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(null)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7" r:id="rId3"/>
    <p:sldId id="263" r:id="rId4"/>
    <p:sldId id="279" r:id="rId5"/>
    <p:sldId id="267" r:id="rId6"/>
    <p:sldId id="258" r:id="rId7"/>
    <p:sldId id="298" r:id="rId8"/>
    <p:sldId id="292" r:id="rId9"/>
    <p:sldId id="268" r:id="rId10"/>
    <p:sldId id="280" r:id="rId11"/>
    <p:sldId id="283" r:id="rId12"/>
    <p:sldId id="285" r:id="rId13"/>
    <p:sldId id="286" r:id="rId14"/>
    <p:sldId id="271" r:id="rId15"/>
    <p:sldId id="287" r:id="rId16"/>
    <p:sldId id="273" r:id="rId17"/>
    <p:sldId id="274" r:id="rId18"/>
    <p:sldId id="288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5B9C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7"/>
    <p:restoredTop sz="91415"/>
  </p:normalViewPr>
  <p:slideViewPr>
    <p:cSldViewPr snapToGrid="0" snapToObjects="1">
      <p:cViewPr varScale="1">
        <p:scale>
          <a:sx n="115" d="100"/>
          <a:sy n="115" d="100"/>
        </p:scale>
        <p:origin x="5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rendan%201/Documents/Datasets/CANTOS/Prediabe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rendan%201/Documents/Datasets/CANTOS/Prediabet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rendan%201/Documents/Datasets/CANTOS/Prediabe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rendan%201/Documents/Datasets/CANTOS/Prediabe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rendan%201/Documents/Datasets/CANTOS/All%20patient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rendan%201/Documents/Datasets/CANTOS/All%20patient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v>Placebo</c:v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numRef>
              <c:f>Prediabetes!$D$41:$D$53</c:f>
              <c:numCache>
                <c:formatCode>General</c:formatCode>
                <c:ptCount val="13"/>
                <c:pt idx="0">
                  <c:v>0</c:v>
                </c:pt>
                <c:pt idx="1">
                  <c:v>0.5</c:v>
                </c:pt>
                <c:pt idx="2">
                  <c:v>1.3</c:v>
                </c:pt>
                <c:pt idx="3">
                  <c:v>3</c:v>
                </c:pt>
                <c:pt idx="4">
                  <c:v>6</c:v>
                </c:pt>
                <c:pt idx="5">
                  <c:v>9</c:v>
                </c:pt>
                <c:pt idx="6">
                  <c:v>12</c:v>
                </c:pt>
                <c:pt idx="7">
                  <c:v>18</c:v>
                </c:pt>
                <c:pt idx="8">
                  <c:v>24</c:v>
                </c:pt>
                <c:pt idx="9">
                  <c:v>30</c:v>
                </c:pt>
                <c:pt idx="10">
                  <c:v>36</c:v>
                </c:pt>
                <c:pt idx="11">
                  <c:v>42</c:v>
                </c:pt>
                <c:pt idx="12">
                  <c:v>48</c:v>
                </c:pt>
              </c:numCache>
            </c:numRef>
          </c:cat>
          <c:val>
            <c:numRef>
              <c:f>Prediabetes!$F$2:$F$14</c:f>
              <c:numCache>
                <c:formatCode>General</c:formatCode>
                <c:ptCount val="13"/>
                <c:pt idx="0">
                  <c:v>0</c:v>
                </c:pt>
                <c:pt idx="1">
                  <c:v>-0.09</c:v>
                </c:pt>
                <c:pt idx="2">
                  <c:v>-0.28000000000000003</c:v>
                </c:pt>
                <c:pt idx="3">
                  <c:v>0.18</c:v>
                </c:pt>
                <c:pt idx="4">
                  <c:v>-0.2</c:v>
                </c:pt>
                <c:pt idx="5">
                  <c:v>-0.36</c:v>
                </c:pt>
                <c:pt idx="6">
                  <c:v>-0.16</c:v>
                </c:pt>
                <c:pt idx="7">
                  <c:v>0.53</c:v>
                </c:pt>
                <c:pt idx="8">
                  <c:v>1.21</c:v>
                </c:pt>
                <c:pt idx="9">
                  <c:v>2.34</c:v>
                </c:pt>
                <c:pt idx="10">
                  <c:v>2.75</c:v>
                </c:pt>
                <c:pt idx="11">
                  <c:v>3.27</c:v>
                </c:pt>
                <c:pt idx="12">
                  <c:v>3.62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128-F740-A7EA-1E635B5E8430}"/>
            </c:ext>
          </c:extLst>
        </c:ser>
        <c:ser>
          <c:idx val="0"/>
          <c:order val="1"/>
          <c:tx>
            <c:v>50mg</c:v>
          </c:tx>
          <c:spPr>
            <a:ln w="28575" cap="rnd">
              <a:solidFill>
                <a:srgbClr val="FF01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100"/>
              </a:solidFill>
              <a:ln w="9525">
                <a:solidFill>
                  <a:srgbClr val="FF0100"/>
                </a:solidFill>
              </a:ln>
              <a:effectLst/>
            </c:spPr>
          </c:marker>
          <c:cat>
            <c:numRef>
              <c:f>Prediabetes!$D$41:$D$53</c:f>
              <c:numCache>
                <c:formatCode>General</c:formatCode>
                <c:ptCount val="13"/>
                <c:pt idx="0">
                  <c:v>0</c:v>
                </c:pt>
                <c:pt idx="1">
                  <c:v>0.5</c:v>
                </c:pt>
                <c:pt idx="2">
                  <c:v>1.3</c:v>
                </c:pt>
                <c:pt idx="3">
                  <c:v>3</c:v>
                </c:pt>
                <c:pt idx="4">
                  <c:v>6</c:v>
                </c:pt>
                <c:pt idx="5">
                  <c:v>9</c:v>
                </c:pt>
                <c:pt idx="6">
                  <c:v>12</c:v>
                </c:pt>
                <c:pt idx="7">
                  <c:v>18</c:v>
                </c:pt>
                <c:pt idx="8">
                  <c:v>24</c:v>
                </c:pt>
                <c:pt idx="9">
                  <c:v>30</c:v>
                </c:pt>
                <c:pt idx="10">
                  <c:v>36</c:v>
                </c:pt>
                <c:pt idx="11">
                  <c:v>42</c:v>
                </c:pt>
                <c:pt idx="12">
                  <c:v>48</c:v>
                </c:pt>
              </c:numCache>
            </c:numRef>
          </c:cat>
          <c:val>
            <c:numRef>
              <c:f>Prediabetes!$F$15:$F$27</c:f>
              <c:numCache>
                <c:formatCode>General</c:formatCode>
                <c:ptCount val="13"/>
                <c:pt idx="0">
                  <c:v>0</c:v>
                </c:pt>
                <c:pt idx="1">
                  <c:v>-0.14000000000000001</c:v>
                </c:pt>
                <c:pt idx="2">
                  <c:v>-0.89</c:v>
                </c:pt>
                <c:pt idx="3">
                  <c:v>-0.11</c:v>
                </c:pt>
                <c:pt idx="4">
                  <c:v>-1.1499999999999999</c:v>
                </c:pt>
                <c:pt idx="5">
                  <c:v>-0.69</c:v>
                </c:pt>
                <c:pt idx="6">
                  <c:v>-0.64</c:v>
                </c:pt>
                <c:pt idx="7">
                  <c:v>0.06</c:v>
                </c:pt>
                <c:pt idx="8">
                  <c:v>0.73</c:v>
                </c:pt>
                <c:pt idx="9">
                  <c:v>2.16</c:v>
                </c:pt>
                <c:pt idx="10">
                  <c:v>2.76</c:v>
                </c:pt>
                <c:pt idx="11">
                  <c:v>3.19</c:v>
                </c:pt>
                <c:pt idx="12">
                  <c:v>3.22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128-F740-A7EA-1E635B5E8430}"/>
            </c:ext>
          </c:extLst>
        </c:ser>
        <c:ser>
          <c:idx val="2"/>
          <c:order val="2"/>
          <c:tx>
            <c:v>150mg</c:v>
          </c:tx>
          <c:spPr>
            <a:ln w="28575" cap="rnd">
              <a:solidFill>
                <a:srgbClr val="02CD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2CD00"/>
              </a:solidFill>
              <a:ln w="9525">
                <a:solidFill>
                  <a:srgbClr val="02CD00"/>
                </a:solidFill>
              </a:ln>
              <a:effectLst/>
            </c:spPr>
          </c:marker>
          <c:cat>
            <c:numRef>
              <c:f>Prediabetes!$D$41:$D$53</c:f>
              <c:numCache>
                <c:formatCode>General</c:formatCode>
                <c:ptCount val="13"/>
                <c:pt idx="0">
                  <c:v>0</c:v>
                </c:pt>
                <c:pt idx="1">
                  <c:v>0.5</c:v>
                </c:pt>
                <c:pt idx="2">
                  <c:v>1.3</c:v>
                </c:pt>
                <c:pt idx="3">
                  <c:v>3</c:v>
                </c:pt>
                <c:pt idx="4">
                  <c:v>6</c:v>
                </c:pt>
                <c:pt idx="5">
                  <c:v>9</c:v>
                </c:pt>
                <c:pt idx="6">
                  <c:v>12</c:v>
                </c:pt>
                <c:pt idx="7">
                  <c:v>18</c:v>
                </c:pt>
                <c:pt idx="8">
                  <c:v>24</c:v>
                </c:pt>
                <c:pt idx="9">
                  <c:v>30</c:v>
                </c:pt>
                <c:pt idx="10">
                  <c:v>36</c:v>
                </c:pt>
                <c:pt idx="11">
                  <c:v>42</c:v>
                </c:pt>
                <c:pt idx="12">
                  <c:v>48</c:v>
                </c:pt>
              </c:numCache>
            </c:numRef>
          </c:cat>
          <c:val>
            <c:numRef>
              <c:f>Prediabetes!$F$28:$F$40</c:f>
              <c:numCache>
                <c:formatCode>General</c:formatCode>
                <c:ptCount val="13"/>
                <c:pt idx="0">
                  <c:v>0</c:v>
                </c:pt>
                <c:pt idx="1">
                  <c:v>-0.22</c:v>
                </c:pt>
                <c:pt idx="2">
                  <c:v>-1.36</c:v>
                </c:pt>
                <c:pt idx="3">
                  <c:v>-0.4</c:v>
                </c:pt>
                <c:pt idx="4">
                  <c:v>-1.55</c:v>
                </c:pt>
                <c:pt idx="5">
                  <c:v>-1.44</c:v>
                </c:pt>
                <c:pt idx="6">
                  <c:v>-1.1599999999999999</c:v>
                </c:pt>
                <c:pt idx="7">
                  <c:v>-0.21</c:v>
                </c:pt>
                <c:pt idx="8">
                  <c:v>0.11</c:v>
                </c:pt>
                <c:pt idx="9">
                  <c:v>1.47</c:v>
                </c:pt>
                <c:pt idx="10">
                  <c:v>2.2400000000000002</c:v>
                </c:pt>
                <c:pt idx="11">
                  <c:v>2.86</c:v>
                </c:pt>
                <c:pt idx="12">
                  <c:v>2.4300000000000002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128-F740-A7EA-1E635B5E8430}"/>
            </c:ext>
          </c:extLst>
        </c:ser>
        <c:ser>
          <c:idx val="3"/>
          <c:order val="3"/>
          <c:tx>
            <c:v>300mg</c:v>
          </c:tx>
          <c:spPr>
            <a:ln w="28575" cap="rnd">
              <a:solidFill>
                <a:srgbClr val="0700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700FF"/>
              </a:solidFill>
              <a:ln w="9525">
                <a:solidFill>
                  <a:srgbClr val="0700FF"/>
                </a:solidFill>
              </a:ln>
              <a:effectLst/>
            </c:spPr>
          </c:marker>
          <c:cat>
            <c:numRef>
              <c:f>Prediabetes!$D$41:$D$53</c:f>
              <c:numCache>
                <c:formatCode>General</c:formatCode>
                <c:ptCount val="13"/>
                <c:pt idx="0">
                  <c:v>0</c:v>
                </c:pt>
                <c:pt idx="1">
                  <c:v>0.5</c:v>
                </c:pt>
                <c:pt idx="2">
                  <c:v>1.3</c:v>
                </c:pt>
                <c:pt idx="3">
                  <c:v>3</c:v>
                </c:pt>
                <c:pt idx="4">
                  <c:v>6</c:v>
                </c:pt>
                <c:pt idx="5">
                  <c:v>9</c:v>
                </c:pt>
                <c:pt idx="6">
                  <c:v>12</c:v>
                </c:pt>
                <c:pt idx="7">
                  <c:v>18</c:v>
                </c:pt>
                <c:pt idx="8">
                  <c:v>24</c:v>
                </c:pt>
                <c:pt idx="9">
                  <c:v>30</c:v>
                </c:pt>
                <c:pt idx="10">
                  <c:v>36</c:v>
                </c:pt>
                <c:pt idx="11">
                  <c:v>42</c:v>
                </c:pt>
                <c:pt idx="12">
                  <c:v>48</c:v>
                </c:pt>
              </c:numCache>
            </c:numRef>
          </c:cat>
          <c:val>
            <c:numRef>
              <c:f>Prediabetes!$F$41:$F$53</c:f>
              <c:numCache>
                <c:formatCode>General</c:formatCode>
                <c:ptCount val="13"/>
                <c:pt idx="0">
                  <c:v>0</c:v>
                </c:pt>
                <c:pt idx="1">
                  <c:v>-0.55000000000000004</c:v>
                </c:pt>
                <c:pt idx="2">
                  <c:v>-1.5</c:v>
                </c:pt>
                <c:pt idx="3">
                  <c:v>-0.88</c:v>
                </c:pt>
                <c:pt idx="4">
                  <c:v>-1.95</c:v>
                </c:pt>
                <c:pt idx="5">
                  <c:v>-1.64</c:v>
                </c:pt>
                <c:pt idx="6">
                  <c:v>-1.42</c:v>
                </c:pt>
                <c:pt idx="7">
                  <c:v>-0.82</c:v>
                </c:pt>
                <c:pt idx="8">
                  <c:v>0.02</c:v>
                </c:pt>
                <c:pt idx="9">
                  <c:v>1.21</c:v>
                </c:pt>
                <c:pt idx="10">
                  <c:v>2.19</c:v>
                </c:pt>
                <c:pt idx="11">
                  <c:v>2.5499999999999998</c:v>
                </c:pt>
                <c:pt idx="12">
                  <c:v>2.63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128-F740-A7EA-1E635B5E84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6840368"/>
        <c:axId val="496841632"/>
      </c:lineChart>
      <c:catAx>
        <c:axId val="4968403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Month of Study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6841632"/>
        <c:crossesAt val="-4"/>
        <c:auto val="1"/>
        <c:lblAlgn val="ctr"/>
        <c:lblOffset val="100"/>
        <c:noMultiLvlLbl val="0"/>
      </c:catAx>
      <c:valAx>
        <c:axId val="496841632"/>
        <c:scaling>
          <c:orientation val="minMax"/>
          <c:max val="6"/>
          <c:min val="-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Percent Change in HbA1c from Baseline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68403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v>Placebo</c:v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numRef>
              <c:f>Prediabetes!$D$41:$D$53</c:f>
              <c:numCache>
                <c:formatCode>General</c:formatCode>
                <c:ptCount val="13"/>
                <c:pt idx="0">
                  <c:v>0</c:v>
                </c:pt>
                <c:pt idx="1">
                  <c:v>0.5</c:v>
                </c:pt>
                <c:pt idx="2">
                  <c:v>1.3</c:v>
                </c:pt>
                <c:pt idx="3">
                  <c:v>3</c:v>
                </c:pt>
                <c:pt idx="4">
                  <c:v>6</c:v>
                </c:pt>
                <c:pt idx="5">
                  <c:v>9</c:v>
                </c:pt>
                <c:pt idx="6">
                  <c:v>12</c:v>
                </c:pt>
                <c:pt idx="7">
                  <c:v>18</c:v>
                </c:pt>
                <c:pt idx="8">
                  <c:v>24</c:v>
                </c:pt>
                <c:pt idx="9">
                  <c:v>30</c:v>
                </c:pt>
                <c:pt idx="10">
                  <c:v>36</c:v>
                </c:pt>
                <c:pt idx="11">
                  <c:v>42</c:v>
                </c:pt>
                <c:pt idx="12">
                  <c:v>48</c:v>
                </c:pt>
              </c:numCache>
            </c:numRef>
          </c:cat>
          <c:val>
            <c:numRef>
              <c:f>Prediabetes!$E$2:$E$14</c:f>
              <c:numCache>
                <c:formatCode>General</c:formatCode>
                <c:ptCount val="13"/>
                <c:pt idx="0">
                  <c:v>5.75</c:v>
                </c:pt>
                <c:pt idx="1">
                  <c:v>5.74</c:v>
                </c:pt>
                <c:pt idx="2">
                  <c:v>5.72</c:v>
                </c:pt>
                <c:pt idx="3">
                  <c:v>5.74</c:v>
                </c:pt>
                <c:pt idx="4">
                  <c:v>5.72</c:v>
                </c:pt>
                <c:pt idx="5">
                  <c:v>5.71</c:v>
                </c:pt>
                <c:pt idx="6">
                  <c:v>5.72</c:v>
                </c:pt>
                <c:pt idx="7">
                  <c:v>5.76</c:v>
                </c:pt>
                <c:pt idx="8">
                  <c:v>5.79</c:v>
                </c:pt>
                <c:pt idx="9">
                  <c:v>5.84</c:v>
                </c:pt>
                <c:pt idx="10">
                  <c:v>5.87</c:v>
                </c:pt>
                <c:pt idx="11">
                  <c:v>5.89</c:v>
                </c:pt>
                <c:pt idx="12">
                  <c:v>5.94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59-8740-99D2-C8CEEF581EB0}"/>
            </c:ext>
          </c:extLst>
        </c:ser>
        <c:ser>
          <c:idx val="0"/>
          <c:order val="1"/>
          <c:tx>
            <c:v>50mg</c:v>
          </c:tx>
          <c:spPr>
            <a:ln w="28575" cap="rnd">
              <a:solidFill>
                <a:srgbClr val="FF01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100"/>
              </a:solidFill>
              <a:ln w="9525">
                <a:solidFill>
                  <a:srgbClr val="FF0100"/>
                </a:solidFill>
              </a:ln>
              <a:effectLst/>
            </c:spPr>
          </c:marker>
          <c:cat>
            <c:numRef>
              <c:f>Prediabetes!$D$41:$D$53</c:f>
              <c:numCache>
                <c:formatCode>General</c:formatCode>
                <c:ptCount val="13"/>
                <c:pt idx="0">
                  <c:v>0</c:v>
                </c:pt>
                <c:pt idx="1">
                  <c:v>0.5</c:v>
                </c:pt>
                <c:pt idx="2">
                  <c:v>1.3</c:v>
                </c:pt>
                <c:pt idx="3">
                  <c:v>3</c:v>
                </c:pt>
                <c:pt idx="4">
                  <c:v>6</c:v>
                </c:pt>
                <c:pt idx="5">
                  <c:v>9</c:v>
                </c:pt>
                <c:pt idx="6">
                  <c:v>12</c:v>
                </c:pt>
                <c:pt idx="7">
                  <c:v>18</c:v>
                </c:pt>
                <c:pt idx="8">
                  <c:v>24</c:v>
                </c:pt>
                <c:pt idx="9">
                  <c:v>30</c:v>
                </c:pt>
                <c:pt idx="10">
                  <c:v>36</c:v>
                </c:pt>
                <c:pt idx="11">
                  <c:v>42</c:v>
                </c:pt>
                <c:pt idx="12">
                  <c:v>48</c:v>
                </c:pt>
              </c:numCache>
            </c:numRef>
          </c:cat>
          <c:val>
            <c:numRef>
              <c:f>Prediabetes!$E$15:$E$27</c:f>
              <c:numCache>
                <c:formatCode>General</c:formatCode>
                <c:ptCount val="13"/>
                <c:pt idx="0">
                  <c:v>5.75</c:v>
                </c:pt>
                <c:pt idx="1">
                  <c:v>5.73</c:v>
                </c:pt>
                <c:pt idx="2">
                  <c:v>5.69</c:v>
                </c:pt>
                <c:pt idx="3">
                  <c:v>5.73</c:v>
                </c:pt>
                <c:pt idx="4">
                  <c:v>5.67</c:v>
                </c:pt>
                <c:pt idx="5">
                  <c:v>5.69</c:v>
                </c:pt>
                <c:pt idx="6">
                  <c:v>5.69</c:v>
                </c:pt>
                <c:pt idx="7">
                  <c:v>5.73</c:v>
                </c:pt>
                <c:pt idx="8">
                  <c:v>5.77</c:v>
                </c:pt>
                <c:pt idx="9">
                  <c:v>5.84</c:v>
                </c:pt>
                <c:pt idx="10">
                  <c:v>5.88</c:v>
                </c:pt>
                <c:pt idx="11">
                  <c:v>5.88</c:v>
                </c:pt>
                <c:pt idx="12">
                  <c:v>5.91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459-8740-99D2-C8CEEF581EB0}"/>
            </c:ext>
          </c:extLst>
        </c:ser>
        <c:ser>
          <c:idx val="2"/>
          <c:order val="2"/>
          <c:tx>
            <c:v>150mg</c:v>
          </c:tx>
          <c:spPr>
            <a:ln w="28575" cap="rnd">
              <a:solidFill>
                <a:srgbClr val="02CD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2CD00"/>
              </a:solidFill>
              <a:ln w="9525">
                <a:solidFill>
                  <a:srgbClr val="02CD00"/>
                </a:solidFill>
              </a:ln>
              <a:effectLst/>
            </c:spPr>
          </c:marker>
          <c:cat>
            <c:numRef>
              <c:f>Prediabetes!$D$41:$D$53</c:f>
              <c:numCache>
                <c:formatCode>General</c:formatCode>
                <c:ptCount val="13"/>
                <c:pt idx="0">
                  <c:v>0</c:v>
                </c:pt>
                <c:pt idx="1">
                  <c:v>0.5</c:v>
                </c:pt>
                <c:pt idx="2">
                  <c:v>1.3</c:v>
                </c:pt>
                <c:pt idx="3">
                  <c:v>3</c:v>
                </c:pt>
                <c:pt idx="4">
                  <c:v>6</c:v>
                </c:pt>
                <c:pt idx="5">
                  <c:v>9</c:v>
                </c:pt>
                <c:pt idx="6">
                  <c:v>12</c:v>
                </c:pt>
                <c:pt idx="7">
                  <c:v>18</c:v>
                </c:pt>
                <c:pt idx="8">
                  <c:v>24</c:v>
                </c:pt>
                <c:pt idx="9">
                  <c:v>30</c:v>
                </c:pt>
                <c:pt idx="10">
                  <c:v>36</c:v>
                </c:pt>
                <c:pt idx="11">
                  <c:v>42</c:v>
                </c:pt>
                <c:pt idx="12">
                  <c:v>48</c:v>
                </c:pt>
              </c:numCache>
            </c:numRef>
          </c:cat>
          <c:val>
            <c:numRef>
              <c:f>Prediabetes!$E$28:$E$40</c:f>
              <c:numCache>
                <c:formatCode>General</c:formatCode>
                <c:ptCount val="13"/>
                <c:pt idx="0">
                  <c:v>5.77</c:v>
                </c:pt>
                <c:pt idx="1">
                  <c:v>5.75</c:v>
                </c:pt>
                <c:pt idx="2">
                  <c:v>5.68</c:v>
                </c:pt>
                <c:pt idx="3">
                  <c:v>5.73</c:v>
                </c:pt>
                <c:pt idx="4">
                  <c:v>5.66</c:v>
                </c:pt>
                <c:pt idx="5">
                  <c:v>5.67</c:v>
                </c:pt>
                <c:pt idx="6">
                  <c:v>5.68</c:v>
                </c:pt>
                <c:pt idx="7">
                  <c:v>5.73</c:v>
                </c:pt>
                <c:pt idx="8">
                  <c:v>5.74</c:v>
                </c:pt>
                <c:pt idx="9">
                  <c:v>5.82</c:v>
                </c:pt>
                <c:pt idx="10">
                  <c:v>5.86</c:v>
                </c:pt>
                <c:pt idx="11">
                  <c:v>5.89</c:v>
                </c:pt>
                <c:pt idx="12">
                  <c:v>5.87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459-8740-99D2-C8CEEF581EB0}"/>
            </c:ext>
          </c:extLst>
        </c:ser>
        <c:ser>
          <c:idx val="3"/>
          <c:order val="3"/>
          <c:tx>
            <c:v>300mg</c:v>
          </c:tx>
          <c:spPr>
            <a:ln w="28575" cap="rnd">
              <a:solidFill>
                <a:srgbClr val="0700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700FF"/>
              </a:solidFill>
              <a:ln w="9525">
                <a:solidFill>
                  <a:srgbClr val="0700FF"/>
                </a:solidFill>
              </a:ln>
              <a:effectLst/>
            </c:spPr>
          </c:marker>
          <c:cat>
            <c:numRef>
              <c:f>Prediabetes!$D$41:$D$53</c:f>
              <c:numCache>
                <c:formatCode>General</c:formatCode>
                <c:ptCount val="13"/>
                <c:pt idx="0">
                  <c:v>0</c:v>
                </c:pt>
                <c:pt idx="1">
                  <c:v>0.5</c:v>
                </c:pt>
                <c:pt idx="2">
                  <c:v>1.3</c:v>
                </c:pt>
                <c:pt idx="3">
                  <c:v>3</c:v>
                </c:pt>
                <c:pt idx="4">
                  <c:v>6</c:v>
                </c:pt>
                <c:pt idx="5">
                  <c:v>9</c:v>
                </c:pt>
                <c:pt idx="6">
                  <c:v>12</c:v>
                </c:pt>
                <c:pt idx="7">
                  <c:v>18</c:v>
                </c:pt>
                <c:pt idx="8">
                  <c:v>24</c:v>
                </c:pt>
                <c:pt idx="9">
                  <c:v>30</c:v>
                </c:pt>
                <c:pt idx="10">
                  <c:v>36</c:v>
                </c:pt>
                <c:pt idx="11">
                  <c:v>42</c:v>
                </c:pt>
                <c:pt idx="12">
                  <c:v>48</c:v>
                </c:pt>
              </c:numCache>
            </c:numRef>
          </c:cat>
          <c:val>
            <c:numRef>
              <c:f>Prediabetes!$E$41:$E$53</c:f>
              <c:numCache>
                <c:formatCode>General</c:formatCode>
                <c:ptCount val="13"/>
                <c:pt idx="0">
                  <c:v>5.77</c:v>
                </c:pt>
                <c:pt idx="1">
                  <c:v>5.73</c:v>
                </c:pt>
                <c:pt idx="2">
                  <c:v>5.67</c:v>
                </c:pt>
                <c:pt idx="3">
                  <c:v>5.7</c:v>
                </c:pt>
                <c:pt idx="4">
                  <c:v>5.64</c:v>
                </c:pt>
                <c:pt idx="5">
                  <c:v>5.66</c:v>
                </c:pt>
                <c:pt idx="6">
                  <c:v>5.66</c:v>
                </c:pt>
                <c:pt idx="7">
                  <c:v>5.69</c:v>
                </c:pt>
                <c:pt idx="8">
                  <c:v>5.74</c:v>
                </c:pt>
                <c:pt idx="9">
                  <c:v>5.79</c:v>
                </c:pt>
                <c:pt idx="10">
                  <c:v>5.85</c:v>
                </c:pt>
                <c:pt idx="11">
                  <c:v>5.86</c:v>
                </c:pt>
                <c:pt idx="12">
                  <c:v>5.87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459-8740-99D2-C8CEEF581E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6840368"/>
        <c:axId val="496841632"/>
      </c:lineChart>
      <c:catAx>
        <c:axId val="4968403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Month of Study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6841632"/>
        <c:crosses val="autoZero"/>
        <c:auto val="1"/>
        <c:lblAlgn val="ctr"/>
        <c:lblOffset val="100"/>
        <c:noMultiLvlLbl val="0"/>
      </c:catAx>
      <c:valAx>
        <c:axId val="496841632"/>
        <c:scaling>
          <c:orientation val="minMax"/>
          <c:min val="5.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HbA1c</a:t>
                </a:r>
                <a:r>
                  <a:rPr lang="en-US" sz="2000" baseline="0" dirty="0"/>
                  <a:t> (%)</a:t>
                </a:r>
                <a:endParaRPr lang="en-US" sz="20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6840368"/>
        <c:crosses val="autoZero"/>
        <c:crossBetween val="midCat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v>Placebo</c:v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numRef>
              <c:f>Diabetes!$D$41:$D$53</c:f>
              <c:numCache>
                <c:formatCode>General</c:formatCode>
                <c:ptCount val="13"/>
                <c:pt idx="0">
                  <c:v>0</c:v>
                </c:pt>
                <c:pt idx="1">
                  <c:v>0.5</c:v>
                </c:pt>
                <c:pt idx="2">
                  <c:v>1.3</c:v>
                </c:pt>
                <c:pt idx="3">
                  <c:v>3</c:v>
                </c:pt>
                <c:pt idx="4">
                  <c:v>6</c:v>
                </c:pt>
                <c:pt idx="5">
                  <c:v>9</c:v>
                </c:pt>
                <c:pt idx="6">
                  <c:v>12</c:v>
                </c:pt>
                <c:pt idx="7">
                  <c:v>18</c:v>
                </c:pt>
                <c:pt idx="8">
                  <c:v>24</c:v>
                </c:pt>
                <c:pt idx="9">
                  <c:v>30</c:v>
                </c:pt>
                <c:pt idx="10">
                  <c:v>36</c:v>
                </c:pt>
                <c:pt idx="11">
                  <c:v>42</c:v>
                </c:pt>
                <c:pt idx="12">
                  <c:v>48</c:v>
                </c:pt>
              </c:numCache>
            </c:numRef>
          </c:cat>
          <c:val>
            <c:numRef>
              <c:f>Diabetes!$E$2:$E$14</c:f>
              <c:numCache>
                <c:formatCode>General</c:formatCode>
                <c:ptCount val="13"/>
                <c:pt idx="0">
                  <c:v>7.56</c:v>
                </c:pt>
                <c:pt idx="1">
                  <c:v>7.49</c:v>
                </c:pt>
                <c:pt idx="2">
                  <c:v>7.4</c:v>
                </c:pt>
                <c:pt idx="3">
                  <c:v>7.36</c:v>
                </c:pt>
                <c:pt idx="4">
                  <c:v>7.29</c:v>
                </c:pt>
                <c:pt idx="5">
                  <c:v>7.28</c:v>
                </c:pt>
                <c:pt idx="6">
                  <c:v>7.37</c:v>
                </c:pt>
                <c:pt idx="7">
                  <c:v>7.4</c:v>
                </c:pt>
                <c:pt idx="8">
                  <c:v>7.47</c:v>
                </c:pt>
                <c:pt idx="9">
                  <c:v>7.59</c:v>
                </c:pt>
                <c:pt idx="10">
                  <c:v>7.65</c:v>
                </c:pt>
                <c:pt idx="11">
                  <c:v>7.67</c:v>
                </c:pt>
                <c:pt idx="12">
                  <c:v>7.71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D68-A247-8257-E1A7F4093152}"/>
            </c:ext>
          </c:extLst>
        </c:ser>
        <c:ser>
          <c:idx val="0"/>
          <c:order val="1"/>
          <c:tx>
            <c:v>50mg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numRef>
              <c:f>Diabetes!$D$41:$D$53</c:f>
              <c:numCache>
                <c:formatCode>General</c:formatCode>
                <c:ptCount val="13"/>
                <c:pt idx="0">
                  <c:v>0</c:v>
                </c:pt>
                <c:pt idx="1">
                  <c:v>0.5</c:v>
                </c:pt>
                <c:pt idx="2">
                  <c:v>1.3</c:v>
                </c:pt>
                <c:pt idx="3">
                  <c:v>3</c:v>
                </c:pt>
                <c:pt idx="4">
                  <c:v>6</c:v>
                </c:pt>
                <c:pt idx="5">
                  <c:v>9</c:v>
                </c:pt>
                <c:pt idx="6">
                  <c:v>12</c:v>
                </c:pt>
                <c:pt idx="7">
                  <c:v>18</c:v>
                </c:pt>
                <c:pt idx="8">
                  <c:v>24</c:v>
                </c:pt>
                <c:pt idx="9">
                  <c:v>30</c:v>
                </c:pt>
                <c:pt idx="10">
                  <c:v>36</c:v>
                </c:pt>
                <c:pt idx="11">
                  <c:v>42</c:v>
                </c:pt>
                <c:pt idx="12">
                  <c:v>48</c:v>
                </c:pt>
              </c:numCache>
            </c:numRef>
          </c:cat>
          <c:val>
            <c:numRef>
              <c:f>Diabetes!$E$15:$E$27</c:f>
              <c:numCache>
                <c:formatCode>General</c:formatCode>
                <c:ptCount val="13"/>
                <c:pt idx="0">
                  <c:v>7.51</c:v>
                </c:pt>
                <c:pt idx="1">
                  <c:v>7.44</c:v>
                </c:pt>
                <c:pt idx="2">
                  <c:v>7.25</c:v>
                </c:pt>
                <c:pt idx="3">
                  <c:v>7.26</c:v>
                </c:pt>
                <c:pt idx="4">
                  <c:v>7.26</c:v>
                </c:pt>
                <c:pt idx="5">
                  <c:v>7.28</c:v>
                </c:pt>
                <c:pt idx="6">
                  <c:v>7.34</c:v>
                </c:pt>
                <c:pt idx="7">
                  <c:v>7.41</c:v>
                </c:pt>
                <c:pt idx="8">
                  <c:v>7.49</c:v>
                </c:pt>
                <c:pt idx="9">
                  <c:v>7.54</c:v>
                </c:pt>
                <c:pt idx="10">
                  <c:v>7.59</c:v>
                </c:pt>
                <c:pt idx="11">
                  <c:v>7.61</c:v>
                </c:pt>
                <c:pt idx="12">
                  <c:v>7.52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D68-A247-8257-E1A7F4093152}"/>
            </c:ext>
          </c:extLst>
        </c:ser>
        <c:ser>
          <c:idx val="2"/>
          <c:order val="2"/>
          <c:tx>
            <c:v>150mg</c:v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numRef>
              <c:f>Diabetes!$D$41:$D$53</c:f>
              <c:numCache>
                <c:formatCode>General</c:formatCode>
                <c:ptCount val="13"/>
                <c:pt idx="0">
                  <c:v>0</c:v>
                </c:pt>
                <c:pt idx="1">
                  <c:v>0.5</c:v>
                </c:pt>
                <c:pt idx="2">
                  <c:v>1.3</c:v>
                </c:pt>
                <c:pt idx="3">
                  <c:v>3</c:v>
                </c:pt>
                <c:pt idx="4">
                  <c:v>6</c:v>
                </c:pt>
                <c:pt idx="5">
                  <c:v>9</c:v>
                </c:pt>
                <c:pt idx="6">
                  <c:v>12</c:v>
                </c:pt>
                <c:pt idx="7">
                  <c:v>18</c:v>
                </c:pt>
                <c:pt idx="8">
                  <c:v>24</c:v>
                </c:pt>
                <c:pt idx="9">
                  <c:v>30</c:v>
                </c:pt>
                <c:pt idx="10">
                  <c:v>36</c:v>
                </c:pt>
                <c:pt idx="11">
                  <c:v>42</c:v>
                </c:pt>
                <c:pt idx="12">
                  <c:v>48</c:v>
                </c:pt>
              </c:numCache>
            </c:numRef>
          </c:cat>
          <c:val>
            <c:numRef>
              <c:f>Diabetes!$E$28:$E$40</c:f>
              <c:numCache>
                <c:formatCode>General</c:formatCode>
                <c:ptCount val="13"/>
                <c:pt idx="0">
                  <c:v>7.5</c:v>
                </c:pt>
                <c:pt idx="1">
                  <c:v>7.42</c:v>
                </c:pt>
                <c:pt idx="2">
                  <c:v>7.28</c:v>
                </c:pt>
                <c:pt idx="3">
                  <c:v>7.28</c:v>
                </c:pt>
                <c:pt idx="4">
                  <c:v>7.22</c:v>
                </c:pt>
                <c:pt idx="5">
                  <c:v>7.29</c:v>
                </c:pt>
                <c:pt idx="6">
                  <c:v>7.33</c:v>
                </c:pt>
                <c:pt idx="7">
                  <c:v>7.42</c:v>
                </c:pt>
                <c:pt idx="8">
                  <c:v>7.48</c:v>
                </c:pt>
                <c:pt idx="9">
                  <c:v>7.61</c:v>
                </c:pt>
                <c:pt idx="10">
                  <c:v>7.64</c:v>
                </c:pt>
                <c:pt idx="11">
                  <c:v>7.67</c:v>
                </c:pt>
                <c:pt idx="12">
                  <c:v>7.54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D68-A247-8257-E1A7F4093152}"/>
            </c:ext>
          </c:extLst>
        </c:ser>
        <c:ser>
          <c:idx val="3"/>
          <c:order val="3"/>
          <c:tx>
            <c:v>300mg</c:v>
          </c:tx>
          <c:spPr>
            <a:ln w="28575" cap="rnd">
              <a:solidFill>
                <a:srgbClr val="0700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700FF"/>
              </a:solidFill>
              <a:ln w="9525">
                <a:solidFill>
                  <a:srgbClr val="0700FF"/>
                </a:solidFill>
              </a:ln>
              <a:effectLst/>
            </c:spPr>
          </c:marker>
          <c:cat>
            <c:numRef>
              <c:f>Diabetes!$D$41:$D$53</c:f>
              <c:numCache>
                <c:formatCode>General</c:formatCode>
                <c:ptCount val="13"/>
                <c:pt idx="0">
                  <c:v>0</c:v>
                </c:pt>
                <c:pt idx="1">
                  <c:v>0.5</c:v>
                </c:pt>
                <c:pt idx="2">
                  <c:v>1.3</c:v>
                </c:pt>
                <c:pt idx="3">
                  <c:v>3</c:v>
                </c:pt>
                <c:pt idx="4">
                  <c:v>6</c:v>
                </c:pt>
                <c:pt idx="5">
                  <c:v>9</c:v>
                </c:pt>
                <c:pt idx="6">
                  <c:v>12</c:v>
                </c:pt>
                <c:pt idx="7">
                  <c:v>18</c:v>
                </c:pt>
                <c:pt idx="8">
                  <c:v>24</c:v>
                </c:pt>
                <c:pt idx="9">
                  <c:v>30</c:v>
                </c:pt>
                <c:pt idx="10">
                  <c:v>36</c:v>
                </c:pt>
                <c:pt idx="11">
                  <c:v>42</c:v>
                </c:pt>
                <c:pt idx="12">
                  <c:v>48</c:v>
                </c:pt>
              </c:numCache>
            </c:numRef>
          </c:cat>
          <c:val>
            <c:numRef>
              <c:f>Diabetes!$E$41:$E$53</c:f>
              <c:numCache>
                <c:formatCode>General</c:formatCode>
                <c:ptCount val="13"/>
                <c:pt idx="0">
                  <c:v>7.54</c:v>
                </c:pt>
                <c:pt idx="1">
                  <c:v>7.45</c:v>
                </c:pt>
                <c:pt idx="2">
                  <c:v>7.26</c:v>
                </c:pt>
                <c:pt idx="3">
                  <c:v>7.25</c:v>
                </c:pt>
                <c:pt idx="4">
                  <c:v>7.24</c:v>
                </c:pt>
                <c:pt idx="5">
                  <c:v>7.34</c:v>
                </c:pt>
                <c:pt idx="6">
                  <c:v>7.38</c:v>
                </c:pt>
                <c:pt idx="7">
                  <c:v>7.39</c:v>
                </c:pt>
                <c:pt idx="8">
                  <c:v>7.44</c:v>
                </c:pt>
                <c:pt idx="9">
                  <c:v>7.51</c:v>
                </c:pt>
                <c:pt idx="10">
                  <c:v>7.59</c:v>
                </c:pt>
                <c:pt idx="11">
                  <c:v>7.65</c:v>
                </c:pt>
                <c:pt idx="12">
                  <c:v>7.54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D68-A247-8257-E1A7F40931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6840368"/>
        <c:axId val="496841632"/>
      </c:lineChart>
      <c:catAx>
        <c:axId val="4968403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Month of Study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6841632"/>
        <c:crosses val="autoZero"/>
        <c:auto val="1"/>
        <c:lblAlgn val="ctr"/>
        <c:lblOffset val="100"/>
        <c:noMultiLvlLbl val="0"/>
      </c:catAx>
      <c:valAx>
        <c:axId val="496841632"/>
        <c:scaling>
          <c:orientation val="minMax"/>
          <c:min val="7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HbA1c</a:t>
                </a:r>
                <a:r>
                  <a:rPr lang="en-US" sz="2000" baseline="0" dirty="0"/>
                  <a:t> (%)</a:t>
                </a:r>
                <a:endParaRPr lang="en-US" sz="20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68403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v>Placebo</c:v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numRef>
              <c:f>Diabetes!$D$41:$D$53</c:f>
              <c:numCache>
                <c:formatCode>General</c:formatCode>
                <c:ptCount val="13"/>
                <c:pt idx="0">
                  <c:v>0</c:v>
                </c:pt>
                <c:pt idx="1">
                  <c:v>0.5</c:v>
                </c:pt>
                <c:pt idx="2">
                  <c:v>1.3</c:v>
                </c:pt>
                <c:pt idx="3">
                  <c:v>3</c:v>
                </c:pt>
                <c:pt idx="4">
                  <c:v>6</c:v>
                </c:pt>
                <c:pt idx="5">
                  <c:v>9</c:v>
                </c:pt>
                <c:pt idx="6">
                  <c:v>12</c:v>
                </c:pt>
                <c:pt idx="7">
                  <c:v>18</c:v>
                </c:pt>
                <c:pt idx="8">
                  <c:v>24</c:v>
                </c:pt>
                <c:pt idx="9">
                  <c:v>30</c:v>
                </c:pt>
                <c:pt idx="10">
                  <c:v>36</c:v>
                </c:pt>
                <c:pt idx="11">
                  <c:v>42</c:v>
                </c:pt>
                <c:pt idx="12">
                  <c:v>48</c:v>
                </c:pt>
              </c:numCache>
            </c:numRef>
          </c:cat>
          <c:val>
            <c:numRef>
              <c:f>Diabetes!$F$2:$F$14</c:f>
              <c:numCache>
                <c:formatCode>General</c:formatCode>
                <c:ptCount val="13"/>
                <c:pt idx="0">
                  <c:v>0</c:v>
                </c:pt>
                <c:pt idx="1">
                  <c:v>-0.52</c:v>
                </c:pt>
                <c:pt idx="2">
                  <c:v>-1.1200000000000001</c:v>
                </c:pt>
                <c:pt idx="3">
                  <c:v>-1.36</c:v>
                </c:pt>
                <c:pt idx="4">
                  <c:v>-1.8</c:v>
                </c:pt>
                <c:pt idx="5">
                  <c:v>-1.84</c:v>
                </c:pt>
                <c:pt idx="6">
                  <c:v>-0.84</c:v>
                </c:pt>
                <c:pt idx="7">
                  <c:v>-0.03</c:v>
                </c:pt>
                <c:pt idx="8">
                  <c:v>0.95</c:v>
                </c:pt>
                <c:pt idx="9">
                  <c:v>2.92</c:v>
                </c:pt>
                <c:pt idx="10">
                  <c:v>3.72</c:v>
                </c:pt>
                <c:pt idx="11">
                  <c:v>4.2300000000000004</c:v>
                </c:pt>
                <c:pt idx="12">
                  <c:v>3.71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4E2-6B48-8543-2CB367E5508B}"/>
            </c:ext>
          </c:extLst>
        </c:ser>
        <c:ser>
          <c:idx val="0"/>
          <c:order val="1"/>
          <c:tx>
            <c:v>50mg</c:v>
          </c:tx>
          <c:spPr>
            <a:ln w="28575" cap="rnd">
              <a:solidFill>
                <a:srgbClr val="FF01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numRef>
              <c:f>Diabetes!$D$41:$D$53</c:f>
              <c:numCache>
                <c:formatCode>General</c:formatCode>
                <c:ptCount val="13"/>
                <c:pt idx="0">
                  <c:v>0</c:v>
                </c:pt>
                <c:pt idx="1">
                  <c:v>0.5</c:v>
                </c:pt>
                <c:pt idx="2">
                  <c:v>1.3</c:v>
                </c:pt>
                <c:pt idx="3">
                  <c:v>3</c:v>
                </c:pt>
                <c:pt idx="4">
                  <c:v>6</c:v>
                </c:pt>
                <c:pt idx="5">
                  <c:v>9</c:v>
                </c:pt>
                <c:pt idx="6">
                  <c:v>12</c:v>
                </c:pt>
                <c:pt idx="7">
                  <c:v>18</c:v>
                </c:pt>
                <c:pt idx="8">
                  <c:v>24</c:v>
                </c:pt>
                <c:pt idx="9">
                  <c:v>30</c:v>
                </c:pt>
                <c:pt idx="10">
                  <c:v>36</c:v>
                </c:pt>
                <c:pt idx="11">
                  <c:v>42</c:v>
                </c:pt>
                <c:pt idx="12">
                  <c:v>48</c:v>
                </c:pt>
              </c:numCache>
            </c:numRef>
          </c:cat>
          <c:val>
            <c:numRef>
              <c:f>Diabetes!$F$15:$F$27</c:f>
              <c:numCache>
                <c:formatCode>General</c:formatCode>
                <c:ptCount val="13"/>
                <c:pt idx="0">
                  <c:v>0</c:v>
                </c:pt>
                <c:pt idx="1">
                  <c:v>-0.72</c:v>
                </c:pt>
                <c:pt idx="2">
                  <c:v>-2.54</c:v>
                </c:pt>
                <c:pt idx="3">
                  <c:v>-2.37</c:v>
                </c:pt>
                <c:pt idx="4">
                  <c:v>-2.23</c:v>
                </c:pt>
                <c:pt idx="5">
                  <c:v>-1.6</c:v>
                </c:pt>
                <c:pt idx="6">
                  <c:v>-0.98</c:v>
                </c:pt>
                <c:pt idx="7">
                  <c:v>0.01</c:v>
                </c:pt>
                <c:pt idx="8">
                  <c:v>1.35</c:v>
                </c:pt>
                <c:pt idx="9">
                  <c:v>1.85</c:v>
                </c:pt>
                <c:pt idx="10">
                  <c:v>3.02</c:v>
                </c:pt>
                <c:pt idx="11">
                  <c:v>3.5</c:v>
                </c:pt>
                <c:pt idx="12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4E2-6B48-8543-2CB367E5508B}"/>
            </c:ext>
          </c:extLst>
        </c:ser>
        <c:ser>
          <c:idx val="2"/>
          <c:order val="2"/>
          <c:tx>
            <c:v>150mg</c:v>
          </c:tx>
          <c:spPr>
            <a:ln w="28575" cap="rnd">
              <a:solidFill>
                <a:srgbClr val="02CD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numRef>
              <c:f>Diabetes!$D$41:$D$53</c:f>
              <c:numCache>
                <c:formatCode>General</c:formatCode>
                <c:ptCount val="13"/>
                <c:pt idx="0">
                  <c:v>0</c:v>
                </c:pt>
                <c:pt idx="1">
                  <c:v>0.5</c:v>
                </c:pt>
                <c:pt idx="2">
                  <c:v>1.3</c:v>
                </c:pt>
                <c:pt idx="3">
                  <c:v>3</c:v>
                </c:pt>
                <c:pt idx="4">
                  <c:v>6</c:v>
                </c:pt>
                <c:pt idx="5">
                  <c:v>9</c:v>
                </c:pt>
                <c:pt idx="6">
                  <c:v>12</c:v>
                </c:pt>
                <c:pt idx="7">
                  <c:v>18</c:v>
                </c:pt>
                <c:pt idx="8">
                  <c:v>24</c:v>
                </c:pt>
                <c:pt idx="9">
                  <c:v>30</c:v>
                </c:pt>
                <c:pt idx="10">
                  <c:v>36</c:v>
                </c:pt>
                <c:pt idx="11">
                  <c:v>42</c:v>
                </c:pt>
                <c:pt idx="12">
                  <c:v>48</c:v>
                </c:pt>
              </c:numCache>
            </c:numRef>
          </c:cat>
          <c:val>
            <c:numRef>
              <c:f>Diabetes!$F$28:$F$40</c:f>
              <c:numCache>
                <c:formatCode>General</c:formatCode>
                <c:ptCount val="13"/>
                <c:pt idx="0">
                  <c:v>0</c:v>
                </c:pt>
                <c:pt idx="1">
                  <c:v>-0.52</c:v>
                </c:pt>
                <c:pt idx="2">
                  <c:v>-2.2999999999999998</c:v>
                </c:pt>
                <c:pt idx="3">
                  <c:v>-1.81</c:v>
                </c:pt>
                <c:pt idx="4">
                  <c:v>-2.14</c:v>
                </c:pt>
                <c:pt idx="5">
                  <c:v>-1.44</c:v>
                </c:pt>
                <c:pt idx="6">
                  <c:v>-0.92</c:v>
                </c:pt>
                <c:pt idx="7">
                  <c:v>0.61</c:v>
                </c:pt>
                <c:pt idx="8">
                  <c:v>1.4</c:v>
                </c:pt>
                <c:pt idx="9">
                  <c:v>3.11</c:v>
                </c:pt>
                <c:pt idx="10">
                  <c:v>4.2</c:v>
                </c:pt>
                <c:pt idx="11">
                  <c:v>5.43</c:v>
                </c:pt>
                <c:pt idx="12">
                  <c:v>2.92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4E2-6B48-8543-2CB367E5508B}"/>
            </c:ext>
          </c:extLst>
        </c:ser>
        <c:ser>
          <c:idx val="3"/>
          <c:order val="3"/>
          <c:tx>
            <c:v>300mg</c:v>
          </c:tx>
          <c:spPr>
            <a:ln w="28575" cap="rnd">
              <a:solidFill>
                <a:srgbClr val="0700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700FF"/>
              </a:solidFill>
              <a:ln w="9525">
                <a:solidFill>
                  <a:srgbClr val="0700FF"/>
                </a:solidFill>
              </a:ln>
              <a:effectLst/>
            </c:spPr>
          </c:marker>
          <c:cat>
            <c:numRef>
              <c:f>Diabetes!$D$41:$D$53</c:f>
              <c:numCache>
                <c:formatCode>General</c:formatCode>
                <c:ptCount val="13"/>
                <c:pt idx="0">
                  <c:v>0</c:v>
                </c:pt>
                <c:pt idx="1">
                  <c:v>0.5</c:v>
                </c:pt>
                <c:pt idx="2">
                  <c:v>1.3</c:v>
                </c:pt>
                <c:pt idx="3">
                  <c:v>3</c:v>
                </c:pt>
                <c:pt idx="4">
                  <c:v>6</c:v>
                </c:pt>
                <c:pt idx="5">
                  <c:v>9</c:v>
                </c:pt>
                <c:pt idx="6">
                  <c:v>12</c:v>
                </c:pt>
                <c:pt idx="7">
                  <c:v>18</c:v>
                </c:pt>
                <c:pt idx="8">
                  <c:v>24</c:v>
                </c:pt>
                <c:pt idx="9">
                  <c:v>30</c:v>
                </c:pt>
                <c:pt idx="10">
                  <c:v>36</c:v>
                </c:pt>
                <c:pt idx="11">
                  <c:v>42</c:v>
                </c:pt>
                <c:pt idx="12">
                  <c:v>48</c:v>
                </c:pt>
              </c:numCache>
            </c:numRef>
          </c:cat>
          <c:val>
            <c:numRef>
              <c:f>Diabetes!$F$41:$F$53</c:f>
              <c:numCache>
                <c:formatCode>General</c:formatCode>
                <c:ptCount val="13"/>
                <c:pt idx="0">
                  <c:v>0</c:v>
                </c:pt>
                <c:pt idx="1">
                  <c:v>-1.27</c:v>
                </c:pt>
                <c:pt idx="2">
                  <c:v>-3.26</c:v>
                </c:pt>
                <c:pt idx="3">
                  <c:v>-2.88</c:v>
                </c:pt>
                <c:pt idx="4">
                  <c:v>-3.04</c:v>
                </c:pt>
                <c:pt idx="5">
                  <c:v>-1.63</c:v>
                </c:pt>
                <c:pt idx="6">
                  <c:v>-1.43</c:v>
                </c:pt>
                <c:pt idx="7">
                  <c:v>-0.86</c:v>
                </c:pt>
                <c:pt idx="8">
                  <c:v>-0.14000000000000001</c:v>
                </c:pt>
                <c:pt idx="9">
                  <c:v>0.91</c:v>
                </c:pt>
                <c:pt idx="10">
                  <c:v>2.38</c:v>
                </c:pt>
                <c:pt idx="11">
                  <c:v>2.59</c:v>
                </c:pt>
                <c:pt idx="12">
                  <c:v>1.83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4E2-6B48-8543-2CB367E550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6840368"/>
        <c:axId val="496841632"/>
      </c:lineChart>
      <c:catAx>
        <c:axId val="4968403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Month of Study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6841632"/>
        <c:crossesAt val="-4"/>
        <c:auto val="1"/>
        <c:lblAlgn val="ctr"/>
        <c:lblOffset val="100"/>
        <c:noMultiLvlLbl val="0"/>
      </c:catAx>
      <c:valAx>
        <c:axId val="496841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Percent Change in HbA1c from Baseline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68403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v>Placebo</c:v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numRef>
              <c:f>Normoglycemia!$D$41:$D$53</c:f>
              <c:numCache>
                <c:formatCode>General</c:formatCode>
                <c:ptCount val="13"/>
                <c:pt idx="0">
                  <c:v>0</c:v>
                </c:pt>
                <c:pt idx="1">
                  <c:v>0.5</c:v>
                </c:pt>
                <c:pt idx="2">
                  <c:v>1.3</c:v>
                </c:pt>
                <c:pt idx="3">
                  <c:v>3</c:v>
                </c:pt>
                <c:pt idx="4">
                  <c:v>6</c:v>
                </c:pt>
                <c:pt idx="5">
                  <c:v>9</c:v>
                </c:pt>
                <c:pt idx="6">
                  <c:v>12</c:v>
                </c:pt>
                <c:pt idx="7">
                  <c:v>18</c:v>
                </c:pt>
                <c:pt idx="8">
                  <c:v>24</c:v>
                </c:pt>
                <c:pt idx="9">
                  <c:v>30</c:v>
                </c:pt>
                <c:pt idx="10">
                  <c:v>36</c:v>
                </c:pt>
                <c:pt idx="11">
                  <c:v>42</c:v>
                </c:pt>
                <c:pt idx="12">
                  <c:v>48</c:v>
                </c:pt>
              </c:numCache>
            </c:numRef>
          </c:cat>
          <c:val>
            <c:numRef>
              <c:f>Normoglycemia!$E$2:$E$14</c:f>
              <c:numCache>
                <c:formatCode>General</c:formatCode>
                <c:ptCount val="13"/>
                <c:pt idx="0">
                  <c:v>5.31</c:v>
                </c:pt>
                <c:pt idx="1">
                  <c:v>5.34</c:v>
                </c:pt>
                <c:pt idx="2">
                  <c:v>5.33</c:v>
                </c:pt>
                <c:pt idx="3">
                  <c:v>5.38</c:v>
                </c:pt>
                <c:pt idx="4">
                  <c:v>5.36</c:v>
                </c:pt>
                <c:pt idx="5">
                  <c:v>5.36</c:v>
                </c:pt>
                <c:pt idx="6">
                  <c:v>5.37</c:v>
                </c:pt>
                <c:pt idx="7">
                  <c:v>5.42</c:v>
                </c:pt>
                <c:pt idx="8">
                  <c:v>5.45</c:v>
                </c:pt>
                <c:pt idx="9">
                  <c:v>5.55</c:v>
                </c:pt>
                <c:pt idx="10">
                  <c:v>5.55</c:v>
                </c:pt>
                <c:pt idx="11">
                  <c:v>5.55</c:v>
                </c:pt>
                <c:pt idx="12">
                  <c:v>5.58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E86-7A4A-BDBC-8773BB065989}"/>
            </c:ext>
          </c:extLst>
        </c:ser>
        <c:ser>
          <c:idx val="0"/>
          <c:order val="1"/>
          <c:tx>
            <c:v>50mg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numRef>
              <c:f>Normoglycemia!$D$41:$D$53</c:f>
              <c:numCache>
                <c:formatCode>General</c:formatCode>
                <c:ptCount val="13"/>
                <c:pt idx="0">
                  <c:v>0</c:v>
                </c:pt>
                <c:pt idx="1">
                  <c:v>0.5</c:v>
                </c:pt>
                <c:pt idx="2">
                  <c:v>1.3</c:v>
                </c:pt>
                <c:pt idx="3">
                  <c:v>3</c:v>
                </c:pt>
                <c:pt idx="4">
                  <c:v>6</c:v>
                </c:pt>
                <c:pt idx="5">
                  <c:v>9</c:v>
                </c:pt>
                <c:pt idx="6">
                  <c:v>12</c:v>
                </c:pt>
                <c:pt idx="7">
                  <c:v>18</c:v>
                </c:pt>
                <c:pt idx="8">
                  <c:v>24</c:v>
                </c:pt>
                <c:pt idx="9">
                  <c:v>30</c:v>
                </c:pt>
                <c:pt idx="10">
                  <c:v>36</c:v>
                </c:pt>
                <c:pt idx="11">
                  <c:v>42</c:v>
                </c:pt>
                <c:pt idx="12">
                  <c:v>48</c:v>
                </c:pt>
              </c:numCache>
            </c:numRef>
          </c:cat>
          <c:val>
            <c:numRef>
              <c:f>Normoglycemia!$E$15:$E$27</c:f>
              <c:numCache>
                <c:formatCode>General</c:formatCode>
                <c:ptCount val="13"/>
                <c:pt idx="0">
                  <c:v>5.32</c:v>
                </c:pt>
                <c:pt idx="1">
                  <c:v>5.32</c:v>
                </c:pt>
                <c:pt idx="2">
                  <c:v>5.33</c:v>
                </c:pt>
                <c:pt idx="3">
                  <c:v>5.37</c:v>
                </c:pt>
                <c:pt idx="4">
                  <c:v>5.31</c:v>
                </c:pt>
                <c:pt idx="5">
                  <c:v>5.31</c:v>
                </c:pt>
                <c:pt idx="6">
                  <c:v>5.35</c:v>
                </c:pt>
                <c:pt idx="7">
                  <c:v>5.41</c:v>
                </c:pt>
                <c:pt idx="8">
                  <c:v>5.42</c:v>
                </c:pt>
                <c:pt idx="9">
                  <c:v>5.5</c:v>
                </c:pt>
                <c:pt idx="10">
                  <c:v>5.53</c:v>
                </c:pt>
                <c:pt idx="11">
                  <c:v>5.6</c:v>
                </c:pt>
                <c:pt idx="12">
                  <c:v>5.55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E86-7A4A-BDBC-8773BB065989}"/>
            </c:ext>
          </c:extLst>
        </c:ser>
        <c:ser>
          <c:idx val="2"/>
          <c:order val="2"/>
          <c:tx>
            <c:v>150mg</c:v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numRef>
              <c:f>Normoglycemia!$D$41:$D$53</c:f>
              <c:numCache>
                <c:formatCode>General</c:formatCode>
                <c:ptCount val="13"/>
                <c:pt idx="0">
                  <c:v>0</c:v>
                </c:pt>
                <c:pt idx="1">
                  <c:v>0.5</c:v>
                </c:pt>
                <c:pt idx="2">
                  <c:v>1.3</c:v>
                </c:pt>
                <c:pt idx="3">
                  <c:v>3</c:v>
                </c:pt>
                <c:pt idx="4">
                  <c:v>6</c:v>
                </c:pt>
                <c:pt idx="5">
                  <c:v>9</c:v>
                </c:pt>
                <c:pt idx="6">
                  <c:v>12</c:v>
                </c:pt>
                <c:pt idx="7">
                  <c:v>18</c:v>
                </c:pt>
                <c:pt idx="8">
                  <c:v>24</c:v>
                </c:pt>
                <c:pt idx="9">
                  <c:v>30</c:v>
                </c:pt>
                <c:pt idx="10">
                  <c:v>36</c:v>
                </c:pt>
                <c:pt idx="11">
                  <c:v>42</c:v>
                </c:pt>
                <c:pt idx="12">
                  <c:v>48</c:v>
                </c:pt>
              </c:numCache>
            </c:numRef>
          </c:cat>
          <c:val>
            <c:numRef>
              <c:f>Normoglycemia!$E$28:$E$40</c:f>
              <c:numCache>
                <c:formatCode>General</c:formatCode>
                <c:ptCount val="13"/>
                <c:pt idx="0">
                  <c:v>5.28</c:v>
                </c:pt>
                <c:pt idx="1">
                  <c:v>5.3</c:v>
                </c:pt>
                <c:pt idx="2">
                  <c:v>5.28</c:v>
                </c:pt>
                <c:pt idx="3">
                  <c:v>5.32</c:v>
                </c:pt>
                <c:pt idx="4">
                  <c:v>5.27</c:v>
                </c:pt>
                <c:pt idx="5">
                  <c:v>5.27</c:v>
                </c:pt>
                <c:pt idx="6">
                  <c:v>5.26</c:v>
                </c:pt>
                <c:pt idx="7">
                  <c:v>5.32</c:v>
                </c:pt>
                <c:pt idx="8">
                  <c:v>5.35</c:v>
                </c:pt>
                <c:pt idx="9">
                  <c:v>5.43</c:v>
                </c:pt>
                <c:pt idx="10">
                  <c:v>5.48</c:v>
                </c:pt>
                <c:pt idx="11">
                  <c:v>5.52</c:v>
                </c:pt>
                <c:pt idx="12">
                  <c:v>5.48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E86-7A4A-BDBC-8773BB065989}"/>
            </c:ext>
          </c:extLst>
        </c:ser>
        <c:ser>
          <c:idx val="3"/>
          <c:order val="3"/>
          <c:tx>
            <c:v>300mg</c:v>
          </c:tx>
          <c:spPr>
            <a:ln w="28575" cap="rnd">
              <a:solidFill>
                <a:srgbClr val="0700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700FF"/>
              </a:solidFill>
              <a:ln w="9525">
                <a:solidFill>
                  <a:srgbClr val="0700FF"/>
                </a:solidFill>
              </a:ln>
              <a:effectLst/>
            </c:spPr>
          </c:marker>
          <c:cat>
            <c:numRef>
              <c:f>Normoglycemia!$D$41:$D$53</c:f>
              <c:numCache>
                <c:formatCode>General</c:formatCode>
                <c:ptCount val="13"/>
                <c:pt idx="0">
                  <c:v>0</c:v>
                </c:pt>
                <c:pt idx="1">
                  <c:v>0.5</c:v>
                </c:pt>
                <c:pt idx="2">
                  <c:v>1.3</c:v>
                </c:pt>
                <c:pt idx="3">
                  <c:v>3</c:v>
                </c:pt>
                <c:pt idx="4">
                  <c:v>6</c:v>
                </c:pt>
                <c:pt idx="5">
                  <c:v>9</c:v>
                </c:pt>
                <c:pt idx="6">
                  <c:v>12</c:v>
                </c:pt>
                <c:pt idx="7">
                  <c:v>18</c:v>
                </c:pt>
                <c:pt idx="8">
                  <c:v>24</c:v>
                </c:pt>
                <c:pt idx="9">
                  <c:v>30</c:v>
                </c:pt>
                <c:pt idx="10">
                  <c:v>36</c:v>
                </c:pt>
                <c:pt idx="11">
                  <c:v>42</c:v>
                </c:pt>
                <c:pt idx="12">
                  <c:v>48</c:v>
                </c:pt>
              </c:numCache>
            </c:numRef>
          </c:cat>
          <c:val>
            <c:numRef>
              <c:f>Normoglycemia!$E$41:$E$53</c:f>
              <c:numCache>
                <c:formatCode>General</c:formatCode>
                <c:ptCount val="13"/>
                <c:pt idx="0">
                  <c:v>5.29</c:v>
                </c:pt>
                <c:pt idx="1">
                  <c:v>5.29</c:v>
                </c:pt>
                <c:pt idx="2">
                  <c:v>5.28</c:v>
                </c:pt>
                <c:pt idx="3">
                  <c:v>5.33</c:v>
                </c:pt>
                <c:pt idx="4">
                  <c:v>5.27</c:v>
                </c:pt>
                <c:pt idx="5">
                  <c:v>5.31</c:v>
                </c:pt>
                <c:pt idx="6">
                  <c:v>5.27</c:v>
                </c:pt>
                <c:pt idx="7">
                  <c:v>5.31</c:v>
                </c:pt>
                <c:pt idx="8">
                  <c:v>5.37</c:v>
                </c:pt>
                <c:pt idx="9">
                  <c:v>5.45</c:v>
                </c:pt>
                <c:pt idx="10">
                  <c:v>5.48</c:v>
                </c:pt>
                <c:pt idx="11">
                  <c:v>5.55</c:v>
                </c:pt>
                <c:pt idx="12">
                  <c:v>5.49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E86-7A4A-BDBC-8773BB0659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6840368"/>
        <c:axId val="496841632"/>
      </c:lineChart>
      <c:catAx>
        <c:axId val="4968403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Month of Study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6841632"/>
        <c:crosses val="autoZero"/>
        <c:auto val="1"/>
        <c:lblAlgn val="ctr"/>
        <c:lblOffset val="100"/>
        <c:noMultiLvlLbl val="0"/>
      </c:catAx>
      <c:valAx>
        <c:axId val="496841632"/>
        <c:scaling>
          <c:orientation val="minMax"/>
          <c:min val="5.099999999999999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HbA1c</a:t>
                </a:r>
                <a:r>
                  <a:rPr lang="en-US" sz="2000" baseline="0" dirty="0"/>
                  <a:t> (%)</a:t>
                </a:r>
                <a:endParaRPr lang="en-US" sz="20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68403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v>Placebo</c:v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numRef>
              <c:f>Normoglycemia!$D$41:$D$53</c:f>
              <c:numCache>
                <c:formatCode>General</c:formatCode>
                <c:ptCount val="13"/>
                <c:pt idx="0">
                  <c:v>0</c:v>
                </c:pt>
                <c:pt idx="1">
                  <c:v>0.5</c:v>
                </c:pt>
                <c:pt idx="2">
                  <c:v>1.3</c:v>
                </c:pt>
                <c:pt idx="3">
                  <c:v>3</c:v>
                </c:pt>
                <c:pt idx="4">
                  <c:v>6</c:v>
                </c:pt>
                <c:pt idx="5">
                  <c:v>9</c:v>
                </c:pt>
                <c:pt idx="6">
                  <c:v>12</c:v>
                </c:pt>
                <c:pt idx="7">
                  <c:v>18</c:v>
                </c:pt>
                <c:pt idx="8">
                  <c:v>24</c:v>
                </c:pt>
                <c:pt idx="9">
                  <c:v>30</c:v>
                </c:pt>
                <c:pt idx="10">
                  <c:v>36</c:v>
                </c:pt>
                <c:pt idx="11">
                  <c:v>42</c:v>
                </c:pt>
                <c:pt idx="12">
                  <c:v>48</c:v>
                </c:pt>
              </c:numCache>
            </c:numRef>
          </c:cat>
          <c:val>
            <c:numRef>
              <c:f>Normoglycemia!$F$2:$F$14</c:f>
              <c:numCache>
                <c:formatCode>General</c:formatCode>
                <c:ptCount val="13"/>
                <c:pt idx="0">
                  <c:v>0</c:v>
                </c:pt>
                <c:pt idx="1">
                  <c:v>0.68</c:v>
                </c:pt>
                <c:pt idx="2">
                  <c:v>0.54</c:v>
                </c:pt>
                <c:pt idx="3">
                  <c:v>1.48</c:v>
                </c:pt>
                <c:pt idx="4">
                  <c:v>0.93</c:v>
                </c:pt>
                <c:pt idx="5">
                  <c:v>1.04</c:v>
                </c:pt>
                <c:pt idx="6">
                  <c:v>1.24</c:v>
                </c:pt>
                <c:pt idx="7">
                  <c:v>2.06</c:v>
                </c:pt>
                <c:pt idx="8">
                  <c:v>2.67</c:v>
                </c:pt>
                <c:pt idx="9">
                  <c:v>4.4400000000000004</c:v>
                </c:pt>
                <c:pt idx="10">
                  <c:v>4.5599999999999996</c:v>
                </c:pt>
                <c:pt idx="11">
                  <c:v>4.97</c:v>
                </c:pt>
                <c:pt idx="12">
                  <c:v>5.31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57D-CC4A-A855-7E802917B5EB}"/>
            </c:ext>
          </c:extLst>
        </c:ser>
        <c:ser>
          <c:idx val="0"/>
          <c:order val="1"/>
          <c:tx>
            <c:v>50mg</c:v>
          </c:tx>
          <c:spPr>
            <a:ln w="28575" cap="rnd">
              <a:solidFill>
                <a:srgbClr val="FF01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numRef>
              <c:f>Normoglycemia!$D$41:$D$53</c:f>
              <c:numCache>
                <c:formatCode>General</c:formatCode>
                <c:ptCount val="13"/>
                <c:pt idx="0">
                  <c:v>0</c:v>
                </c:pt>
                <c:pt idx="1">
                  <c:v>0.5</c:v>
                </c:pt>
                <c:pt idx="2">
                  <c:v>1.3</c:v>
                </c:pt>
                <c:pt idx="3">
                  <c:v>3</c:v>
                </c:pt>
                <c:pt idx="4">
                  <c:v>6</c:v>
                </c:pt>
                <c:pt idx="5">
                  <c:v>9</c:v>
                </c:pt>
                <c:pt idx="6">
                  <c:v>12</c:v>
                </c:pt>
                <c:pt idx="7">
                  <c:v>18</c:v>
                </c:pt>
                <c:pt idx="8">
                  <c:v>24</c:v>
                </c:pt>
                <c:pt idx="9">
                  <c:v>30</c:v>
                </c:pt>
                <c:pt idx="10">
                  <c:v>36</c:v>
                </c:pt>
                <c:pt idx="11">
                  <c:v>42</c:v>
                </c:pt>
                <c:pt idx="12">
                  <c:v>48</c:v>
                </c:pt>
              </c:numCache>
            </c:numRef>
          </c:cat>
          <c:val>
            <c:numRef>
              <c:f>Normoglycemia!$F$15:$F$27</c:f>
              <c:numCache>
                <c:formatCode>General</c:formatCode>
                <c:ptCount val="13"/>
                <c:pt idx="0">
                  <c:v>0</c:v>
                </c:pt>
                <c:pt idx="1">
                  <c:v>0.04</c:v>
                </c:pt>
                <c:pt idx="2">
                  <c:v>0.28999999999999998</c:v>
                </c:pt>
                <c:pt idx="3">
                  <c:v>0.9</c:v>
                </c:pt>
                <c:pt idx="4">
                  <c:v>-0.14000000000000001</c:v>
                </c:pt>
                <c:pt idx="5">
                  <c:v>-0.06</c:v>
                </c:pt>
                <c:pt idx="6">
                  <c:v>0.73</c:v>
                </c:pt>
                <c:pt idx="7">
                  <c:v>1.79</c:v>
                </c:pt>
                <c:pt idx="8">
                  <c:v>2.02</c:v>
                </c:pt>
                <c:pt idx="9">
                  <c:v>3.36</c:v>
                </c:pt>
                <c:pt idx="10">
                  <c:v>4.1399999999999997</c:v>
                </c:pt>
                <c:pt idx="11">
                  <c:v>5.63</c:v>
                </c:pt>
                <c:pt idx="12">
                  <c:v>3.87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57D-CC4A-A855-7E802917B5EB}"/>
            </c:ext>
          </c:extLst>
        </c:ser>
        <c:ser>
          <c:idx val="2"/>
          <c:order val="2"/>
          <c:tx>
            <c:v>150mg</c:v>
          </c:tx>
          <c:spPr>
            <a:ln w="28575" cap="rnd">
              <a:solidFill>
                <a:srgbClr val="02CD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numRef>
              <c:f>Normoglycemia!$D$41:$D$53</c:f>
              <c:numCache>
                <c:formatCode>General</c:formatCode>
                <c:ptCount val="13"/>
                <c:pt idx="0">
                  <c:v>0</c:v>
                </c:pt>
                <c:pt idx="1">
                  <c:v>0.5</c:v>
                </c:pt>
                <c:pt idx="2">
                  <c:v>1.3</c:v>
                </c:pt>
                <c:pt idx="3">
                  <c:v>3</c:v>
                </c:pt>
                <c:pt idx="4">
                  <c:v>6</c:v>
                </c:pt>
                <c:pt idx="5">
                  <c:v>9</c:v>
                </c:pt>
                <c:pt idx="6">
                  <c:v>12</c:v>
                </c:pt>
                <c:pt idx="7">
                  <c:v>18</c:v>
                </c:pt>
                <c:pt idx="8">
                  <c:v>24</c:v>
                </c:pt>
                <c:pt idx="9">
                  <c:v>30</c:v>
                </c:pt>
                <c:pt idx="10">
                  <c:v>36</c:v>
                </c:pt>
                <c:pt idx="11">
                  <c:v>42</c:v>
                </c:pt>
                <c:pt idx="12">
                  <c:v>48</c:v>
                </c:pt>
              </c:numCache>
            </c:numRef>
          </c:cat>
          <c:val>
            <c:numRef>
              <c:f>Normoglycemia!$F$28:$F$40</c:f>
              <c:numCache>
                <c:formatCode>General</c:formatCode>
                <c:ptCount val="13"/>
                <c:pt idx="0">
                  <c:v>0</c:v>
                </c:pt>
                <c:pt idx="1">
                  <c:v>0.31</c:v>
                </c:pt>
                <c:pt idx="2">
                  <c:v>0.35</c:v>
                </c:pt>
                <c:pt idx="3">
                  <c:v>0.83</c:v>
                </c:pt>
                <c:pt idx="4">
                  <c:v>-0.08</c:v>
                </c:pt>
                <c:pt idx="5">
                  <c:v>-0.04</c:v>
                </c:pt>
                <c:pt idx="6">
                  <c:v>-0.28000000000000003</c:v>
                </c:pt>
                <c:pt idx="7">
                  <c:v>0.91</c:v>
                </c:pt>
                <c:pt idx="8">
                  <c:v>1.53</c:v>
                </c:pt>
                <c:pt idx="9">
                  <c:v>2.84</c:v>
                </c:pt>
                <c:pt idx="10">
                  <c:v>3.93</c:v>
                </c:pt>
                <c:pt idx="11">
                  <c:v>4.74</c:v>
                </c:pt>
                <c:pt idx="12">
                  <c:v>3.12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57D-CC4A-A855-7E802917B5EB}"/>
            </c:ext>
          </c:extLst>
        </c:ser>
        <c:ser>
          <c:idx val="3"/>
          <c:order val="3"/>
          <c:tx>
            <c:v>300mg</c:v>
          </c:tx>
          <c:spPr>
            <a:ln w="28575" cap="rnd">
              <a:solidFill>
                <a:srgbClr val="0700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700FF"/>
              </a:solidFill>
              <a:ln w="9525">
                <a:solidFill>
                  <a:srgbClr val="0700FF"/>
                </a:solidFill>
              </a:ln>
              <a:effectLst/>
            </c:spPr>
          </c:marker>
          <c:cat>
            <c:numRef>
              <c:f>Normoglycemia!$D$41:$D$53</c:f>
              <c:numCache>
                <c:formatCode>General</c:formatCode>
                <c:ptCount val="13"/>
                <c:pt idx="0">
                  <c:v>0</c:v>
                </c:pt>
                <c:pt idx="1">
                  <c:v>0.5</c:v>
                </c:pt>
                <c:pt idx="2">
                  <c:v>1.3</c:v>
                </c:pt>
                <c:pt idx="3">
                  <c:v>3</c:v>
                </c:pt>
                <c:pt idx="4">
                  <c:v>6</c:v>
                </c:pt>
                <c:pt idx="5">
                  <c:v>9</c:v>
                </c:pt>
                <c:pt idx="6">
                  <c:v>12</c:v>
                </c:pt>
                <c:pt idx="7">
                  <c:v>18</c:v>
                </c:pt>
                <c:pt idx="8">
                  <c:v>24</c:v>
                </c:pt>
                <c:pt idx="9">
                  <c:v>30</c:v>
                </c:pt>
                <c:pt idx="10">
                  <c:v>36</c:v>
                </c:pt>
                <c:pt idx="11">
                  <c:v>42</c:v>
                </c:pt>
                <c:pt idx="12">
                  <c:v>48</c:v>
                </c:pt>
              </c:numCache>
            </c:numRef>
          </c:cat>
          <c:val>
            <c:numRef>
              <c:f>Normoglycemia!$F$41:$F$53</c:f>
              <c:numCache>
                <c:formatCode>General</c:formatCode>
                <c:ptCount val="13"/>
                <c:pt idx="0">
                  <c:v>0</c:v>
                </c:pt>
                <c:pt idx="1">
                  <c:v>0.01</c:v>
                </c:pt>
                <c:pt idx="2">
                  <c:v>-0.16</c:v>
                </c:pt>
                <c:pt idx="3">
                  <c:v>0.79</c:v>
                </c:pt>
                <c:pt idx="4">
                  <c:v>-0.28999999999999998</c:v>
                </c:pt>
                <c:pt idx="5">
                  <c:v>0.24</c:v>
                </c:pt>
                <c:pt idx="6">
                  <c:v>-0.33</c:v>
                </c:pt>
                <c:pt idx="7">
                  <c:v>0.42</c:v>
                </c:pt>
                <c:pt idx="8">
                  <c:v>1.48</c:v>
                </c:pt>
                <c:pt idx="9">
                  <c:v>2.97</c:v>
                </c:pt>
                <c:pt idx="10">
                  <c:v>3.59</c:v>
                </c:pt>
                <c:pt idx="11">
                  <c:v>4.95</c:v>
                </c:pt>
                <c:pt idx="12">
                  <c:v>3.37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57D-CC4A-A855-7E802917B5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6840368"/>
        <c:axId val="496841632"/>
      </c:lineChart>
      <c:catAx>
        <c:axId val="4968403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Month of Study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6841632"/>
        <c:crossesAt val="-4"/>
        <c:auto val="1"/>
        <c:lblAlgn val="ctr"/>
        <c:lblOffset val="100"/>
        <c:noMultiLvlLbl val="0"/>
      </c:catAx>
      <c:valAx>
        <c:axId val="496841632"/>
        <c:scaling>
          <c:orientation val="minMax"/>
          <c:max val="6"/>
          <c:min val="-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Percent Change</a:t>
                </a:r>
                <a:r>
                  <a:rPr lang="en-US" sz="2000" baseline="0" dirty="0"/>
                  <a:t> in HbA1c from Baseline</a:t>
                </a:r>
                <a:endParaRPr lang="en-US" sz="20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68403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E03AB-A481-414D-8B4A-87614B8BCF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EA1CB5-1576-874C-8E8C-B2C66467A0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587D1-9345-0E41-A707-D917F4AFE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2855B-0CE3-A744-B403-33803A8932C5}" type="datetimeFigureOut">
              <a:rPr lang="en-US" smtClean="0"/>
              <a:t>3/11/18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C84D0-FD43-264B-9BED-8F3E619A4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376DB-A88F-2846-9963-6F3D2AB8B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F6BA4-E2A3-A648-81BC-52E8A58E8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617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9E9AF-F91C-954B-ACD2-3EA5F963F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19DB0F-A41E-4E4B-8479-9E6B0C7DAF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558A5-265C-B549-8734-7F92D9A17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2855B-0CE3-A744-B403-33803A8932C5}" type="datetimeFigureOut">
              <a:rPr lang="en-US" smtClean="0"/>
              <a:t>3/11/18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FA9DB-926C-8C4F-81E3-AA6C10F61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E9FE9-B965-8142-B908-D173722F0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F6BA4-E2A3-A648-81BC-52E8A58E8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916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AFA4EF-7F2A-1A4B-91AC-D746E455EF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3B0ABA-E546-A34C-9DAD-BAC7D5E49D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3B7C3-F367-CE46-B3CF-17DD2C706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2855B-0CE3-A744-B403-33803A8932C5}" type="datetimeFigureOut">
              <a:rPr lang="en-US" smtClean="0"/>
              <a:t>3/11/18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C11E31-E0C8-8B4C-A2B3-357A164BB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8FFD0-7FD2-DC4C-9465-5ECA1C9B5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F6BA4-E2A3-A648-81BC-52E8A58E8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340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6C04C-0748-9348-A383-A7946BD3D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2AF29-0551-AB48-BE28-014FE0838951}" type="datetimeFigureOut">
              <a:rPr lang="en-US"/>
              <a:pPr>
                <a:defRPr/>
              </a:pPr>
              <a:t>3/11/18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77A3F4-0BBB-324A-BAAC-D5D42DAF3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98B20-92B8-8044-BFBC-0F9A234EB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F360A-95D2-594E-86D8-79BEB26D1F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383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EFDEE-FB7C-6747-B78B-FC6FA3D52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F8260-4635-E749-8277-45AA671F4820}" type="datetimeFigureOut">
              <a:rPr lang="en-US"/>
              <a:pPr>
                <a:defRPr/>
              </a:pPr>
              <a:t>3/11/18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5143B7-7EA5-FD40-93F2-AD2BFD6F2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BF4E8-2ADF-7042-9935-B0E892940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B6AAB-29AD-134F-A78F-19E2E445CD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828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8829B-390D-D642-9655-BCBE5344F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B0B3A-6051-194C-AE67-E5A9409C0024}" type="datetimeFigureOut">
              <a:rPr lang="en-US"/>
              <a:pPr>
                <a:defRPr/>
              </a:pPr>
              <a:t>3/11/18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0EDDD-1287-A346-A41B-23A3414A8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A07EA-A8D6-BC45-B9D1-2E52BB366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5F8A4-2980-054D-84D8-696F584249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915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C6F86B6-4099-8B49-BC48-9F6E41D97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CAAE9-E5E4-1841-B357-3D6059D14716}" type="datetimeFigureOut">
              <a:rPr lang="en-US"/>
              <a:pPr>
                <a:defRPr/>
              </a:pPr>
              <a:t>3/11/18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7916D80-D887-0844-B17B-44994AA25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4BB313-021C-B642-80C0-1192FF83A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3C5B1-5949-8E4F-B823-E7030D0E7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660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C96C776-D89B-FD42-A044-3B5FCE157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CE8AB-DEC6-3845-9848-1945FAFEB28A}" type="datetimeFigureOut">
              <a:rPr lang="en-US"/>
              <a:pPr>
                <a:defRPr/>
              </a:pPr>
              <a:t>3/11/18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B8C0D5B-601D-3A4A-A8EC-7C4F3842E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55D36C5-0EEE-5047-AA0E-ECD88BD66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E9B99-2F4E-984B-BA47-B245F7DC29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622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4158748-9B49-824E-9EED-CCE57FA0B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13F01-13E5-7B45-8295-C576B989D2F5}" type="datetimeFigureOut">
              <a:rPr lang="en-US"/>
              <a:pPr>
                <a:defRPr/>
              </a:pPr>
              <a:t>3/11/18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6743904-0852-FF4B-8B91-E8A962433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48E5370-09BF-B949-BBAD-24EE0BFC9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9BCC6-AF6E-9F40-98E0-683EEAE659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7716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BB4CEC5-FA60-3342-A96E-07EE6D723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1A3B1-1036-E347-87AB-5079AA5C2227}" type="datetimeFigureOut">
              <a:rPr lang="en-US"/>
              <a:pPr>
                <a:defRPr/>
              </a:pPr>
              <a:t>3/11/18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ECCB2CC-273A-4340-B027-6367016A5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E994225-91E4-FD4B-A355-2CAB3DD8B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8C0D0-6483-C44D-824B-80BADD2C37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646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7014C69-0C19-C14C-B21F-509E83713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9E676-54F6-B148-B7BC-6F8A5C69EC5C}" type="datetimeFigureOut">
              <a:rPr lang="en-US"/>
              <a:pPr>
                <a:defRPr/>
              </a:pPr>
              <a:t>3/11/18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111EE25-A60A-D84D-B8E1-20EE52902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C5543FE-6305-7347-81EB-EA84FE68E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4A1CA-2531-0A49-8F2D-08E83D5FCA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141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3A493-AF96-FB48-8638-5F4AB03CD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112"/>
            <a:ext cx="10515600" cy="858045"/>
          </a:xfrm>
        </p:spPr>
        <p:txBody>
          <a:bodyPr>
            <a:normAutofit/>
          </a:bodyPr>
          <a:lstStyle>
            <a:lvl1pPr>
              <a:defRPr sz="3600" b="1" baseline="0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0F137-CBE2-2442-9C1D-77F0F074B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5239"/>
            <a:ext cx="10515600" cy="491172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048D8-28CB-2F48-BDC0-9930C2E0E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2855B-0CE3-A744-B403-33803A8932C5}" type="datetimeFigureOut">
              <a:rPr lang="en-US" smtClean="0"/>
              <a:t>3/11/18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C18C9-8096-3B4B-98E3-A8CDB35F8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D6676-321E-784C-90D1-6593C8D76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Everett ACC 2018</a:t>
            </a:r>
            <a:fld id="{EFCF6BA4-E2A3-A648-81BC-52E8A58E831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5729EC8-F30E-2048-8141-8C558174DD98}"/>
              </a:ext>
            </a:extLst>
          </p:cNvPr>
          <p:cNvCxnSpPr>
            <a:cxnSpLocks/>
          </p:cNvCxnSpPr>
          <p:nvPr userDrawn="1"/>
        </p:nvCxnSpPr>
        <p:spPr>
          <a:xfrm>
            <a:off x="838200" y="1085851"/>
            <a:ext cx="10515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4049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5E63C4B-4C2E-664B-A206-9E46E5BED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0E756-DE1C-9547-B5F3-B951B30D562A}" type="datetimeFigureOut">
              <a:rPr lang="en-US"/>
              <a:pPr>
                <a:defRPr/>
              </a:pPr>
              <a:t>3/11/18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A09E7EE-B923-BC4B-A9F0-488EA0CC6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3BC0037-B4B3-6B42-B5C2-A3867267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F2289-201D-A948-9627-757BE4A326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5413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97B24-79D6-7842-94A8-43BFACCD5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7724A-EF3C-4A4F-8862-B17768108674}" type="datetimeFigureOut">
              <a:rPr lang="en-US"/>
              <a:pPr>
                <a:defRPr/>
              </a:pPr>
              <a:t>3/11/18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620087-5712-AD43-B319-9CC2ADEC0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B64D6-AA29-5E44-9339-863D6921C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57864-9B52-FA4D-9C67-1CC7B01F8D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1305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7B0C8-B0CE-BD4C-8609-0BAFAC777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07C2B-FBCE-D944-8C3E-E7161CA7D363}" type="datetimeFigureOut">
              <a:rPr lang="en-US"/>
              <a:pPr>
                <a:defRPr/>
              </a:pPr>
              <a:t>3/11/18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FAD78-644D-EC4F-9FF3-7B6F77096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3FD6C-848A-CB4B-B2C3-723C958DF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DAB40-FC9D-0947-8445-E210454997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868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636A3-8287-1D4F-8835-A9E08FEC0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F6A012-ED9F-6E49-AE37-E7E3D015E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AD1C4A-25AB-B149-8996-1DD29FE85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2855B-0CE3-A744-B403-33803A8932C5}" type="datetimeFigureOut">
              <a:rPr lang="en-US" smtClean="0"/>
              <a:t>3/11/18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FF036-D10D-AB4D-A3F8-29A6108BF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35D67-E10A-0C47-A986-2C54CD7E5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F6BA4-E2A3-A648-81BC-52E8A58E8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34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CC2E4-ABE9-A646-B4A7-981C6A539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37708-F724-0A48-8304-3AC7A81443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8BAF08-7124-9541-AC7B-990216AA77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894B60-4A55-6541-A554-5C21E7444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2855B-0CE3-A744-B403-33803A8932C5}" type="datetimeFigureOut">
              <a:rPr lang="en-US" smtClean="0"/>
              <a:t>3/11/18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2B97C7-CA7E-754E-91CA-474A3EEF9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BC4F23-C567-6F4D-8083-77BDA5C42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F6BA4-E2A3-A648-81BC-52E8A58E8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63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4ABB2-C24D-7844-B38D-022A73289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DF8A66-BB4B-F44C-BE78-394C3B0C7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DBAD79-4C50-E142-A896-5B6C84F1C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59514E-9E68-214A-AD34-DCE97A3FFA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83980D-9011-0A49-A8B2-B8EFED3277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F387A8-1393-5941-A9E5-0A9EB7B3E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2855B-0CE3-A744-B403-33803A8932C5}" type="datetimeFigureOut">
              <a:rPr lang="en-US" smtClean="0"/>
              <a:t>3/11/18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A913BB-0A29-1E48-818A-66C00D68B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C02457-55C8-BF42-B48F-3462939D3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F6BA4-E2A3-A648-81BC-52E8A58E8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012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039A9-FBCC-534B-8CD3-B49D2B9CE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411"/>
            <a:ext cx="10515600" cy="869072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54DE1B-8EB8-5048-94C5-BA76BBD1C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2855B-0CE3-A744-B403-33803A8932C5}" type="datetimeFigureOut">
              <a:rPr lang="en-US" smtClean="0"/>
              <a:t>3/11/18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99552A-1614-9C49-B430-408283FD6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2475C4-A00D-7C4A-85A7-9FB2CF59A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F6BA4-E2A3-A648-81BC-52E8A58E8316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0C295E2-9644-7F4D-B59E-14307D4EE745}"/>
              </a:ext>
            </a:extLst>
          </p:cNvPr>
          <p:cNvCxnSpPr>
            <a:cxnSpLocks/>
          </p:cNvCxnSpPr>
          <p:nvPr userDrawn="1"/>
        </p:nvCxnSpPr>
        <p:spPr>
          <a:xfrm>
            <a:off x="838200" y="1085851"/>
            <a:ext cx="10515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081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2BDAEB-1282-CD4F-B23E-7DCB5E2EC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2855B-0CE3-A744-B403-33803A8932C5}" type="datetimeFigureOut">
              <a:rPr lang="en-US" smtClean="0"/>
              <a:t>3/11/18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2A5796-18A4-744F-8514-814895900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C0DD01-9371-324C-984D-E56ECACED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F6BA4-E2A3-A648-81BC-52E8A58E8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25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A8EC2-D318-7140-BB3B-B00AEE7DD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ED7A1-7243-7848-A098-E1D40EC70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F49F66-1AF3-0B47-B05B-FE68F0CF7B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70A879-0922-534B-8C2C-1ECA2C0A2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2855B-0CE3-A744-B403-33803A8932C5}" type="datetimeFigureOut">
              <a:rPr lang="en-US" smtClean="0"/>
              <a:t>3/11/18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85EA44-C93D-7946-BE87-29C52DC73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E94F3A-814B-894F-91FA-8B8C95EE0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F6BA4-E2A3-A648-81BC-52E8A58E8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788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B30BE-8C30-054D-A0CB-C9872F22C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A9C3B3-6890-C84F-94D3-923E1F98FF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96E167-12F7-E04F-8F74-50AB9C19A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5FBB9B-E805-3D46-A095-B8E268BE7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2855B-0CE3-A744-B403-33803A8932C5}" type="datetimeFigureOut">
              <a:rPr lang="en-US" smtClean="0"/>
              <a:t>3/11/18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89AFD4-7F91-954E-B5CD-A6903F9EB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4CDE9F-0B63-2A40-B26C-C35B45404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F6BA4-E2A3-A648-81BC-52E8A58E8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048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2EFA74-6B7C-3F4D-ABF5-673A485AF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BACB86-4AE7-C94A-9C6B-AF7C7E0F1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1D976-3407-DF4E-A64F-B373A2B7A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2855B-0CE3-A744-B403-33803A8932C5}" type="datetimeFigureOut">
              <a:rPr lang="en-US" smtClean="0"/>
              <a:t>3/11/18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3F669-D7E0-6A45-A8DB-BDA80B5FC7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3C69C-105A-3347-BEDA-22FAA89E3A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F6BA4-E2A3-A648-81BC-52E8A58E8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90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>
            <a:extLst>
              <a:ext uri="{FF2B5EF4-FFF2-40B4-BE49-F238E27FC236}">
                <a16:creationId xmlns:a16="http://schemas.microsoft.com/office/drawing/2014/main" id="{A409505F-193E-EF42-85D0-D9B3216BA9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D6B66A-A31A-2D43-95E4-54AA34883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B0577-717D-2D44-A6F9-0536260CC6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36BD824-3CE8-184D-9CCC-04E2E5C98A0B}" type="datetimeFigureOut">
              <a:rPr lang="en-US"/>
              <a:pPr>
                <a:defRPr/>
              </a:pPr>
              <a:t>3/11/18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EC1EA-6C94-9D47-830E-46C266A3A3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45FEB4-9407-A14A-AED3-26CE42542B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9CAE2D7-2EB6-5E46-9D02-60885E6482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(null)"/><Relationship Id="rId2" Type="http://schemas.openxmlformats.org/officeDocument/2006/relationships/image" Target="../media/image4.(null)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ubtitle 2">
            <a:extLst>
              <a:ext uri="{FF2B5EF4-FFF2-40B4-BE49-F238E27FC236}">
                <a16:creationId xmlns:a16="http://schemas.microsoft.com/office/drawing/2014/main" id="{89AFDB3F-AFAC-484D-85B6-1FAD6FE5F7C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909763" y="4094163"/>
            <a:ext cx="8547100" cy="2030412"/>
          </a:xfrm>
        </p:spPr>
        <p:txBody>
          <a:bodyPr>
            <a:normAutofit/>
          </a:bodyPr>
          <a:lstStyle/>
          <a:p>
            <a:r>
              <a:rPr lang="en-US" altLang="en-US" sz="2000" dirty="0"/>
              <a:t>Brendan M. Everett MD, Marc Y. Donath MD, </a:t>
            </a:r>
            <a:r>
              <a:rPr lang="en-US" altLang="en-US" sz="2000" dirty="0" err="1"/>
              <a:t>Aruna</a:t>
            </a:r>
            <a:r>
              <a:rPr lang="en-US" altLang="en-US" sz="2000" dirty="0"/>
              <a:t> D. Pradhan MD, </a:t>
            </a:r>
          </a:p>
          <a:p>
            <a:r>
              <a:rPr lang="en-US" altLang="en-US" sz="2000" dirty="0"/>
              <a:t>Tom </a:t>
            </a:r>
            <a:r>
              <a:rPr lang="en-US" altLang="en-US" sz="2000" dirty="0" err="1"/>
              <a:t>Thuren</a:t>
            </a:r>
            <a:r>
              <a:rPr lang="en-US" altLang="en-US" sz="2000" dirty="0"/>
              <a:t> MD, </a:t>
            </a:r>
            <a:r>
              <a:rPr lang="en-US" altLang="en-US" sz="2000" dirty="0" err="1"/>
              <a:t>Prem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Pais</a:t>
            </a:r>
            <a:r>
              <a:rPr lang="en-US" altLang="en-US" sz="2000" dirty="0"/>
              <a:t> MD, Jose C. </a:t>
            </a:r>
            <a:r>
              <a:rPr lang="en-US" altLang="en-US" sz="2000" dirty="0" err="1"/>
              <a:t>Nicolau</a:t>
            </a:r>
            <a:r>
              <a:rPr lang="en-US" altLang="en-US" sz="2000" dirty="0"/>
              <a:t> MD,  </a:t>
            </a:r>
          </a:p>
          <a:p>
            <a:r>
              <a:rPr lang="en-US" altLang="en-US" sz="2000" dirty="0"/>
              <a:t>Robert J Glynn </a:t>
            </a:r>
            <a:r>
              <a:rPr lang="en-US" altLang="en-US" sz="2000" dirty="0" err="1"/>
              <a:t>PhD,Peter</a:t>
            </a:r>
            <a:r>
              <a:rPr lang="en-US" altLang="en-US" sz="2000" dirty="0"/>
              <a:t> Libby MD, and Paul M Ridker MD</a:t>
            </a:r>
          </a:p>
          <a:p>
            <a:r>
              <a:rPr lang="en-US" altLang="en-US" sz="2000" dirty="0"/>
              <a:t>on behalf of the worldwide investigators and participants in the</a:t>
            </a:r>
          </a:p>
          <a:p>
            <a:r>
              <a:rPr lang="en-US" altLang="en-US" sz="2000" b="1" dirty="0"/>
              <a:t>C</a:t>
            </a:r>
            <a:r>
              <a:rPr lang="en-US" altLang="en-US" sz="2000" dirty="0"/>
              <a:t>anakinumab </a:t>
            </a:r>
            <a:r>
              <a:rPr lang="en-US" altLang="en-US" sz="2000" b="1" dirty="0"/>
              <a:t>An</a:t>
            </a:r>
            <a:r>
              <a:rPr lang="en-US" altLang="en-US" sz="2000" dirty="0"/>
              <a:t>ti-Inflammatory </a:t>
            </a:r>
            <a:r>
              <a:rPr lang="en-US" altLang="en-US" sz="2000" b="1" dirty="0"/>
              <a:t>T</a:t>
            </a:r>
            <a:r>
              <a:rPr lang="en-US" altLang="en-US" sz="2000" dirty="0"/>
              <a:t>hrombosis </a:t>
            </a:r>
            <a:r>
              <a:rPr lang="en-US" altLang="en-US" sz="2000" b="1" dirty="0"/>
              <a:t>O</a:t>
            </a:r>
            <a:r>
              <a:rPr lang="en-US" altLang="en-US" sz="2000" dirty="0"/>
              <a:t>utcomes </a:t>
            </a:r>
            <a:r>
              <a:rPr lang="en-US" altLang="en-US" sz="2000" b="1" dirty="0"/>
              <a:t>S</a:t>
            </a:r>
            <a:r>
              <a:rPr lang="en-US" altLang="en-US" sz="2000" dirty="0"/>
              <a:t>tudy (</a:t>
            </a:r>
            <a:r>
              <a:rPr lang="en-US" altLang="en-US" sz="2000" b="1" dirty="0"/>
              <a:t>CANTOS</a:t>
            </a:r>
            <a:r>
              <a:rPr lang="en-US" altLang="en-US" sz="2000" dirty="0"/>
              <a:t>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7A12B83-717C-405C-A73F-414E1BC0F046}"/>
              </a:ext>
            </a:extLst>
          </p:cNvPr>
          <p:cNvCxnSpPr/>
          <p:nvPr/>
        </p:nvCxnSpPr>
        <p:spPr>
          <a:xfrm flipV="1">
            <a:off x="1784350" y="3429000"/>
            <a:ext cx="8528050" cy="3810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36B0EA70-1C2A-427D-9D67-23B8E7E29BDD}"/>
              </a:ext>
            </a:extLst>
          </p:cNvPr>
          <p:cNvSpPr txBox="1">
            <a:spLocks/>
          </p:cNvSpPr>
          <p:nvPr/>
        </p:nvSpPr>
        <p:spPr bwMode="auto">
          <a:xfrm>
            <a:off x="1621960" y="1373188"/>
            <a:ext cx="8948081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n-US" altLang="en-US" sz="2600" kern="0" dirty="0">
                <a:solidFill>
                  <a:prstClr val="black"/>
                </a:solidFill>
              </a:rPr>
              <a:t>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en-US" altLang="en-US" sz="2600" b="1" kern="0" dirty="0">
                <a:solidFill>
                  <a:srgbClr val="2E75B6"/>
                </a:solidFill>
              </a:rPr>
              <a:t>Anti-Inflammatory Therapy with Canakinumab for the Prevention and Management of Diabetes</a:t>
            </a:r>
          </a:p>
          <a:p>
            <a:pPr algn="ctr">
              <a:spcBef>
                <a:spcPct val="0"/>
              </a:spcBef>
              <a:buNone/>
              <a:defRPr/>
            </a:pPr>
            <a:endParaRPr lang="en-US" altLang="en-US" sz="2600" b="1" kern="0" dirty="0">
              <a:solidFill>
                <a:srgbClr val="2E75B6"/>
              </a:solidFill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lang="en-US" altLang="en-US" sz="2600" b="1" kern="0" dirty="0">
                <a:solidFill>
                  <a:srgbClr val="2E75B6"/>
                </a:solidFill>
                <a:latin typeface="Calibri Light" panose="020F0302020204030204" pitchFamily="34" charset="0"/>
              </a:rPr>
              <a:t>A Pre-Specified Secondary Endpoint from the Canakinumab Anti-inflammatory Thrombosis Outcomes Study (CANTOS)</a:t>
            </a:r>
          </a:p>
        </p:txBody>
      </p:sp>
      <p:sp>
        <p:nvSpPr>
          <p:cNvPr id="28679" name="TextBox 12">
            <a:extLst>
              <a:ext uri="{FF2B5EF4-FFF2-40B4-BE49-F238E27FC236}">
                <a16:creationId xmlns:a16="http://schemas.microsoft.com/office/drawing/2014/main" id="{A0200541-0F5D-8C48-9DD3-0986F5724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1976" y="6570664"/>
            <a:ext cx="12650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Everett ACC 2018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E71E673A-6B84-D04F-BB75-1896631A9A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" t="-1" r="82813" b="33514"/>
          <a:stretch/>
        </p:blipFill>
        <p:spPr bwMode="auto">
          <a:xfrm>
            <a:off x="1313227" y="4040189"/>
            <a:ext cx="942245" cy="108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1DF6E715-DBB4-7142-AD20-F16088BEAF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9" b="11073"/>
          <a:stretch/>
        </p:blipFill>
        <p:spPr bwMode="auto">
          <a:xfrm>
            <a:off x="10104902" y="4040189"/>
            <a:ext cx="930278" cy="98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48D7FD-EC5B-2442-BFFF-239981C53DE0}"/>
              </a:ext>
            </a:extLst>
          </p:cNvPr>
          <p:cNvSpPr txBox="1"/>
          <p:nvPr/>
        </p:nvSpPr>
        <p:spPr>
          <a:xfrm>
            <a:off x="4837431" y="164067"/>
            <a:ext cx="2691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b="1" kern="0" dirty="0">
                <a:solidFill>
                  <a:prstClr val="black"/>
                </a:solidFill>
              </a:rPr>
              <a:t>ACC 2018 Orlando, Florida</a:t>
            </a:r>
          </a:p>
        </p:txBody>
      </p:sp>
    </p:spTree>
    <p:extLst>
      <p:ext uri="{BB962C8B-B14F-4D97-AF65-F5344CB8AC3E}">
        <p14:creationId xmlns:p14="http://schemas.microsoft.com/office/powerpoint/2010/main" val="2474192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69EB0F-9173-AE49-99B8-1CF2BD62D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HbA1c (%) and Percent Change in HbA1c from Baseline: </a:t>
            </a:r>
            <a:br>
              <a:rPr lang="en-US" dirty="0"/>
            </a:br>
            <a:r>
              <a:rPr lang="en-US" dirty="0"/>
              <a:t>Pre-diabetes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444F9EE-693D-F54E-B578-4713A08CC8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7786170"/>
              </p:ext>
            </p:extLst>
          </p:nvPr>
        </p:nvGraphicFramePr>
        <p:xfrm>
          <a:off x="6331832" y="1627232"/>
          <a:ext cx="5434368" cy="4087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17D27DC-9966-7C4A-BFCF-019AF96063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9594849"/>
              </p:ext>
            </p:extLst>
          </p:nvPr>
        </p:nvGraphicFramePr>
        <p:xfrm>
          <a:off x="422582" y="1596645"/>
          <a:ext cx="5499107" cy="4118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22BF62B-7AC5-004B-91C3-A605A31073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614433"/>
              </p:ext>
            </p:extLst>
          </p:nvPr>
        </p:nvGraphicFramePr>
        <p:xfrm>
          <a:off x="4897163" y="5529580"/>
          <a:ext cx="8128002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2177">
                  <a:extLst>
                    <a:ext uri="{9D8B030D-6E8A-4147-A177-3AD203B41FA5}">
                      <a16:colId xmlns:a16="http://schemas.microsoft.com/office/drawing/2014/main" val="677000599"/>
                    </a:ext>
                  </a:extLst>
                </a:gridCol>
                <a:gridCol w="2045970">
                  <a:extLst>
                    <a:ext uri="{9D8B030D-6E8A-4147-A177-3AD203B41FA5}">
                      <a16:colId xmlns:a16="http://schemas.microsoft.com/office/drawing/2014/main" val="357281839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309786088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368751006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680346474"/>
                    </a:ext>
                  </a:extLst>
                </a:gridCol>
                <a:gridCol w="1675175">
                  <a:extLst>
                    <a:ext uri="{9D8B030D-6E8A-4147-A177-3AD203B41FA5}">
                      <a16:colId xmlns:a16="http://schemas.microsoft.com/office/drawing/2014/main" val="32736776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 P-value vs. placebo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&lt;0.0001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&lt;0.0001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&lt;0.0001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373546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7527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E8BBE8-375A-8F45-A2C5-3DE9E3E25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HbA1c (%) and Percent Change in HbA1c from Baseline: Diabetes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09EF8C5-91CC-264B-8E56-BB309E4E92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6050746"/>
              </p:ext>
            </p:extLst>
          </p:nvPr>
        </p:nvGraphicFramePr>
        <p:xfrm>
          <a:off x="600456" y="1668158"/>
          <a:ext cx="5495544" cy="3773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0839772-F6F7-B14A-9C36-4B5AAADB32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287794"/>
              </p:ext>
            </p:extLst>
          </p:nvPr>
        </p:nvGraphicFramePr>
        <p:xfrm>
          <a:off x="6343651" y="1668156"/>
          <a:ext cx="5495544" cy="3773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4F045AD-97F5-CA46-9CEF-6DA8ADECDC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243784"/>
              </p:ext>
            </p:extLst>
          </p:nvPr>
        </p:nvGraphicFramePr>
        <p:xfrm>
          <a:off x="4942883" y="5256664"/>
          <a:ext cx="8128002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2177">
                  <a:extLst>
                    <a:ext uri="{9D8B030D-6E8A-4147-A177-3AD203B41FA5}">
                      <a16:colId xmlns:a16="http://schemas.microsoft.com/office/drawing/2014/main" val="677000599"/>
                    </a:ext>
                  </a:extLst>
                </a:gridCol>
                <a:gridCol w="2045970">
                  <a:extLst>
                    <a:ext uri="{9D8B030D-6E8A-4147-A177-3AD203B41FA5}">
                      <a16:colId xmlns:a16="http://schemas.microsoft.com/office/drawing/2014/main" val="357281839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309786088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368751006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680346474"/>
                    </a:ext>
                  </a:extLst>
                </a:gridCol>
                <a:gridCol w="1675175">
                  <a:extLst>
                    <a:ext uri="{9D8B030D-6E8A-4147-A177-3AD203B41FA5}">
                      <a16:colId xmlns:a16="http://schemas.microsoft.com/office/drawing/2014/main" val="32736776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 P-value vs. placebo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0.95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0.92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0.30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373546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7132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F0CE9D-AA5C-AA4D-A665-B41FC719F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HbA1c (%) and Percent Change in HbA1c from Baseline: Normal glucose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710C80F6-5B4C-E746-9698-000AE6230D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827403"/>
              </p:ext>
            </p:extLst>
          </p:nvPr>
        </p:nvGraphicFramePr>
        <p:xfrm>
          <a:off x="338135" y="1559954"/>
          <a:ext cx="5793046" cy="4463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3FAB78A1-215A-2246-9C7B-40F53CE27D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8683521"/>
              </p:ext>
            </p:extLst>
          </p:nvPr>
        </p:nvGraphicFramePr>
        <p:xfrm>
          <a:off x="6263801" y="1559955"/>
          <a:ext cx="5637687" cy="4463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394BF58-6BF9-6847-BE8E-644E600644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426022"/>
              </p:ext>
            </p:extLst>
          </p:nvPr>
        </p:nvGraphicFramePr>
        <p:xfrm>
          <a:off x="4908593" y="5837864"/>
          <a:ext cx="8128002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2177">
                  <a:extLst>
                    <a:ext uri="{9D8B030D-6E8A-4147-A177-3AD203B41FA5}">
                      <a16:colId xmlns:a16="http://schemas.microsoft.com/office/drawing/2014/main" val="677000599"/>
                    </a:ext>
                  </a:extLst>
                </a:gridCol>
                <a:gridCol w="2045970">
                  <a:extLst>
                    <a:ext uri="{9D8B030D-6E8A-4147-A177-3AD203B41FA5}">
                      <a16:colId xmlns:a16="http://schemas.microsoft.com/office/drawing/2014/main" val="357281839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309786088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368751006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680346474"/>
                    </a:ext>
                  </a:extLst>
                </a:gridCol>
                <a:gridCol w="1675175">
                  <a:extLst>
                    <a:ext uri="{9D8B030D-6E8A-4147-A177-3AD203B41FA5}">
                      <a16:colId xmlns:a16="http://schemas.microsoft.com/office/drawing/2014/main" val="32736776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 P-value vs. placebo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0.23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0.0002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0.0001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373546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2582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895D95-64E7-5B46-9C12-3200DA74B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Canakinumab and Incident Diabetes in Patients with </a:t>
            </a:r>
            <a:br>
              <a:rPr lang="en-US" dirty="0"/>
            </a:br>
            <a:r>
              <a:rPr lang="en-US" dirty="0"/>
              <a:t>Pre-Diabetes: CANTOS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D600DBEF-065C-514E-9B22-3FED379644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508" t="4379" r="26187" b="58821"/>
          <a:stretch/>
        </p:blipFill>
        <p:spPr>
          <a:xfrm>
            <a:off x="683341" y="1242880"/>
            <a:ext cx="5240437" cy="5061785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42C13F1-CD0F-924C-AA61-4EB50B04CAE0}"/>
              </a:ext>
            </a:extLst>
          </p:cNvPr>
          <p:cNvSpPr/>
          <p:nvPr/>
        </p:nvSpPr>
        <p:spPr>
          <a:xfrm>
            <a:off x="525517" y="6316717"/>
            <a:ext cx="746235" cy="1945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C36059-F3B9-AD47-A53A-59650107E1EA}"/>
              </a:ext>
            </a:extLst>
          </p:cNvPr>
          <p:cNvSpPr/>
          <p:nvPr/>
        </p:nvSpPr>
        <p:spPr>
          <a:xfrm>
            <a:off x="6096000" y="6362035"/>
            <a:ext cx="746235" cy="1945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Content Placeholder 2">
            <a:extLst>
              <a:ext uri="{FF2B5EF4-FFF2-40B4-BE49-F238E27FC236}">
                <a16:creationId xmlns:a16="http://schemas.microsoft.com/office/drawing/2014/main" id="{E3B13B55-593B-A54A-9C98-8E7F02BADF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73" t="51166" r="26162" b="12466"/>
          <a:stretch/>
        </p:blipFill>
        <p:spPr>
          <a:xfrm>
            <a:off x="6305232" y="1287123"/>
            <a:ext cx="5316205" cy="501754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F8A6D16-8FF4-F644-9C63-9BF1BC0A9072}"/>
              </a:ext>
            </a:extLst>
          </p:cNvPr>
          <p:cNvSpPr/>
          <p:nvPr/>
        </p:nvSpPr>
        <p:spPr>
          <a:xfrm>
            <a:off x="541178" y="5827594"/>
            <a:ext cx="464024" cy="4891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355D62-2DA7-A944-A337-CDBDB5801663}"/>
              </a:ext>
            </a:extLst>
          </p:cNvPr>
          <p:cNvSpPr/>
          <p:nvPr/>
        </p:nvSpPr>
        <p:spPr>
          <a:xfrm>
            <a:off x="6096000" y="5827594"/>
            <a:ext cx="464024" cy="4891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52CF23-9AED-ED40-9B48-2558DF7A51DD}"/>
              </a:ext>
            </a:extLst>
          </p:cNvPr>
          <p:cNvSpPr txBox="1"/>
          <p:nvPr/>
        </p:nvSpPr>
        <p:spPr>
          <a:xfrm>
            <a:off x="8889387" y="5776885"/>
            <a:ext cx="7662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4109D8-C723-604B-BC6B-E860ED15BEC8}"/>
              </a:ext>
            </a:extLst>
          </p:cNvPr>
          <p:cNvSpPr txBox="1"/>
          <p:nvPr/>
        </p:nvSpPr>
        <p:spPr>
          <a:xfrm>
            <a:off x="3110427" y="5776885"/>
            <a:ext cx="7662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5321FF-0A00-1C49-9FDF-F06B664AA951}"/>
              </a:ext>
            </a:extLst>
          </p:cNvPr>
          <p:cNvSpPr txBox="1"/>
          <p:nvPr/>
        </p:nvSpPr>
        <p:spPr>
          <a:xfrm rot="16200000">
            <a:off x="5227269" y="3282468"/>
            <a:ext cx="281359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Cumulative Incidence (%)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25DDFA-5185-B147-B110-E1097E1BDF5B}"/>
              </a:ext>
            </a:extLst>
          </p:cNvPr>
          <p:cNvSpPr txBox="1"/>
          <p:nvPr/>
        </p:nvSpPr>
        <p:spPr>
          <a:xfrm rot="16200000">
            <a:off x="-489659" y="3258528"/>
            <a:ext cx="281359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Cumulative Incidence (%)</a:t>
            </a:r>
          </a:p>
        </p:txBody>
      </p:sp>
    </p:spTree>
    <p:extLst>
      <p:ext uri="{BB962C8B-B14F-4D97-AF65-F5344CB8AC3E}">
        <p14:creationId xmlns:p14="http://schemas.microsoft.com/office/powerpoint/2010/main" val="292288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773D5F4-4DBF-8C4E-832B-547D253DBA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9220274"/>
              </p:ext>
            </p:extLst>
          </p:nvPr>
        </p:nvGraphicFramePr>
        <p:xfrm>
          <a:off x="728663" y="1143002"/>
          <a:ext cx="10746163" cy="4711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4124">
                  <a:extLst>
                    <a:ext uri="{9D8B030D-6E8A-4147-A177-3AD203B41FA5}">
                      <a16:colId xmlns:a16="http://schemas.microsoft.com/office/drawing/2014/main" val="1669990713"/>
                    </a:ext>
                  </a:extLst>
                </a:gridCol>
                <a:gridCol w="1379095">
                  <a:extLst>
                    <a:ext uri="{9D8B030D-6E8A-4147-A177-3AD203B41FA5}">
                      <a16:colId xmlns:a16="http://schemas.microsoft.com/office/drawing/2014/main" val="2804038207"/>
                    </a:ext>
                  </a:extLst>
                </a:gridCol>
                <a:gridCol w="1680736">
                  <a:extLst>
                    <a:ext uri="{9D8B030D-6E8A-4147-A177-3AD203B41FA5}">
                      <a16:colId xmlns:a16="http://schemas.microsoft.com/office/drawing/2014/main" val="3897580120"/>
                    </a:ext>
                  </a:extLst>
                </a:gridCol>
                <a:gridCol w="1680736">
                  <a:extLst>
                    <a:ext uri="{9D8B030D-6E8A-4147-A177-3AD203B41FA5}">
                      <a16:colId xmlns:a16="http://schemas.microsoft.com/office/drawing/2014/main" val="2765541769"/>
                    </a:ext>
                  </a:extLst>
                </a:gridCol>
                <a:gridCol w="1680736">
                  <a:extLst>
                    <a:ext uri="{9D8B030D-6E8A-4147-A177-3AD203B41FA5}">
                      <a16:colId xmlns:a16="http://schemas.microsoft.com/office/drawing/2014/main" val="5414127"/>
                    </a:ext>
                  </a:extLst>
                </a:gridCol>
                <a:gridCol w="1680736">
                  <a:extLst>
                    <a:ext uri="{9D8B030D-6E8A-4147-A177-3AD203B41FA5}">
                      <a16:colId xmlns:a16="http://schemas.microsoft.com/office/drawing/2014/main" val="3366342209"/>
                    </a:ext>
                  </a:extLst>
                </a:gridCol>
              </a:tblGrid>
              <a:tr h="541153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4" marB="45724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Canakinumab SC q 3 months</a:t>
                      </a:r>
                    </a:p>
                  </a:txBody>
                  <a:tcPr marT="45724" marB="45724"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3943750"/>
                  </a:ext>
                </a:extLst>
              </a:tr>
              <a:tr h="541153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Placebo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50 mg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150 mg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300 mg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All Doses</a:t>
                      </a: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10636624"/>
                  </a:ext>
                </a:extLst>
              </a:tr>
              <a:tr h="1694585">
                <a:tc>
                  <a:txBody>
                    <a:bodyPr/>
                    <a:lstStyle/>
                    <a:p>
                      <a:r>
                        <a:rPr lang="en-US" sz="1800" b="1" dirty="0"/>
                        <a:t>Adjudicated Diabetes</a:t>
                      </a:r>
                    </a:p>
                    <a:p>
                      <a:r>
                        <a:rPr lang="en-US" sz="1800" b="0" dirty="0"/>
                        <a:t>N Events/N at risk</a:t>
                      </a:r>
                    </a:p>
                    <a:p>
                      <a:r>
                        <a:rPr lang="en-US" sz="1800" dirty="0"/>
                        <a:t>IR (per 100 person years)</a:t>
                      </a:r>
                    </a:p>
                    <a:p>
                      <a:r>
                        <a:rPr lang="en-US" sz="1800" dirty="0"/>
                        <a:t>HR (95% CI)</a:t>
                      </a:r>
                    </a:p>
                    <a:p>
                      <a:r>
                        <a:rPr lang="en-US" sz="1800" dirty="0"/>
                        <a:t>P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  <a:p>
                      <a:pPr algn="ctr"/>
                      <a:r>
                        <a:rPr lang="en-US" sz="1800" dirty="0"/>
                        <a:t>246/1645</a:t>
                      </a:r>
                    </a:p>
                    <a:p>
                      <a:pPr algn="ctr"/>
                      <a:r>
                        <a:rPr lang="en-US" sz="1800" dirty="0"/>
                        <a:t>4.20</a:t>
                      </a:r>
                    </a:p>
                    <a:p>
                      <a:pPr algn="ctr"/>
                      <a:r>
                        <a:rPr lang="en-US" sz="1800" dirty="0"/>
                        <a:t>1.0</a:t>
                      </a:r>
                    </a:p>
                    <a:p>
                      <a:pPr algn="ctr"/>
                      <a:r>
                        <a:rPr lang="en-US" sz="1800" dirty="0"/>
                        <a:t>(referent)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  <a:p>
                      <a:pPr algn="ctr"/>
                      <a:r>
                        <a:rPr lang="en-US" sz="1800" dirty="0"/>
                        <a:t>161/1089</a:t>
                      </a:r>
                    </a:p>
                    <a:p>
                      <a:pPr algn="ctr"/>
                      <a:r>
                        <a:rPr lang="en-US" sz="1800" dirty="0"/>
                        <a:t>4.24</a:t>
                      </a:r>
                    </a:p>
                    <a:p>
                      <a:pPr algn="ctr"/>
                      <a:r>
                        <a:rPr lang="en-US" sz="1800" dirty="0"/>
                        <a:t>1.04 (0.85-1.27)</a:t>
                      </a:r>
                    </a:p>
                    <a:p>
                      <a:pPr algn="ctr"/>
                      <a:r>
                        <a:rPr lang="en-US" sz="1800" dirty="0"/>
                        <a:t>0.70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  <a:p>
                      <a:pPr algn="ctr"/>
                      <a:r>
                        <a:rPr lang="en-US" sz="1800" dirty="0"/>
                        <a:t>171/1094</a:t>
                      </a:r>
                    </a:p>
                    <a:p>
                      <a:pPr algn="ctr"/>
                      <a:r>
                        <a:rPr lang="en-US" sz="1800" dirty="0"/>
                        <a:t>4.35</a:t>
                      </a:r>
                    </a:p>
                    <a:p>
                      <a:pPr algn="ctr"/>
                      <a:r>
                        <a:rPr lang="en-US" sz="1800" dirty="0"/>
                        <a:t>1.03 (0.85-1.26)</a:t>
                      </a:r>
                    </a:p>
                    <a:p>
                      <a:pPr algn="ctr"/>
                      <a:r>
                        <a:rPr lang="en-US" sz="1800" dirty="0"/>
                        <a:t>0.75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  <a:p>
                      <a:pPr algn="ctr"/>
                      <a:r>
                        <a:rPr lang="en-US" sz="1800" dirty="0"/>
                        <a:t>169/1132</a:t>
                      </a:r>
                    </a:p>
                    <a:p>
                      <a:pPr algn="ctr"/>
                      <a:r>
                        <a:rPr lang="en-US" sz="1800" dirty="0"/>
                        <a:t>4.12</a:t>
                      </a:r>
                    </a:p>
                    <a:p>
                      <a:pPr algn="ctr"/>
                      <a:r>
                        <a:rPr lang="en-US" sz="1800" dirty="0"/>
                        <a:t>0.98 (0.80-1.19)</a:t>
                      </a:r>
                    </a:p>
                    <a:p>
                      <a:pPr algn="ctr"/>
                      <a:r>
                        <a:rPr lang="en-US" sz="1800" dirty="0"/>
                        <a:t>0.80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  <a:p>
                      <a:pPr algn="ctr"/>
                      <a:r>
                        <a:rPr lang="en-US" sz="1800" dirty="0"/>
                        <a:t>501/3315</a:t>
                      </a:r>
                    </a:p>
                    <a:p>
                      <a:pPr algn="ctr"/>
                      <a:r>
                        <a:rPr lang="en-US" sz="1800" dirty="0"/>
                        <a:t>4.23</a:t>
                      </a:r>
                    </a:p>
                    <a:p>
                      <a:pPr algn="ctr"/>
                      <a:r>
                        <a:rPr lang="en-US" sz="1800" dirty="0"/>
                        <a:t>1.01 (0.87-1.18)</a:t>
                      </a:r>
                    </a:p>
                    <a:p>
                      <a:pPr algn="ctr"/>
                      <a:r>
                        <a:rPr lang="en-US" sz="1800" dirty="0"/>
                        <a:t>0.86</a:t>
                      </a: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565410601"/>
                  </a:ext>
                </a:extLst>
              </a:tr>
              <a:tr h="1934997">
                <a:tc>
                  <a:txBody>
                    <a:bodyPr/>
                    <a:lstStyle/>
                    <a:p>
                      <a:r>
                        <a:rPr lang="en-US" sz="1800" b="1" dirty="0"/>
                        <a:t>All Physician Reported Diabetes</a:t>
                      </a:r>
                    </a:p>
                    <a:p>
                      <a:r>
                        <a:rPr lang="en-US" sz="1800" b="0" dirty="0"/>
                        <a:t>N Events/N at risk</a:t>
                      </a:r>
                    </a:p>
                    <a:p>
                      <a:r>
                        <a:rPr lang="en-US" sz="1800" dirty="0"/>
                        <a:t>IR (per 100 person years)</a:t>
                      </a:r>
                    </a:p>
                    <a:p>
                      <a:r>
                        <a:rPr lang="en-US" sz="1800" dirty="0"/>
                        <a:t>HR (95%CI)</a:t>
                      </a:r>
                    </a:p>
                    <a:p>
                      <a:r>
                        <a:rPr lang="en-US" sz="1800" dirty="0"/>
                        <a:t>P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  <a:p>
                      <a:pPr algn="ctr"/>
                      <a:endParaRPr lang="en-US" sz="1800" dirty="0"/>
                    </a:p>
                    <a:p>
                      <a:pPr algn="ctr"/>
                      <a:r>
                        <a:rPr lang="en-US" sz="1800" dirty="0"/>
                        <a:t>279/1645</a:t>
                      </a:r>
                    </a:p>
                    <a:p>
                      <a:pPr algn="ctr"/>
                      <a:r>
                        <a:rPr lang="en-US" sz="1800" dirty="0"/>
                        <a:t>4.84</a:t>
                      </a:r>
                    </a:p>
                    <a:p>
                      <a:pPr algn="ctr"/>
                      <a:r>
                        <a:rPr lang="en-US" sz="1800" dirty="0"/>
                        <a:t>1.0</a:t>
                      </a:r>
                    </a:p>
                    <a:p>
                      <a:pPr algn="ctr"/>
                      <a:r>
                        <a:rPr lang="en-US" sz="1800" dirty="0"/>
                        <a:t>(referent)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  <a:p>
                      <a:pPr algn="ctr"/>
                      <a:endParaRPr lang="en-US" sz="1800" dirty="0"/>
                    </a:p>
                    <a:p>
                      <a:pPr algn="ctr"/>
                      <a:r>
                        <a:rPr lang="en-US" sz="1800" dirty="0"/>
                        <a:t>186/1089</a:t>
                      </a:r>
                    </a:p>
                    <a:p>
                      <a:pPr algn="ctr"/>
                      <a:r>
                        <a:rPr lang="en-US" sz="1800" dirty="0"/>
                        <a:t>4.97</a:t>
                      </a:r>
                    </a:p>
                    <a:p>
                      <a:pPr algn="ctr"/>
                      <a:r>
                        <a:rPr lang="en-US" sz="1800" dirty="0"/>
                        <a:t>1.06 (0.88-1.27)</a:t>
                      </a:r>
                    </a:p>
                    <a:p>
                      <a:pPr algn="ctr"/>
                      <a:r>
                        <a:rPr lang="en-US" sz="1800" dirty="0"/>
                        <a:t>0.56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  <a:p>
                      <a:pPr algn="ctr"/>
                      <a:endParaRPr lang="en-US" sz="1800" dirty="0"/>
                    </a:p>
                    <a:p>
                      <a:pPr algn="ctr"/>
                      <a:r>
                        <a:rPr lang="en-US" sz="1800" dirty="0"/>
                        <a:t>191/1094</a:t>
                      </a:r>
                    </a:p>
                    <a:p>
                      <a:pPr algn="ctr"/>
                      <a:r>
                        <a:rPr lang="en-US" sz="1800" dirty="0"/>
                        <a:t>4.92</a:t>
                      </a:r>
                    </a:p>
                    <a:p>
                      <a:pPr algn="ctr"/>
                      <a:r>
                        <a:rPr lang="en-US" sz="1800" dirty="0"/>
                        <a:t>1.02 (0.84-1.22)</a:t>
                      </a:r>
                    </a:p>
                    <a:p>
                      <a:pPr algn="ctr"/>
                      <a:r>
                        <a:rPr lang="en-US" sz="1800" dirty="0"/>
                        <a:t>0.88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  <a:p>
                      <a:pPr algn="ctr"/>
                      <a:endParaRPr lang="en-US" sz="1800" dirty="0"/>
                    </a:p>
                    <a:p>
                      <a:pPr algn="ctr"/>
                      <a:r>
                        <a:rPr lang="en-US" sz="1800" dirty="0"/>
                        <a:t>190/1132</a:t>
                      </a:r>
                    </a:p>
                    <a:p>
                      <a:pPr algn="ctr"/>
                      <a:r>
                        <a:rPr lang="en-US" sz="1800" dirty="0"/>
                        <a:t>4.68</a:t>
                      </a:r>
                    </a:p>
                    <a:p>
                      <a:pPr algn="ctr"/>
                      <a:r>
                        <a:rPr lang="en-US" sz="1800" dirty="0"/>
                        <a:t>0.97 (0.80-1.16)</a:t>
                      </a:r>
                    </a:p>
                    <a:p>
                      <a:pPr algn="ctr"/>
                      <a:r>
                        <a:rPr lang="en-US" sz="1800" dirty="0"/>
                        <a:t>0.70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  <a:p>
                      <a:pPr algn="ctr"/>
                      <a:endParaRPr lang="en-US" sz="1800" dirty="0"/>
                    </a:p>
                    <a:p>
                      <a:pPr algn="ctr"/>
                      <a:r>
                        <a:rPr lang="en-US" sz="1800" dirty="0"/>
                        <a:t>567/3315</a:t>
                      </a:r>
                    </a:p>
                    <a:p>
                      <a:pPr algn="ctr"/>
                      <a:r>
                        <a:rPr lang="en-US" sz="1800" dirty="0"/>
                        <a:t>4.85</a:t>
                      </a:r>
                    </a:p>
                    <a:p>
                      <a:pPr algn="ctr"/>
                      <a:r>
                        <a:rPr lang="en-US" sz="1800" dirty="0"/>
                        <a:t>1.01 (0.88-1.17)</a:t>
                      </a:r>
                    </a:p>
                    <a:p>
                      <a:pPr algn="ctr"/>
                      <a:r>
                        <a:rPr lang="en-US" sz="1800" dirty="0"/>
                        <a:t>0.89</a:t>
                      </a: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3656515330"/>
                  </a:ext>
                </a:extLst>
              </a:tr>
            </a:tbl>
          </a:graphicData>
        </a:graphic>
      </p:graphicFrame>
      <p:sp>
        <p:nvSpPr>
          <p:cNvPr id="37929" name="TextBox 5">
            <a:extLst>
              <a:ext uri="{FF2B5EF4-FFF2-40B4-BE49-F238E27FC236}">
                <a16:creationId xmlns:a16="http://schemas.microsoft.com/office/drawing/2014/main" id="{51CFCDC9-DDAE-BC47-BEBC-274121D07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2" y="228601"/>
            <a:ext cx="115728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CANTOS: Incidence Rates and Effects of Canakinumab on New Onset Diabetes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Among Those With Pre-Diabetes at Study Entry</a:t>
            </a:r>
          </a:p>
        </p:txBody>
      </p:sp>
      <p:sp>
        <p:nvSpPr>
          <p:cNvPr id="37930" name="TextBox 6">
            <a:extLst>
              <a:ext uri="{FF2B5EF4-FFF2-40B4-BE49-F238E27FC236}">
                <a16:creationId xmlns:a16="http://schemas.microsoft.com/office/drawing/2014/main" id="{6D9C9D50-9BB8-984B-B8A3-6B2E21D13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1976" y="6570664"/>
            <a:ext cx="12650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Everett ACC 2018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0110A4-137C-0348-A8EB-40286637F5E3}"/>
              </a:ext>
            </a:extLst>
          </p:cNvPr>
          <p:cNvSpPr/>
          <p:nvPr/>
        </p:nvSpPr>
        <p:spPr>
          <a:xfrm>
            <a:off x="9795737" y="1669773"/>
            <a:ext cx="1639333" cy="422487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1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A1723-76FA-104C-885C-191354613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Conclusions: </a:t>
            </a:r>
            <a:r>
              <a:rPr lang="en-US" sz="2800" b="1" dirty="0"/>
              <a:t>CANTOS Diabetes</a:t>
            </a:r>
            <a:br>
              <a:rPr lang="en-US" sz="2800" b="1" dirty="0"/>
            </a:br>
            <a:r>
              <a:rPr lang="en-US" sz="2800" b="1" dirty="0"/>
              <a:t>The Canakinumab Anti-Inflammatory Thrombosis Outcomes Study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B5D42-952D-CC46-B8B0-E1D295E12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Interleukin-1</a:t>
            </a:r>
            <a:r>
              <a:rPr lang="en-US" altLang="en-US" dirty="0">
                <a:latin typeface="Symbol" pitchFamily="2" charset="2"/>
              </a:rPr>
              <a:t>b</a:t>
            </a:r>
            <a:r>
              <a:rPr lang="en-US" dirty="0"/>
              <a:t> inhibition with canakinumab reduces major adverse cardiovascular event rates among high-risk atherosclerosis patients with diabetes and pre-diabetes, as well as among those with </a:t>
            </a:r>
            <a:r>
              <a:rPr lang="en-US" dirty="0" err="1"/>
              <a:t>normoglycemia</a:t>
            </a:r>
            <a:endParaRPr lang="en-US" dirty="0"/>
          </a:p>
          <a:p>
            <a:endParaRPr lang="en-US" dirty="0"/>
          </a:p>
          <a:p>
            <a:r>
              <a:rPr lang="en-US" dirty="0"/>
              <a:t>Our data confirm that baseline concentrations of the inflammatory biomarkers hsCRP and IL-6 predict the onset of type 2 diabetes in CANTOS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188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A1723-76FA-104C-885C-191354613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Conclusions: </a:t>
            </a:r>
            <a:r>
              <a:rPr lang="en-US" sz="2800" b="1" dirty="0"/>
              <a:t>CANTOS Diabetes</a:t>
            </a:r>
            <a:br>
              <a:rPr lang="en-US" sz="2800" b="1" dirty="0"/>
            </a:br>
            <a:r>
              <a:rPr lang="en-US" sz="2800" b="1" dirty="0"/>
              <a:t>The Canakinumab Anti-Inflammatory Thrombosis Outcomes Study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B5D42-952D-CC46-B8B0-E1D295E12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Interleukin-1</a:t>
            </a:r>
            <a:r>
              <a:rPr lang="en-US" altLang="en-US" dirty="0">
                <a:latin typeface="Symbol" pitchFamily="2" charset="2"/>
              </a:rPr>
              <a:t>b</a:t>
            </a:r>
            <a:r>
              <a:rPr lang="en-US" dirty="0"/>
              <a:t> inhibition with canakinumab reduces HbA1c in patients with pre-diabetes for approximately 9-12 months, but effects were attenuated over time </a:t>
            </a:r>
          </a:p>
          <a:p>
            <a:endParaRPr lang="en-US" dirty="0"/>
          </a:p>
          <a:p>
            <a:r>
              <a:rPr lang="en-US" dirty="0"/>
              <a:t>Canakinumab does not prevent the progression from pre-diabetes to diabetes among patients with prior myocardial infarction and hsCRP ≥ 2 mg/L</a:t>
            </a:r>
          </a:p>
        </p:txBody>
      </p:sp>
    </p:spTree>
    <p:extLst>
      <p:ext uri="{BB962C8B-B14F-4D97-AF65-F5344CB8AC3E}">
        <p14:creationId xmlns:p14="http://schemas.microsoft.com/office/powerpoint/2010/main" val="224285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7B44C0-05EB-C24A-8D96-04078AF12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816" y="558419"/>
            <a:ext cx="7212369" cy="57459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E07454-6A02-1F4C-8A4C-EE8646F4F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1659" y="704850"/>
            <a:ext cx="17907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03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-1" y="2209800"/>
            <a:ext cx="7255591" cy="3352800"/>
          </a:xfrm>
          <a:prstGeom prst="rect">
            <a:avLst/>
          </a:prstGeom>
          <a:solidFill>
            <a:srgbClr val="8EB4E3">
              <a:alpha val="27843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2400">
              <a:solidFill>
                <a:schemeClr val="lt1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2133600"/>
            <a:ext cx="7255589" cy="762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2400">
              <a:solidFill>
                <a:schemeClr val="lt1"/>
              </a:solidFill>
            </a:endParaRPr>
          </a:p>
        </p:txBody>
      </p:sp>
      <p:sp>
        <p:nvSpPr>
          <p:cNvPr id="7173" name="TextBox 6"/>
          <p:cNvSpPr txBox="1">
            <a:spLocks noChangeArrowheads="1"/>
          </p:cNvSpPr>
          <p:nvPr/>
        </p:nvSpPr>
        <p:spPr bwMode="auto">
          <a:xfrm>
            <a:off x="203200" y="2383345"/>
            <a:ext cx="5791200" cy="3211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4000" b="1" i="1" dirty="0">
                <a:latin typeface="Calibri" charset="0"/>
              </a:rPr>
              <a:t>Thank you!</a:t>
            </a:r>
          </a:p>
          <a:p>
            <a:pPr eaLnBrk="1" hangingPunct="1"/>
            <a:br>
              <a:rPr lang="en-US" sz="2400" i="1" dirty="0">
                <a:latin typeface="Calibri" charset="0"/>
              </a:rPr>
            </a:br>
            <a:r>
              <a:rPr lang="en-US" sz="2667" dirty="0">
                <a:latin typeface="Calibri" charset="0"/>
              </a:rPr>
              <a:t>Brendan M. Everett, MD, MPH</a:t>
            </a:r>
          </a:p>
          <a:p>
            <a:pPr eaLnBrk="1" hangingPunct="1"/>
            <a:r>
              <a:rPr lang="en-US" sz="2667" dirty="0" err="1">
                <a:latin typeface="Calibri" charset="0"/>
              </a:rPr>
              <a:t>beverett@bwh.harvard.edu</a:t>
            </a:r>
            <a:br>
              <a:rPr lang="en-US" sz="2400" i="1" dirty="0">
                <a:latin typeface="Calibri" charset="0"/>
              </a:rPr>
            </a:br>
            <a:br>
              <a:rPr lang="en-US" sz="2400" i="1" dirty="0">
                <a:latin typeface="Calibri" charset="0"/>
              </a:rPr>
            </a:br>
            <a:r>
              <a:rPr lang="en-US" sz="1867" i="1" dirty="0">
                <a:latin typeface="Calibri" charset="0"/>
              </a:rPr>
              <a:t>Director, General Cardiology Inpatient Servicer</a:t>
            </a:r>
            <a:br>
              <a:rPr lang="en-US" sz="1867" i="1" dirty="0">
                <a:latin typeface="Calibri" charset="0"/>
              </a:rPr>
            </a:br>
            <a:r>
              <a:rPr lang="en-US" sz="1867" i="1" dirty="0">
                <a:latin typeface="Calibri" charset="0"/>
              </a:rPr>
              <a:t>Assistant Professor of Medicine, Harvard Medical School </a:t>
            </a:r>
            <a:br>
              <a:rPr lang="en-US" sz="2400" i="1" dirty="0">
                <a:latin typeface="Calibri" charset="0"/>
              </a:rPr>
            </a:br>
            <a:endParaRPr lang="en-US" sz="2400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5486400"/>
            <a:ext cx="7255589" cy="762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2400">
              <a:solidFill>
                <a:schemeClr val="lt1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203343" y="7065453"/>
            <a:ext cx="5588000" cy="457200"/>
          </a:xfrm>
          <a:prstGeom prst="rect">
            <a:avLst/>
          </a:prstGeom>
          <a:solidFill>
            <a:srgbClr val="8EB4E3">
              <a:alpha val="63136"/>
            </a:srgbClr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2400">
              <a:solidFill>
                <a:schemeClr val="lt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1" y="409320"/>
            <a:ext cx="5791200" cy="152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" descr="HMS_Affiliate_NEW_8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6" y="5902643"/>
            <a:ext cx="35687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Shapiro_tal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591" y="0"/>
            <a:ext cx="45926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Box 1"/>
          <p:cNvSpPr txBox="1">
            <a:spLocks noChangeArrowheads="1"/>
          </p:cNvSpPr>
          <p:nvPr/>
        </p:nvSpPr>
        <p:spPr bwMode="auto">
          <a:xfrm>
            <a:off x="7255595" y="5902646"/>
            <a:ext cx="3955143" cy="3796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867" b="1" dirty="0" err="1">
                <a:solidFill>
                  <a:schemeClr val="bg1"/>
                </a:solidFill>
                <a:latin typeface="Calibri" charset="0"/>
                <a:cs typeface="Calibri" charset="0"/>
              </a:rPr>
              <a:t>www.brighamandwomens.org</a:t>
            </a:r>
            <a:r>
              <a:rPr lang="en-US" sz="1867" b="1" dirty="0">
                <a:solidFill>
                  <a:schemeClr val="bg1"/>
                </a:solidFill>
                <a:latin typeface="Calibri" charset="0"/>
                <a:cs typeface="Calibri" charset="0"/>
              </a:rPr>
              <a:t>/heart </a:t>
            </a:r>
          </a:p>
        </p:txBody>
      </p:sp>
    </p:spTree>
    <p:extLst>
      <p:ext uri="{BB962C8B-B14F-4D97-AF65-F5344CB8AC3E}">
        <p14:creationId xmlns:p14="http://schemas.microsoft.com/office/powerpoint/2010/main" val="238410304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A1723-76FA-104C-885C-191354613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IL-1</a:t>
            </a:r>
            <a:r>
              <a:rPr lang="en-US" altLang="en-US" dirty="0">
                <a:solidFill>
                  <a:srgbClr val="0070C0"/>
                </a:solidFill>
                <a:latin typeface="Symbol" pitchFamily="2" charset="2"/>
              </a:rPr>
              <a:t>b </a:t>
            </a:r>
            <a:r>
              <a:rPr lang="en-US" b="1" dirty="0">
                <a:solidFill>
                  <a:srgbClr val="0070C0"/>
                </a:solidFill>
              </a:rPr>
              <a:t>Inhibition and Type 2 Diabetes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B5D42-952D-CC46-B8B0-E1D295E12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Observational and experimental data support a pathologic role for subclinical inflammation in both insulin resistance and impaired insulin production and the development of type 2 diabetes</a:t>
            </a:r>
          </a:p>
          <a:p>
            <a:r>
              <a:rPr lang="en-US" dirty="0"/>
              <a:t>Cellular and animal experiments suggest prolonged hyperglycemia and amyloid deposition in pancreatic islet cells lead to induction of the NLRP3 </a:t>
            </a:r>
            <a:r>
              <a:rPr lang="en-US" dirty="0" err="1"/>
              <a:t>inflammasome</a:t>
            </a:r>
            <a:r>
              <a:rPr lang="en-US" dirty="0"/>
              <a:t> and activation of IL-1</a:t>
            </a:r>
            <a:r>
              <a:rPr lang="en-US" altLang="en-US" dirty="0">
                <a:latin typeface="Symbol" pitchFamily="2" charset="2"/>
              </a:rPr>
              <a:t>b</a:t>
            </a:r>
            <a:r>
              <a:rPr lang="en-US" dirty="0"/>
              <a:t> in pancreatic islet cells</a:t>
            </a:r>
          </a:p>
          <a:p>
            <a:r>
              <a:rPr lang="en-US" dirty="0"/>
              <a:t>A randomized trial of </a:t>
            </a:r>
            <a:r>
              <a:rPr lang="en-US" dirty="0" err="1"/>
              <a:t>anakinra</a:t>
            </a:r>
            <a:r>
              <a:rPr lang="en-US" dirty="0"/>
              <a:t>, an IL-1 receptor antagonist, showed improvements in beta cell function and peripheral glucose sensitivity, as well as reductions in HbA1c, in a randomized trial in 70 patients with established type 2 diabetes (Larsen NEJM 2007)</a:t>
            </a:r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id="{A230C78A-B7D0-174B-8E4D-073B73EC6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1976" y="6570664"/>
            <a:ext cx="12650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Everett ACC 2018</a:t>
            </a:r>
          </a:p>
        </p:txBody>
      </p:sp>
    </p:spTree>
    <p:extLst>
      <p:ext uri="{BB962C8B-B14F-4D97-AF65-F5344CB8AC3E}">
        <p14:creationId xmlns:p14="http://schemas.microsoft.com/office/powerpoint/2010/main" val="2863304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14048-EA79-8E46-ACCD-03B866B58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10047-D90D-A848-8704-EA52CF9F7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We tested the effects of canakinumab on major cardiovascular events in patients with and without diabetes at baseline</a:t>
            </a:r>
          </a:p>
          <a:p>
            <a:endParaRPr lang="en-US" dirty="0"/>
          </a:p>
          <a:p>
            <a:r>
              <a:rPr lang="en-US" dirty="0"/>
              <a:t>We tested whether baseline concentrations of hsCRP and IL-6 associate with new onset diabetes in patients without diabetes at baseline</a:t>
            </a:r>
          </a:p>
          <a:p>
            <a:endParaRPr lang="en-US" dirty="0"/>
          </a:p>
          <a:p>
            <a:r>
              <a:rPr lang="en-US" dirty="0"/>
              <a:t>We  evaluated the effect of canakinumab on HbA1c in patients with and without established diabetes.</a:t>
            </a:r>
          </a:p>
          <a:p>
            <a:endParaRPr lang="en-US" dirty="0"/>
          </a:p>
          <a:p>
            <a:r>
              <a:rPr lang="en-US" dirty="0"/>
              <a:t>In a protocol pre-specified secondary analysis, we tested whether canakinumab would reduce the risk of adjudicated cases of new onset type 2 diabetes among those with protocol-defined pre-diabetes at trial entry. </a:t>
            </a:r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id="{2EA59C32-6E27-5D42-98EE-D14F05A4F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1976" y="6570664"/>
            <a:ext cx="12650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Everett ACC 2018</a:t>
            </a:r>
          </a:p>
        </p:txBody>
      </p:sp>
    </p:spTree>
    <p:extLst>
      <p:ext uri="{BB962C8B-B14F-4D97-AF65-F5344CB8AC3E}">
        <p14:creationId xmlns:p14="http://schemas.microsoft.com/office/powerpoint/2010/main" val="2050781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89FA9-AA37-9942-BADB-C6B16CE86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Definitions Pre-Diabetes and New Onset Diabetes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9EB0C-EC48-4F4B-8C2F-741502D2D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Baseline pre-diabetes </a:t>
            </a:r>
          </a:p>
          <a:p>
            <a:pPr lvl="1"/>
            <a:r>
              <a:rPr lang="en-US" dirty="0"/>
              <a:t>HbA1c of 5.7 to &lt;6.5% at screening or randomization OR</a:t>
            </a:r>
          </a:p>
          <a:p>
            <a:pPr lvl="1"/>
            <a:r>
              <a:rPr lang="en-US" dirty="0"/>
              <a:t>Fasting plasma glucose of 100 to 125 mg/dL (5.6-6.9 mmol/L) at screening or randomization </a:t>
            </a:r>
          </a:p>
          <a:p>
            <a:r>
              <a:rPr lang="en-US" dirty="0"/>
              <a:t>New onset diabetes </a:t>
            </a:r>
          </a:p>
          <a:p>
            <a:pPr lvl="1"/>
            <a:r>
              <a:rPr lang="en-US" dirty="0"/>
              <a:t>HbA1c ≥ 6.5% on two occasions within 6 weeks of one another OR</a:t>
            </a:r>
          </a:p>
          <a:p>
            <a:pPr lvl="1"/>
            <a:r>
              <a:rPr lang="en-US" dirty="0"/>
              <a:t>Fasting plasma glucose ≥126 mg/dL on two occasions within 6 weeks of one another OR</a:t>
            </a:r>
          </a:p>
          <a:p>
            <a:pPr lvl="1"/>
            <a:r>
              <a:rPr lang="en-US" dirty="0"/>
              <a:t>A combination of an elevated HbA1c or fasting plasma glucose within 6 weeks OR</a:t>
            </a:r>
          </a:p>
          <a:p>
            <a:pPr lvl="1"/>
            <a:r>
              <a:rPr lang="en-US" dirty="0"/>
              <a:t>A new prescription of an anti-diabetic medication</a:t>
            </a:r>
          </a:p>
          <a:p>
            <a:r>
              <a:rPr lang="en-US" dirty="0"/>
              <a:t>Centrally adjudicated by endocrinologists who were blinded to study drug allocation.  </a:t>
            </a:r>
          </a:p>
          <a:p>
            <a:endParaRPr lang="en-US" dirty="0"/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id="{FFE582E6-61C1-F244-BE9F-3E4E0E3F3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1976" y="6570664"/>
            <a:ext cx="12650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Everett ACC 2018</a:t>
            </a:r>
          </a:p>
        </p:txBody>
      </p:sp>
    </p:spTree>
    <p:extLst>
      <p:ext uri="{BB962C8B-B14F-4D97-AF65-F5344CB8AC3E}">
        <p14:creationId xmlns:p14="http://schemas.microsoft.com/office/powerpoint/2010/main" val="4002281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Text Box 2">
            <a:extLst>
              <a:ext uri="{FF2B5EF4-FFF2-40B4-BE49-F238E27FC236}">
                <a16:creationId xmlns:a16="http://schemas.microsoft.com/office/drawing/2014/main" id="{703C2867-715A-4D63-AAC4-D26753F4E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1388" y="838201"/>
            <a:ext cx="2868612" cy="8302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kern="0" dirty="0">
                <a:solidFill>
                  <a:sysClr val="windowText" lastClr="000000"/>
                </a:solidFill>
                <a:latin typeface="Univers"/>
                <a:cs typeface="Arial" charset="0"/>
              </a:rPr>
              <a:t>Stable CAD (post MI)</a:t>
            </a:r>
          </a:p>
          <a:p>
            <a:pPr algn="ctr">
              <a:defRPr/>
            </a:pPr>
            <a:r>
              <a:rPr lang="en-US" sz="1600" b="1" kern="0" dirty="0">
                <a:solidFill>
                  <a:sysClr val="windowText" lastClr="000000"/>
                </a:solidFill>
                <a:latin typeface="Univers"/>
                <a:cs typeface="Arial" charset="0"/>
              </a:rPr>
              <a:t>Residual Inflammatory Risk </a:t>
            </a:r>
          </a:p>
          <a:p>
            <a:pPr algn="ctr">
              <a:defRPr/>
            </a:pPr>
            <a:r>
              <a:rPr lang="en-US" sz="1600" b="1" kern="0" dirty="0">
                <a:solidFill>
                  <a:sysClr val="windowText" lastClr="000000"/>
                </a:solidFill>
                <a:latin typeface="Univers"/>
                <a:cs typeface="Arial" charset="0"/>
              </a:rPr>
              <a:t>(</a:t>
            </a:r>
            <a:r>
              <a:rPr lang="en-US" sz="1600" b="1" kern="0" dirty="0" err="1">
                <a:solidFill>
                  <a:sysClr val="windowText" lastClr="000000"/>
                </a:solidFill>
                <a:latin typeface="Univers"/>
                <a:cs typeface="Arial" charset="0"/>
              </a:rPr>
              <a:t>hsCRP</a:t>
            </a:r>
            <a:r>
              <a:rPr lang="en-US" sz="1600" b="1" kern="0" dirty="0">
                <a:solidFill>
                  <a:sysClr val="windowText" lastClr="000000"/>
                </a:solidFill>
                <a:latin typeface="Univers"/>
                <a:cs typeface="Arial" charset="0"/>
              </a:rPr>
              <a:t> </a:t>
            </a:r>
            <a:r>
              <a:rPr lang="en-US" sz="1600" b="1" u="sng" kern="0" dirty="0">
                <a:solidFill>
                  <a:sysClr val="windowText" lastClr="000000"/>
                </a:solidFill>
                <a:latin typeface="Univers"/>
                <a:cs typeface="Arial" charset="0"/>
              </a:rPr>
              <a:t>&gt;</a:t>
            </a:r>
            <a:r>
              <a:rPr lang="en-US" sz="1600" b="1" kern="0" dirty="0">
                <a:solidFill>
                  <a:sysClr val="windowText" lastClr="000000"/>
                </a:solidFill>
                <a:latin typeface="Univers"/>
                <a:cs typeface="Arial" charset="0"/>
              </a:rPr>
              <a:t> 2 mg/L)</a:t>
            </a:r>
          </a:p>
        </p:txBody>
      </p:sp>
      <p:sp>
        <p:nvSpPr>
          <p:cNvPr id="178178" name="Text Box 3">
            <a:extLst>
              <a:ext uri="{FF2B5EF4-FFF2-40B4-BE49-F238E27FC236}">
                <a16:creationId xmlns:a16="http://schemas.microsoft.com/office/drawing/2014/main" id="{BC014EF6-CBA9-4158-818F-5ECCC4BDC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681" y="2844800"/>
            <a:ext cx="1830950" cy="73866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Univers"/>
                <a:cs typeface="Arial" charset="0"/>
              </a:rPr>
              <a:t>Randomized</a:t>
            </a:r>
          </a:p>
          <a:p>
            <a:pPr algn="ctr"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Univers"/>
                <a:cs typeface="Arial" charset="0"/>
              </a:rPr>
              <a:t>Canakinumab 150 mg </a:t>
            </a:r>
          </a:p>
          <a:p>
            <a:pPr algn="ctr"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Univers"/>
                <a:cs typeface="Arial" charset="0"/>
              </a:rPr>
              <a:t>SC q 3 months</a:t>
            </a:r>
          </a:p>
        </p:txBody>
      </p:sp>
      <p:sp>
        <p:nvSpPr>
          <p:cNvPr id="178179" name="Text Box 4">
            <a:extLst>
              <a:ext uri="{FF2B5EF4-FFF2-40B4-BE49-F238E27FC236}">
                <a16:creationId xmlns:a16="http://schemas.microsoft.com/office/drawing/2014/main" id="{C607C740-FEB6-4C74-AC7B-12FBFAE11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1002" y="2860675"/>
            <a:ext cx="1561646" cy="73866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Univers"/>
                <a:cs typeface="Arial" charset="0"/>
              </a:rPr>
              <a:t>Randomized</a:t>
            </a:r>
          </a:p>
          <a:p>
            <a:pPr algn="ctr"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Univers"/>
                <a:cs typeface="Arial" charset="0"/>
              </a:rPr>
              <a:t>Placebo </a:t>
            </a:r>
          </a:p>
          <a:p>
            <a:pPr algn="ctr"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Univers"/>
                <a:cs typeface="Arial" charset="0"/>
              </a:rPr>
              <a:t>    SC q 3 months    </a:t>
            </a:r>
          </a:p>
        </p:txBody>
      </p:sp>
      <p:sp>
        <p:nvSpPr>
          <p:cNvPr id="178180" name="Text Box 5">
            <a:extLst>
              <a:ext uri="{FF2B5EF4-FFF2-40B4-BE49-F238E27FC236}">
                <a16:creationId xmlns:a16="http://schemas.microsoft.com/office/drawing/2014/main" id="{2A469CAF-6AE3-4CE9-94EE-91C1DFE18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2497" y="4760914"/>
            <a:ext cx="9496510" cy="5847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1" kern="0" dirty="0">
                <a:solidFill>
                  <a:sysClr val="windowText" lastClr="000000"/>
                </a:solidFill>
                <a:latin typeface="Univers"/>
                <a:cs typeface="Arial" charset="0"/>
              </a:rPr>
              <a:t>    </a:t>
            </a:r>
            <a:r>
              <a:rPr lang="en-US" sz="1600" b="1" kern="0" dirty="0">
                <a:solidFill>
                  <a:srgbClr val="0070C0"/>
                </a:solidFill>
                <a:latin typeface="Univers"/>
                <a:cs typeface="Arial" charset="0"/>
              </a:rPr>
              <a:t>Primary Cardiovascular Endpoint:  Nonfatal MI, Nonfatal Stroke, Cardiovascular Death (MACE)</a:t>
            </a:r>
          </a:p>
          <a:p>
            <a:pPr algn="ctr">
              <a:defRPr/>
            </a:pPr>
            <a:r>
              <a:rPr lang="en-US" sz="1600" b="1" kern="0" dirty="0">
                <a:solidFill>
                  <a:srgbClr val="0070C0"/>
                </a:solidFill>
                <a:latin typeface="Univers"/>
                <a:cs typeface="Arial" charset="0"/>
              </a:rPr>
              <a:t>Secondary Cardiovascular Endpoint: MACE plus Unstable Angina Requiring Urgent Revascularization (MACE+)</a:t>
            </a:r>
            <a:endParaRPr lang="en-US" sz="1600" b="1" kern="0" dirty="0">
              <a:solidFill>
                <a:sysClr val="windowText" lastClr="000000"/>
              </a:solidFill>
              <a:latin typeface="Univers"/>
              <a:cs typeface="Arial" charset="0"/>
            </a:endParaRPr>
          </a:p>
        </p:txBody>
      </p:sp>
      <p:sp>
        <p:nvSpPr>
          <p:cNvPr id="178181" name="Line 6">
            <a:extLst>
              <a:ext uri="{FF2B5EF4-FFF2-40B4-BE49-F238E27FC236}">
                <a16:creationId xmlns:a16="http://schemas.microsoft.com/office/drawing/2014/main" id="{6ADC0803-34A8-4A08-90F0-61DD5506A3E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64263" y="1701800"/>
            <a:ext cx="0" cy="427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8182" name="Line 7">
            <a:extLst>
              <a:ext uri="{FF2B5EF4-FFF2-40B4-BE49-F238E27FC236}">
                <a16:creationId xmlns:a16="http://schemas.microsoft.com/office/drawing/2014/main" id="{E555EF8C-8700-41BA-8D06-78C5418044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06713" y="2082801"/>
            <a:ext cx="3276600" cy="652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8183" name="Line 8">
            <a:extLst>
              <a:ext uri="{FF2B5EF4-FFF2-40B4-BE49-F238E27FC236}">
                <a16:creationId xmlns:a16="http://schemas.microsoft.com/office/drawing/2014/main" id="{963D98B2-86F3-4AAD-9720-2346F3D183E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3313" y="2082801"/>
            <a:ext cx="3124200" cy="652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8184" name="Line 9">
            <a:extLst>
              <a:ext uri="{FF2B5EF4-FFF2-40B4-BE49-F238E27FC236}">
                <a16:creationId xmlns:a16="http://schemas.microsoft.com/office/drawing/2014/main" id="{B2027EBA-1D48-4C5F-ACB6-51152F75141A}"/>
              </a:ext>
            </a:extLst>
          </p:cNvPr>
          <p:cNvSpPr>
            <a:spLocks noChangeShapeType="1"/>
          </p:cNvSpPr>
          <p:nvPr/>
        </p:nvSpPr>
        <p:spPr bwMode="auto">
          <a:xfrm>
            <a:off x="2830513" y="3695701"/>
            <a:ext cx="0" cy="1020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8185" name="Line 10">
            <a:extLst>
              <a:ext uri="{FF2B5EF4-FFF2-40B4-BE49-F238E27FC236}">
                <a16:creationId xmlns:a16="http://schemas.microsoft.com/office/drawing/2014/main" id="{32A83069-9B3F-46E8-B390-C4B29F2B4529}"/>
              </a:ext>
            </a:extLst>
          </p:cNvPr>
          <p:cNvSpPr>
            <a:spLocks noChangeShapeType="1"/>
          </p:cNvSpPr>
          <p:nvPr/>
        </p:nvSpPr>
        <p:spPr bwMode="auto">
          <a:xfrm>
            <a:off x="7326313" y="3700463"/>
            <a:ext cx="0" cy="1020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8186" name="Text Box 11">
            <a:extLst>
              <a:ext uri="{FF2B5EF4-FFF2-40B4-BE49-F238E27FC236}">
                <a16:creationId xmlns:a16="http://schemas.microsoft.com/office/drawing/2014/main" id="{897DFB2A-34C2-4D14-B9A0-515E0D058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4300" y="2844801"/>
            <a:ext cx="1830388" cy="7397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Univers"/>
                <a:cs typeface="Arial" charset="0"/>
              </a:rPr>
              <a:t>Randomized</a:t>
            </a:r>
          </a:p>
          <a:p>
            <a:pPr algn="ctr">
              <a:defRPr/>
            </a:pPr>
            <a:r>
              <a:rPr lang="en-US" sz="1400" b="1" kern="0" dirty="0" err="1">
                <a:solidFill>
                  <a:sysClr val="windowText" lastClr="000000"/>
                </a:solidFill>
                <a:latin typeface="Univers"/>
                <a:cs typeface="Arial" charset="0"/>
              </a:rPr>
              <a:t>Canakinumab</a:t>
            </a:r>
            <a:r>
              <a:rPr lang="en-US" sz="1400" b="1" kern="0" dirty="0">
                <a:solidFill>
                  <a:sysClr val="windowText" lastClr="000000"/>
                </a:solidFill>
                <a:latin typeface="Univers"/>
                <a:cs typeface="Arial" charset="0"/>
              </a:rPr>
              <a:t> 300 mg </a:t>
            </a:r>
          </a:p>
          <a:p>
            <a:pPr algn="ctr"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Univers"/>
                <a:cs typeface="Arial" charset="0"/>
              </a:rPr>
              <a:t>SC q 3 months</a:t>
            </a:r>
          </a:p>
        </p:txBody>
      </p:sp>
      <p:sp>
        <p:nvSpPr>
          <p:cNvPr id="178187" name="Line 12">
            <a:extLst>
              <a:ext uri="{FF2B5EF4-FFF2-40B4-BE49-F238E27FC236}">
                <a16:creationId xmlns:a16="http://schemas.microsoft.com/office/drawing/2014/main" id="{B74DEA59-1C89-4B96-BDB3-6437952654CD}"/>
              </a:ext>
            </a:extLst>
          </p:cNvPr>
          <p:cNvSpPr>
            <a:spLocks noChangeShapeType="1"/>
          </p:cNvSpPr>
          <p:nvPr/>
        </p:nvSpPr>
        <p:spPr bwMode="auto">
          <a:xfrm>
            <a:off x="9396413" y="3695701"/>
            <a:ext cx="0" cy="1020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8188" name="Line 13">
            <a:extLst>
              <a:ext uri="{FF2B5EF4-FFF2-40B4-BE49-F238E27FC236}">
                <a16:creationId xmlns:a16="http://schemas.microsoft.com/office/drawing/2014/main" id="{AFF56026-E363-4C5A-B6FD-DC052107F74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91113" y="2100263"/>
            <a:ext cx="10668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8190" name="Text Box 15">
            <a:extLst>
              <a:ext uri="{FF2B5EF4-FFF2-40B4-BE49-F238E27FC236}">
                <a16:creationId xmlns:a16="http://schemas.microsoft.com/office/drawing/2014/main" id="{C0F7A156-B09D-4AF1-928E-CF84DED6B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963" y="5569001"/>
            <a:ext cx="10493578" cy="33855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1" kern="0" dirty="0">
                <a:solidFill>
                  <a:srgbClr val="0070C0"/>
                </a:solidFill>
                <a:latin typeface="Univers"/>
                <a:cs typeface="Arial" charset="0"/>
              </a:rPr>
              <a:t>Pre-Specified Secondary Endpoint: New Onset Diabetes among Patients with Protocol-Defined Pre-Diabetes at Trial Entry</a:t>
            </a:r>
          </a:p>
        </p:txBody>
      </p:sp>
      <p:sp>
        <p:nvSpPr>
          <p:cNvPr id="178193" name="Text Box 3">
            <a:extLst>
              <a:ext uri="{FF2B5EF4-FFF2-40B4-BE49-F238E27FC236}">
                <a16:creationId xmlns:a16="http://schemas.microsoft.com/office/drawing/2014/main" id="{C41315C9-3D91-4F67-B689-A3783F2FF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1199" y="2855913"/>
            <a:ext cx="1739579" cy="73866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Univers"/>
                <a:cs typeface="Arial" charset="0"/>
              </a:rPr>
              <a:t>Randomized</a:t>
            </a:r>
          </a:p>
          <a:p>
            <a:pPr algn="ctr"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Univers"/>
                <a:cs typeface="Arial" charset="0"/>
              </a:rPr>
              <a:t>Canakinumab 50 mg </a:t>
            </a:r>
          </a:p>
          <a:p>
            <a:pPr algn="ctr"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Univers"/>
                <a:cs typeface="Arial" charset="0"/>
              </a:rPr>
              <a:t>SC q 3 months</a:t>
            </a:r>
          </a:p>
        </p:txBody>
      </p:sp>
      <p:sp>
        <p:nvSpPr>
          <p:cNvPr id="178194" name="Line 13">
            <a:extLst>
              <a:ext uri="{FF2B5EF4-FFF2-40B4-BE49-F238E27FC236}">
                <a16:creationId xmlns:a16="http://schemas.microsoft.com/office/drawing/2014/main" id="{2F4E762A-B464-4688-B8F6-8DC9CE56767F}"/>
              </a:ext>
            </a:extLst>
          </p:cNvPr>
          <p:cNvSpPr>
            <a:spLocks noChangeShapeType="1"/>
          </p:cNvSpPr>
          <p:nvPr/>
        </p:nvSpPr>
        <p:spPr bwMode="auto">
          <a:xfrm rot="10800000" flipH="1" flipV="1">
            <a:off x="6170613" y="2112963"/>
            <a:ext cx="10668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8195" name="Line 9">
            <a:extLst>
              <a:ext uri="{FF2B5EF4-FFF2-40B4-BE49-F238E27FC236}">
                <a16:creationId xmlns:a16="http://schemas.microsoft.com/office/drawing/2014/main" id="{C0AA5391-B749-4A26-BAEB-1F7A65C57184}"/>
              </a:ext>
            </a:extLst>
          </p:cNvPr>
          <p:cNvSpPr>
            <a:spLocks noChangeShapeType="1"/>
          </p:cNvSpPr>
          <p:nvPr/>
        </p:nvSpPr>
        <p:spPr bwMode="auto">
          <a:xfrm>
            <a:off x="4964113" y="3695701"/>
            <a:ext cx="0" cy="1020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0739" name="TextBox 1">
            <a:extLst>
              <a:ext uri="{FF2B5EF4-FFF2-40B4-BE49-F238E27FC236}">
                <a16:creationId xmlns:a16="http://schemas.microsoft.com/office/drawing/2014/main" id="{98DA9418-1EF3-FF42-8AB1-A61C773FD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28600"/>
            <a:ext cx="8199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70C0"/>
                </a:solidFill>
              </a:rPr>
              <a:t>Canakinumab Anti-inflammatory Thrombosis Outcomes Study (CANTOS)</a:t>
            </a:r>
          </a:p>
        </p:txBody>
      </p:sp>
      <p:sp>
        <p:nvSpPr>
          <p:cNvPr id="30740" name="TextBox 4">
            <a:extLst>
              <a:ext uri="{FF2B5EF4-FFF2-40B4-BE49-F238E27FC236}">
                <a16:creationId xmlns:a16="http://schemas.microsoft.com/office/drawing/2014/main" id="{F49ABCD5-E219-584B-8441-25CD379D8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7213" y="781051"/>
            <a:ext cx="2328862" cy="1076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N = 10,061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39 Countries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April 2011 - June 2017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1490 Primary Events</a:t>
            </a:r>
          </a:p>
        </p:txBody>
      </p:sp>
      <p:pic>
        <p:nvPicPr>
          <p:cNvPr id="30741" name="Picture 21">
            <a:extLst>
              <a:ext uri="{FF2B5EF4-FFF2-40B4-BE49-F238E27FC236}">
                <a16:creationId xmlns:a16="http://schemas.microsoft.com/office/drawing/2014/main" id="{DB1BF17B-B59E-784A-A588-A036B081F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0" t="16029" r="2721" b="11221"/>
          <a:stretch>
            <a:fillRect/>
          </a:stretch>
        </p:blipFill>
        <p:spPr bwMode="auto">
          <a:xfrm>
            <a:off x="1660526" y="785813"/>
            <a:ext cx="2722563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454AB2B-CAB7-4C05-8950-F1F40620B097}"/>
              </a:ext>
            </a:extLst>
          </p:cNvPr>
          <p:cNvSpPr txBox="1"/>
          <p:nvPr/>
        </p:nvSpPr>
        <p:spPr>
          <a:xfrm>
            <a:off x="7211696" y="6548013"/>
            <a:ext cx="461857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b="1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a-DK" sz="1200" b="1" kern="0" dirty="0">
                <a:solidFill>
                  <a:srgbClr val="000000"/>
                </a:solidFill>
                <a:latin typeface="Arial"/>
                <a:cs typeface="Arial"/>
              </a:rPr>
              <a:t>Ridker PM, Everett BM  et al. N Engl J Med. 2017;377:1119-31</a:t>
            </a:r>
            <a:endParaRPr lang="en-US" sz="1200" b="1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447280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Text Box 2">
            <a:extLst>
              <a:ext uri="{FF2B5EF4-FFF2-40B4-BE49-F238E27FC236}">
                <a16:creationId xmlns:a16="http://schemas.microsoft.com/office/drawing/2014/main" id="{703C2867-715A-4D63-AAC4-D26753F4E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3986" y="661619"/>
            <a:ext cx="2868612" cy="107721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kern="0" dirty="0">
                <a:solidFill>
                  <a:sysClr val="windowText" lastClr="000000"/>
                </a:solidFill>
                <a:latin typeface="Univers"/>
                <a:cs typeface="Arial" charset="0"/>
              </a:rPr>
              <a:t>Stable CAD (post MI)</a:t>
            </a:r>
          </a:p>
          <a:p>
            <a:pPr algn="ctr">
              <a:defRPr/>
            </a:pPr>
            <a:r>
              <a:rPr lang="en-US" sz="1600" b="1" kern="0" dirty="0">
                <a:solidFill>
                  <a:sysClr val="windowText" lastClr="000000"/>
                </a:solidFill>
                <a:latin typeface="Univers"/>
                <a:cs typeface="Arial" charset="0"/>
              </a:rPr>
              <a:t>Residual Inflammatory Risk </a:t>
            </a:r>
          </a:p>
          <a:p>
            <a:pPr algn="ctr">
              <a:defRPr/>
            </a:pPr>
            <a:r>
              <a:rPr lang="en-US" sz="1600" b="1" kern="0" dirty="0">
                <a:solidFill>
                  <a:sysClr val="windowText" lastClr="000000"/>
                </a:solidFill>
                <a:latin typeface="Univers"/>
                <a:cs typeface="Arial" charset="0"/>
              </a:rPr>
              <a:t>(hsCRP </a:t>
            </a:r>
            <a:r>
              <a:rPr lang="en-US" sz="1600" b="1" u="sng" kern="0" dirty="0">
                <a:solidFill>
                  <a:sysClr val="windowText" lastClr="000000"/>
                </a:solidFill>
                <a:latin typeface="Univers"/>
                <a:cs typeface="Arial" charset="0"/>
              </a:rPr>
              <a:t>&gt;</a:t>
            </a:r>
            <a:r>
              <a:rPr lang="en-US" sz="1600" b="1" kern="0" dirty="0">
                <a:solidFill>
                  <a:sysClr val="windowText" lastClr="000000"/>
                </a:solidFill>
                <a:latin typeface="Univers"/>
                <a:cs typeface="Arial" charset="0"/>
              </a:rPr>
              <a:t> 2 mg/L)</a:t>
            </a:r>
          </a:p>
          <a:p>
            <a:pPr algn="ctr">
              <a:defRPr/>
            </a:pPr>
            <a:r>
              <a:rPr lang="en-US" sz="1600" b="1" kern="0" dirty="0">
                <a:solidFill>
                  <a:sysClr val="windowText" lastClr="000000"/>
                </a:solidFill>
                <a:latin typeface="Univers"/>
                <a:cs typeface="Arial" charset="0"/>
              </a:rPr>
              <a:t>N=10,061</a:t>
            </a:r>
          </a:p>
        </p:txBody>
      </p:sp>
      <p:sp>
        <p:nvSpPr>
          <p:cNvPr id="178178" name="Text Box 3">
            <a:extLst>
              <a:ext uri="{FF2B5EF4-FFF2-40B4-BE49-F238E27FC236}">
                <a16:creationId xmlns:a16="http://schemas.microsoft.com/office/drawing/2014/main" id="{BC014EF6-CBA9-4158-818F-5ECCC4BDC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1374" y="2855913"/>
            <a:ext cx="2271777" cy="64633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Univers"/>
                <a:cs typeface="Arial" charset="0"/>
              </a:rPr>
              <a:t>Baseline Pre-Diabetes</a:t>
            </a:r>
          </a:p>
          <a:p>
            <a:pPr algn="ctr"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Univers"/>
                <a:cs typeface="Arial" charset="0"/>
              </a:rPr>
              <a:t>N=4,960 (49%)</a:t>
            </a:r>
          </a:p>
        </p:txBody>
      </p:sp>
      <p:sp>
        <p:nvSpPr>
          <p:cNvPr id="178180" name="Text Box 5">
            <a:extLst>
              <a:ext uri="{FF2B5EF4-FFF2-40B4-BE49-F238E27FC236}">
                <a16:creationId xmlns:a16="http://schemas.microsoft.com/office/drawing/2014/main" id="{2A469CAF-6AE3-4CE9-94EE-91C1DFE18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618" y="4183313"/>
            <a:ext cx="7918210" cy="36933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kern="0" dirty="0">
                <a:solidFill>
                  <a:srgbClr val="0070C0"/>
                </a:solidFill>
                <a:latin typeface="Univers"/>
                <a:cs typeface="Arial" charset="0"/>
              </a:rPr>
              <a:t>1. MACE and MACE Plus</a:t>
            </a:r>
          </a:p>
        </p:txBody>
      </p:sp>
      <p:sp>
        <p:nvSpPr>
          <p:cNvPr id="178182" name="Line 7">
            <a:extLst>
              <a:ext uri="{FF2B5EF4-FFF2-40B4-BE49-F238E27FC236}">
                <a16:creationId xmlns:a16="http://schemas.microsoft.com/office/drawing/2014/main" id="{E555EF8C-8700-41BA-8D06-78C5418044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75183" y="1738837"/>
            <a:ext cx="3276600" cy="101744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8184" name="Line 9">
            <a:extLst>
              <a:ext uri="{FF2B5EF4-FFF2-40B4-BE49-F238E27FC236}">
                <a16:creationId xmlns:a16="http://schemas.microsoft.com/office/drawing/2014/main" id="{B2027EBA-1D48-4C5F-ACB6-51152F75141A}"/>
              </a:ext>
            </a:extLst>
          </p:cNvPr>
          <p:cNvSpPr>
            <a:spLocks noChangeShapeType="1"/>
          </p:cNvSpPr>
          <p:nvPr/>
        </p:nvSpPr>
        <p:spPr bwMode="auto">
          <a:xfrm>
            <a:off x="2875183" y="3603009"/>
            <a:ext cx="0" cy="49132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8186" name="Text Box 11">
            <a:extLst>
              <a:ext uri="{FF2B5EF4-FFF2-40B4-BE49-F238E27FC236}">
                <a16:creationId xmlns:a16="http://schemas.microsoft.com/office/drawing/2014/main" id="{897DFB2A-34C2-4D14-B9A0-515E0D058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1738" y="2855913"/>
            <a:ext cx="2588012" cy="64633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Univers"/>
                <a:cs typeface="Arial" charset="0"/>
              </a:rPr>
              <a:t>Baseline Normal Glucose</a:t>
            </a:r>
          </a:p>
          <a:p>
            <a:pPr algn="ctr"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Univers"/>
                <a:cs typeface="Arial" charset="0"/>
              </a:rPr>
              <a:t>N= 1,044 (11%) </a:t>
            </a:r>
          </a:p>
        </p:txBody>
      </p:sp>
      <p:sp>
        <p:nvSpPr>
          <p:cNvPr id="178187" name="Line 12">
            <a:extLst>
              <a:ext uri="{FF2B5EF4-FFF2-40B4-BE49-F238E27FC236}">
                <a16:creationId xmlns:a16="http://schemas.microsoft.com/office/drawing/2014/main" id="{B74DEA59-1C89-4B96-BDB3-6437952654C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91448" y="3603008"/>
            <a:ext cx="0" cy="5534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8188" name="Line 13">
            <a:extLst>
              <a:ext uri="{FF2B5EF4-FFF2-40B4-BE49-F238E27FC236}">
                <a16:creationId xmlns:a16="http://schemas.microsoft.com/office/drawing/2014/main" id="{AFF56026-E363-4C5A-B6FD-DC052107F741}"/>
              </a:ext>
            </a:extLst>
          </p:cNvPr>
          <p:cNvSpPr>
            <a:spLocks noChangeShapeType="1"/>
          </p:cNvSpPr>
          <p:nvPr/>
        </p:nvSpPr>
        <p:spPr bwMode="auto">
          <a:xfrm>
            <a:off x="6151783" y="1738837"/>
            <a:ext cx="12480" cy="103611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8190" name="Text Box 15">
            <a:extLst>
              <a:ext uri="{FF2B5EF4-FFF2-40B4-BE49-F238E27FC236}">
                <a16:creationId xmlns:a16="http://schemas.microsoft.com/office/drawing/2014/main" id="{C0F7A156-B09D-4AF1-928E-CF84DED6B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618" y="5702476"/>
            <a:ext cx="7918210" cy="64633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kern="0" dirty="0">
                <a:solidFill>
                  <a:srgbClr val="0070C0"/>
                </a:solidFill>
                <a:latin typeface="Univers"/>
                <a:cs typeface="Arial" charset="0"/>
              </a:rPr>
              <a:t>4. Effects of Canakinumab  on New Onset Diabetes in Patients with Pre-Diabetes at Trial Entry</a:t>
            </a:r>
          </a:p>
        </p:txBody>
      </p:sp>
      <p:sp>
        <p:nvSpPr>
          <p:cNvPr id="178193" name="Text Box 3">
            <a:extLst>
              <a:ext uri="{FF2B5EF4-FFF2-40B4-BE49-F238E27FC236}">
                <a16:creationId xmlns:a16="http://schemas.microsoft.com/office/drawing/2014/main" id="{C41315C9-3D91-4F67-B689-A3783F2FF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0669" y="2855913"/>
            <a:ext cx="1880644" cy="64633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Univers"/>
                <a:cs typeface="Arial" charset="0"/>
              </a:rPr>
              <a:t>Baseline Diabetes</a:t>
            </a:r>
          </a:p>
          <a:p>
            <a:pPr algn="ctr"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Univers"/>
                <a:cs typeface="Arial" charset="0"/>
              </a:rPr>
              <a:t>N=4,057 (40%)</a:t>
            </a:r>
          </a:p>
        </p:txBody>
      </p:sp>
      <p:sp>
        <p:nvSpPr>
          <p:cNvPr id="178194" name="Line 13">
            <a:extLst>
              <a:ext uri="{FF2B5EF4-FFF2-40B4-BE49-F238E27FC236}">
                <a16:creationId xmlns:a16="http://schemas.microsoft.com/office/drawing/2014/main" id="{2F4E762A-B464-4688-B8F6-8DC9CE56767F}"/>
              </a:ext>
            </a:extLst>
          </p:cNvPr>
          <p:cNvSpPr>
            <a:spLocks noChangeShapeType="1"/>
          </p:cNvSpPr>
          <p:nvPr/>
        </p:nvSpPr>
        <p:spPr bwMode="auto">
          <a:xfrm rot="10800000" flipH="1" flipV="1">
            <a:off x="6151783" y="1738837"/>
            <a:ext cx="2939665" cy="97102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8195" name="Line 9">
            <a:extLst>
              <a:ext uri="{FF2B5EF4-FFF2-40B4-BE49-F238E27FC236}">
                <a16:creationId xmlns:a16="http://schemas.microsoft.com/office/drawing/2014/main" id="{C0AA5391-B749-4A26-BAEB-1F7A65C57184}"/>
              </a:ext>
            </a:extLst>
          </p:cNvPr>
          <p:cNvSpPr>
            <a:spLocks noChangeShapeType="1"/>
          </p:cNvSpPr>
          <p:nvPr/>
        </p:nvSpPr>
        <p:spPr bwMode="auto">
          <a:xfrm>
            <a:off x="6151783" y="3603009"/>
            <a:ext cx="0" cy="50497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0739" name="TextBox 1">
            <a:extLst>
              <a:ext uri="{FF2B5EF4-FFF2-40B4-BE49-F238E27FC236}">
                <a16:creationId xmlns:a16="http://schemas.microsoft.com/office/drawing/2014/main" id="{98DA9418-1EF3-FF42-8AB1-A61C773FD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28600"/>
            <a:ext cx="37840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70C0"/>
                </a:solidFill>
              </a:rPr>
              <a:t>New Onset Diabetes in CANTOS</a:t>
            </a:r>
          </a:p>
        </p:txBody>
      </p:sp>
      <p:pic>
        <p:nvPicPr>
          <p:cNvPr id="30741" name="Picture 21">
            <a:extLst>
              <a:ext uri="{FF2B5EF4-FFF2-40B4-BE49-F238E27FC236}">
                <a16:creationId xmlns:a16="http://schemas.microsoft.com/office/drawing/2014/main" id="{DB1BF17B-B59E-784A-A588-A036B081F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0" t="16029" r="2721" b="11221"/>
          <a:stretch>
            <a:fillRect/>
          </a:stretch>
        </p:blipFill>
        <p:spPr bwMode="auto">
          <a:xfrm>
            <a:off x="1660526" y="785813"/>
            <a:ext cx="2722563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 Box 5">
            <a:extLst>
              <a:ext uri="{FF2B5EF4-FFF2-40B4-BE49-F238E27FC236}">
                <a16:creationId xmlns:a16="http://schemas.microsoft.com/office/drawing/2014/main" id="{AC927C8C-3293-2341-B80C-94964D72D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618" y="5209634"/>
            <a:ext cx="7918210" cy="36933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kern="0" dirty="0">
                <a:solidFill>
                  <a:srgbClr val="0070C0"/>
                </a:solidFill>
                <a:latin typeface="Univers"/>
                <a:cs typeface="Arial" charset="0"/>
              </a:rPr>
              <a:t>3. Effects of Canakinumab on HbA1c</a:t>
            </a:r>
          </a:p>
        </p:txBody>
      </p:sp>
      <p:sp>
        <p:nvSpPr>
          <p:cNvPr id="23" name="TextBox 12">
            <a:extLst>
              <a:ext uri="{FF2B5EF4-FFF2-40B4-BE49-F238E27FC236}">
                <a16:creationId xmlns:a16="http://schemas.microsoft.com/office/drawing/2014/main" id="{73C68F08-18E5-0647-AE1D-69AF6CBE1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1976" y="6570664"/>
            <a:ext cx="12650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Everett ACC 2018</a:t>
            </a:r>
          </a:p>
        </p:txBody>
      </p:sp>
      <p:sp>
        <p:nvSpPr>
          <p:cNvPr id="18" name="Text Box 5">
            <a:extLst>
              <a:ext uri="{FF2B5EF4-FFF2-40B4-BE49-F238E27FC236}">
                <a16:creationId xmlns:a16="http://schemas.microsoft.com/office/drawing/2014/main" id="{72239227-FC58-C345-B8FB-E8D5C8D3F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8157" y="4696473"/>
            <a:ext cx="7918210" cy="36933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kern="0" dirty="0">
                <a:solidFill>
                  <a:srgbClr val="0070C0"/>
                </a:solidFill>
                <a:latin typeface="Univers"/>
                <a:cs typeface="Arial" charset="0"/>
              </a:rPr>
              <a:t>2. Baseline hsCRP and IL-6 and New Onset Diabetes</a:t>
            </a:r>
          </a:p>
        </p:txBody>
      </p:sp>
    </p:spTree>
    <p:extLst>
      <p:ext uri="{BB962C8B-B14F-4D97-AF65-F5344CB8AC3E}">
        <p14:creationId xmlns:p14="http://schemas.microsoft.com/office/powerpoint/2010/main" val="30846109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4C19985F-DF9F-DF49-9A48-61343441D1FC}"/>
              </a:ext>
            </a:extLst>
          </p:cNvPr>
          <p:cNvGrpSpPr/>
          <p:nvPr/>
        </p:nvGrpSpPr>
        <p:grpSpPr>
          <a:xfrm>
            <a:off x="6096000" y="2515592"/>
            <a:ext cx="5704684" cy="2501286"/>
            <a:chOff x="6096000" y="2515592"/>
            <a:chExt cx="5704684" cy="250128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7D480EC-8C71-F94C-A0C2-064A819764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2623" t="43120" r="19651" b="40710"/>
            <a:stretch/>
          </p:blipFill>
          <p:spPr>
            <a:xfrm>
              <a:off x="6096000" y="2515592"/>
              <a:ext cx="5704684" cy="2501286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86B0DCD-CDCC-2B4B-AFD1-A44B682DD8A2}"/>
                </a:ext>
              </a:extLst>
            </p:cNvPr>
            <p:cNvSpPr/>
            <p:nvPr/>
          </p:nvSpPr>
          <p:spPr>
            <a:xfrm>
              <a:off x="6320790" y="2829644"/>
              <a:ext cx="1200150" cy="15478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A7DDFFE-F8D1-7F43-B2D2-CDE3164877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379072"/>
              </p:ext>
            </p:extLst>
          </p:nvPr>
        </p:nvGraphicFramePr>
        <p:xfrm>
          <a:off x="4938289" y="2092682"/>
          <a:ext cx="7097501" cy="21247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4297">
                  <a:extLst>
                    <a:ext uri="{9D8B030D-6E8A-4147-A177-3AD203B41FA5}">
                      <a16:colId xmlns:a16="http://schemas.microsoft.com/office/drawing/2014/main" val="3586652411"/>
                    </a:ext>
                  </a:extLst>
                </a:gridCol>
                <a:gridCol w="1128976">
                  <a:extLst>
                    <a:ext uri="{9D8B030D-6E8A-4147-A177-3AD203B41FA5}">
                      <a16:colId xmlns:a16="http://schemas.microsoft.com/office/drawing/2014/main" val="3956557314"/>
                    </a:ext>
                  </a:extLst>
                </a:gridCol>
                <a:gridCol w="3038248">
                  <a:extLst>
                    <a:ext uri="{9D8B030D-6E8A-4147-A177-3AD203B41FA5}">
                      <a16:colId xmlns:a16="http://schemas.microsoft.com/office/drawing/2014/main" val="356026909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754039030"/>
                    </a:ext>
                  </a:extLst>
                </a:gridCol>
                <a:gridCol w="1211580">
                  <a:extLst>
                    <a:ext uri="{9D8B030D-6E8A-4147-A177-3AD203B41FA5}">
                      <a16:colId xmlns:a16="http://schemas.microsoft.com/office/drawing/2014/main" val="4226702350"/>
                    </a:ext>
                  </a:extLst>
                </a:gridCol>
              </a:tblGrid>
              <a:tr h="35413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Incidence per 100 </a:t>
                      </a:r>
                      <a:r>
                        <a:rPr 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py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Incidence per 100 </a:t>
                      </a:r>
                      <a:r>
                        <a:rPr 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py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9056874"/>
                  </a:ext>
                </a:extLst>
              </a:tr>
              <a:tr h="35413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Placebo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Canakinumab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Placebo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Canakinumab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2357269"/>
                  </a:ext>
                </a:extLst>
              </a:tr>
              <a:tr h="35413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3051462"/>
                  </a:ext>
                </a:extLst>
              </a:tr>
              <a:tr h="35413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4844031"/>
                  </a:ext>
                </a:extLst>
              </a:tr>
              <a:tr h="35413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3683770"/>
                  </a:ext>
                </a:extLst>
              </a:tr>
              <a:tr h="35413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4627982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2CDA1BD-8EA5-7D4D-9D81-BC3EC33E2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en-US" altLang="en-US" dirty="0">
                <a:solidFill>
                  <a:srgbClr val="2E75B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Effects of Canakinumab on MACE and MACE Plus</a:t>
            </a:r>
            <a:br>
              <a:rPr lang="en-US" altLang="en-US" dirty="0">
                <a:solidFill>
                  <a:srgbClr val="2E75B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dirty="0">
                <a:solidFill>
                  <a:srgbClr val="2E75B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Among Those With and Without Diabetes at Study Entry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284A14-140D-9C44-968E-E1FC90BDEF94}"/>
              </a:ext>
            </a:extLst>
          </p:cNvPr>
          <p:cNvSpPr txBox="1"/>
          <p:nvPr/>
        </p:nvSpPr>
        <p:spPr>
          <a:xfrm>
            <a:off x="3654106" y="1645428"/>
            <a:ext cx="941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MACE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00D2F2-A5AC-6B48-9002-239A1D62B7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256" t="44476" r="22221" b="41116"/>
          <a:stretch/>
        </p:blipFill>
        <p:spPr>
          <a:xfrm>
            <a:off x="604526" y="2692484"/>
            <a:ext cx="5540791" cy="226942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C36E309-81D1-5D47-84F7-35255F6D497F}"/>
              </a:ext>
            </a:extLst>
          </p:cNvPr>
          <p:cNvSpPr txBox="1"/>
          <p:nvPr/>
        </p:nvSpPr>
        <p:spPr>
          <a:xfrm>
            <a:off x="8781804" y="1645428"/>
            <a:ext cx="1553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MACE Plus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D27CE6E7-0988-344B-B5B8-F7B91404F4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589854"/>
              </p:ext>
            </p:extLst>
          </p:nvPr>
        </p:nvGraphicFramePr>
        <p:xfrm>
          <a:off x="2297430" y="4554386"/>
          <a:ext cx="394335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0262">
                  <a:extLst>
                    <a:ext uri="{9D8B030D-6E8A-4147-A177-3AD203B41FA5}">
                      <a16:colId xmlns:a16="http://schemas.microsoft.com/office/drawing/2014/main" val="1458056051"/>
                    </a:ext>
                  </a:extLst>
                </a:gridCol>
                <a:gridCol w="748488">
                  <a:extLst>
                    <a:ext uri="{9D8B030D-6E8A-4147-A177-3AD203B41FA5}">
                      <a16:colId xmlns:a16="http://schemas.microsoft.com/office/drawing/2014/main" val="2471644726"/>
                    </a:ext>
                  </a:extLst>
                </a:gridCol>
                <a:gridCol w="937261">
                  <a:extLst>
                    <a:ext uri="{9D8B030D-6E8A-4147-A177-3AD203B41FA5}">
                      <a16:colId xmlns:a16="http://schemas.microsoft.com/office/drawing/2014/main" val="1810016749"/>
                    </a:ext>
                  </a:extLst>
                </a:gridCol>
                <a:gridCol w="873316">
                  <a:extLst>
                    <a:ext uri="{9D8B030D-6E8A-4147-A177-3AD203B41FA5}">
                      <a16:colId xmlns:a16="http://schemas.microsoft.com/office/drawing/2014/main" val="3734887842"/>
                    </a:ext>
                  </a:extLst>
                </a:gridCol>
                <a:gridCol w="704024">
                  <a:extLst>
                    <a:ext uri="{9D8B030D-6E8A-4147-A177-3AD203B41FA5}">
                      <a16:colId xmlns:a16="http://schemas.microsoft.com/office/drawing/2014/main" val="35171719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0.75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1.5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2.0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170463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41BB758F-C5FE-8244-AF3C-DE969C2CDD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550279"/>
              </p:ext>
            </p:extLst>
          </p:nvPr>
        </p:nvGraphicFramePr>
        <p:xfrm>
          <a:off x="7838221" y="4554386"/>
          <a:ext cx="394335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0262">
                  <a:extLst>
                    <a:ext uri="{9D8B030D-6E8A-4147-A177-3AD203B41FA5}">
                      <a16:colId xmlns:a16="http://schemas.microsoft.com/office/drawing/2014/main" val="1458056051"/>
                    </a:ext>
                  </a:extLst>
                </a:gridCol>
                <a:gridCol w="748488">
                  <a:extLst>
                    <a:ext uri="{9D8B030D-6E8A-4147-A177-3AD203B41FA5}">
                      <a16:colId xmlns:a16="http://schemas.microsoft.com/office/drawing/2014/main" val="2471644726"/>
                    </a:ext>
                  </a:extLst>
                </a:gridCol>
                <a:gridCol w="937261">
                  <a:extLst>
                    <a:ext uri="{9D8B030D-6E8A-4147-A177-3AD203B41FA5}">
                      <a16:colId xmlns:a16="http://schemas.microsoft.com/office/drawing/2014/main" val="1810016749"/>
                    </a:ext>
                  </a:extLst>
                </a:gridCol>
                <a:gridCol w="873316">
                  <a:extLst>
                    <a:ext uri="{9D8B030D-6E8A-4147-A177-3AD203B41FA5}">
                      <a16:colId xmlns:a16="http://schemas.microsoft.com/office/drawing/2014/main" val="3734887842"/>
                    </a:ext>
                  </a:extLst>
                </a:gridCol>
                <a:gridCol w="704024">
                  <a:extLst>
                    <a:ext uri="{9D8B030D-6E8A-4147-A177-3AD203B41FA5}">
                      <a16:colId xmlns:a16="http://schemas.microsoft.com/office/drawing/2014/main" val="35171719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0.75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1.5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2.0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170463"/>
                  </a:ext>
                </a:extLst>
              </a:tr>
            </a:tbl>
          </a:graphicData>
        </a:graphic>
      </p:graphicFrame>
      <p:grpSp>
        <p:nvGrpSpPr>
          <p:cNvPr id="26" name="Group 25">
            <a:extLst>
              <a:ext uri="{FF2B5EF4-FFF2-40B4-BE49-F238E27FC236}">
                <a16:creationId xmlns:a16="http://schemas.microsoft.com/office/drawing/2014/main" id="{EB99E2A1-261E-B342-BBBF-79599CB027B4}"/>
              </a:ext>
            </a:extLst>
          </p:cNvPr>
          <p:cNvGrpSpPr/>
          <p:nvPr/>
        </p:nvGrpSpPr>
        <p:grpSpPr>
          <a:xfrm>
            <a:off x="2063732" y="5016878"/>
            <a:ext cx="4100444" cy="449277"/>
            <a:chOff x="2063732" y="5016878"/>
            <a:chExt cx="4100444" cy="44927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3398A2F-5D7E-B84D-9C27-AA1600B207B8}"/>
                </a:ext>
              </a:extLst>
            </p:cNvPr>
            <p:cNvSpPr txBox="1"/>
            <p:nvPr/>
          </p:nvSpPr>
          <p:spPr>
            <a:xfrm>
              <a:off x="2063732" y="5158378"/>
              <a:ext cx="20152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Canakinumab Superior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5D07589-8EEF-1A43-8133-ADBC4C910E21}"/>
                </a:ext>
              </a:extLst>
            </p:cNvPr>
            <p:cNvSpPr txBox="1"/>
            <p:nvPr/>
          </p:nvSpPr>
          <p:spPr>
            <a:xfrm>
              <a:off x="4269105" y="5158378"/>
              <a:ext cx="18950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Canakinumab Inferior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58BDAD6-5966-6649-95A9-79036E02AB5E}"/>
                </a:ext>
              </a:extLst>
            </p:cNvPr>
            <p:cNvCxnSpPr/>
            <p:nvPr/>
          </p:nvCxnSpPr>
          <p:spPr>
            <a:xfrm flipH="1">
              <a:off x="2843426" y="5027416"/>
              <a:ext cx="110871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B0B2072C-A810-8542-884F-51ED71F7A5EF}"/>
                </a:ext>
              </a:extLst>
            </p:cNvPr>
            <p:cNvCxnSpPr>
              <a:cxnSpLocks/>
            </p:cNvCxnSpPr>
            <p:nvPr/>
          </p:nvCxnSpPr>
          <p:spPr>
            <a:xfrm>
              <a:off x="4392342" y="5016878"/>
              <a:ext cx="109189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31A13B8-8536-8749-8DD0-F107D31CA48B}"/>
              </a:ext>
            </a:extLst>
          </p:cNvPr>
          <p:cNvGrpSpPr/>
          <p:nvPr/>
        </p:nvGrpSpPr>
        <p:grpSpPr>
          <a:xfrm>
            <a:off x="7624790" y="5016878"/>
            <a:ext cx="4100444" cy="449277"/>
            <a:chOff x="2063732" y="5016878"/>
            <a:chExt cx="4100444" cy="44927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0DAC9D2-8FC9-664F-BC2F-16FC48B7061C}"/>
                </a:ext>
              </a:extLst>
            </p:cNvPr>
            <p:cNvSpPr txBox="1"/>
            <p:nvPr/>
          </p:nvSpPr>
          <p:spPr>
            <a:xfrm>
              <a:off x="2063732" y="5158378"/>
              <a:ext cx="20152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Canakinumab Superior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C975888-AE6B-DA42-8956-6F490149390D}"/>
                </a:ext>
              </a:extLst>
            </p:cNvPr>
            <p:cNvSpPr txBox="1"/>
            <p:nvPr/>
          </p:nvSpPr>
          <p:spPr>
            <a:xfrm>
              <a:off x="4269105" y="5158378"/>
              <a:ext cx="18950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Canakinumab Inferior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04324578-011E-7E45-8669-21ED14997A20}"/>
                </a:ext>
              </a:extLst>
            </p:cNvPr>
            <p:cNvCxnSpPr/>
            <p:nvPr/>
          </p:nvCxnSpPr>
          <p:spPr>
            <a:xfrm flipH="1">
              <a:off x="2843426" y="5027416"/>
              <a:ext cx="110871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9B2255F5-7DC1-9C40-8CB4-82D589FB748B}"/>
                </a:ext>
              </a:extLst>
            </p:cNvPr>
            <p:cNvCxnSpPr>
              <a:cxnSpLocks/>
            </p:cNvCxnSpPr>
            <p:nvPr/>
          </p:nvCxnSpPr>
          <p:spPr>
            <a:xfrm>
              <a:off x="4392342" y="5016878"/>
              <a:ext cx="109189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91BD08B2-BD2B-704B-940B-FE95A9A55639}"/>
              </a:ext>
            </a:extLst>
          </p:cNvPr>
          <p:cNvSpPr txBox="1"/>
          <p:nvPr/>
        </p:nvSpPr>
        <p:spPr>
          <a:xfrm>
            <a:off x="3174807" y="5911475"/>
            <a:ext cx="18998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P-heterogeneity=0.86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378F5B4-E74B-CC42-AF98-545006FF1621}"/>
              </a:ext>
            </a:extLst>
          </p:cNvPr>
          <p:cNvSpPr txBox="1"/>
          <p:nvPr/>
        </p:nvSpPr>
        <p:spPr>
          <a:xfrm>
            <a:off x="8859956" y="5911474"/>
            <a:ext cx="18998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P-heterogeneity=0.56</a:t>
            </a:r>
          </a:p>
        </p:txBody>
      </p:sp>
    </p:spTree>
    <p:extLst>
      <p:ext uri="{BB962C8B-B14F-4D97-AF65-F5344CB8AC3E}">
        <p14:creationId xmlns:p14="http://schemas.microsoft.com/office/powerpoint/2010/main" val="4074239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6D1781-1863-184E-923D-E2962A3AE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895D95-64E7-5B46-9C12-3200DA74B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Baseline hsCRP and IL-6 and Incident Diabetes in CANTOS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2C13F1-CD0F-924C-AA61-4EB50B04CAE0}"/>
              </a:ext>
            </a:extLst>
          </p:cNvPr>
          <p:cNvSpPr/>
          <p:nvPr/>
        </p:nvSpPr>
        <p:spPr>
          <a:xfrm>
            <a:off x="525517" y="6316717"/>
            <a:ext cx="746235" cy="1945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C36059-F3B9-AD47-A53A-59650107E1EA}"/>
              </a:ext>
            </a:extLst>
          </p:cNvPr>
          <p:cNvSpPr/>
          <p:nvPr/>
        </p:nvSpPr>
        <p:spPr>
          <a:xfrm>
            <a:off x="6096000" y="6362035"/>
            <a:ext cx="746235" cy="1945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F128B99E-905E-F943-8778-A93EC8C505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1976" y="6570664"/>
            <a:ext cx="12650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Everett ACC 2018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89A2FC-B1CF-5640-BED6-77E539CB4294}"/>
              </a:ext>
            </a:extLst>
          </p:cNvPr>
          <p:cNvSpPr txBox="1"/>
          <p:nvPr/>
        </p:nvSpPr>
        <p:spPr>
          <a:xfrm>
            <a:off x="838200" y="5995227"/>
            <a:ext cx="10408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Both hsCRP and IL-6 remained statistically significant after multivariable adjustment. IL-6 remained significant after further adjustment for baseline HbA1c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4FD4EF-7CCD-5E4E-8005-0C257D5CE92D}"/>
              </a:ext>
            </a:extLst>
          </p:cNvPr>
          <p:cNvSpPr txBox="1"/>
          <p:nvPr/>
        </p:nvSpPr>
        <p:spPr>
          <a:xfrm>
            <a:off x="8405439" y="5588907"/>
            <a:ext cx="7662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9A3B3A-20FD-C14B-862C-5DE730471818}"/>
              </a:ext>
            </a:extLst>
          </p:cNvPr>
          <p:cNvSpPr/>
          <p:nvPr/>
        </p:nvSpPr>
        <p:spPr>
          <a:xfrm>
            <a:off x="444645" y="5559267"/>
            <a:ext cx="827107" cy="3702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C141BE3-D03D-8C44-BBA1-9A93FCE307E4}"/>
              </a:ext>
            </a:extLst>
          </p:cNvPr>
          <p:cNvGrpSpPr/>
          <p:nvPr/>
        </p:nvGrpSpPr>
        <p:grpSpPr>
          <a:xfrm>
            <a:off x="987089" y="1237943"/>
            <a:ext cx="5127081" cy="4843992"/>
            <a:chOff x="444646" y="1237943"/>
            <a:chExt cx="5127081" cy="484399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D393792-3D95-D742-BE60-30D5359B72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5866" t="6887" r="26716" b="58670"/>
            <a:stretch/>
          </p:blipFill>
          <p:spPr>
            <a:xfrm>
              <a:off x="609601" y="1237943"/>
              <a:ext cx="4962126" cy="4664296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E2266F4-5B65-F042-B174-2E07641B1F48}"/>
                </a:ext>
              </a:extLst>
            </p:cNvPr>
            <p:cNvSpPr txBox="1"/>
            <p:nvPr/>
          </p:nvSpPr>
          <p:spPr>
            <a:xfrm>
              <a:off x="2885459" y="5618547"/>
              <a:ext cx="76623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Years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AAA04B3-FC0E-7B44-944E-39968BE52C3C}"/>
                </a:ext>
              </a:extLst>
            </p:cNvPr>
            <p:cNvSpPr txBox="1"/>
            <p:nvPr/>
          </p:nvSpPr>
          <p:spPr>
            <a:xfrm rot="16200000">
              <a:off x="-777484" y="3385425"/>
              <a:ext cx="281359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Cumulative Incidence (%)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496F812-2D60-5949-ADEF-087C2F6DEAF8}"/>
                </a:ext>
              </a:extLst>
            </p:cNvPr>
            <p:cNvSpPr/>
            <p:nvPr/>
          </p:nvSpPr>
          <p:spPr>
            <a:xfrm>
              <a:off x="597045" y="5711667"/>
              <a:ext cx="827107" cy="3702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AA354A4-BBAF-2442-A656-B514AD0EBEDA}"/>
              </a:ext>
            </a:extLst>
          </p:cNvPr>
          <p:cNvGrpSpPr/>
          <p:nvPr/>
        </p:nvGrpSpPr>
        <p:grpSpPr>
          <a:xfrm>
            <a:off x="6502219" y="1176304"/>
            <a:ext cx="5102906" cy="4842304"/>
            <a:chOff x="6502219" y="1176304"/>
            <a:chExt cx="5102906" cy="484230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A44EC48-F7A6-0E47-AD5E-362E0CCAC221}"/>
                </a:ext>
              </a:extLst>
            </p:cNvPr>
            <p:cNvGrpSpPr/>
            <p:nvPr/>
          </p:nvGrpSpPr>
          <p:grpSpPr>
            <a:xfrm>
              <a:off x="6502219" y="1176304"/>
              <a:ext cx="5102906" cy="4842304"/>
              <a:chOff x="6021779" y="1176304"/>
              <a:chExt cx="5102906" cy="4842304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1AE44D23-8662-FF48-8692-CC5102C75C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25773" t="51538" r="26636" b="12599"/>
              <a:stretch/>
            </p:blipFill>
            <p:spPr>
              <a:xfrm>
                <a:off x="6190593" y="1176304"/>
                <a:ext cx="4934092" cy="4811575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F7A78C9-B002-E04D-8514-B8E04231950B}"/>
                  </a:ext>
                </a:extLst>
              </p:cNvPr>
              <p:cNvSpPr txBox="1"/>
              <p:nvPr/>
            </p:nvSpPr>
            <p:spPr>
              <a:xfrm rot="16200000">
                <a:off x="4880197" y="3199797"/>
                <a:ext cx="281359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Cumulative Incidence (%)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EA9E5D4-6DCD-B741-AC65-B160EA3BC980}"/>
                  </a:ext>
                </a:extLst>
              </p:cNvPr>
              <p:cNvSpPr/>
              <p:nvPr/>
            </p:nvSpPr>
            <p:spPr>
              <a:xfrm>
                <a:off x="6021779" y="5648340"/>
                <a:ext cx="827107" cy="37026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0CAC782-11E3-5443-9556-2F0A7211A345}"/>
                </a:ext>
              </a:extLst>
            </p:cNvPr>
            <p:cNvSpPr txBox="1"/>
            <p:nvPr/>
          </p:nvSpPr>
          <p:spPr>
            <a:xfrm>
              <a:off x="8958405" y="5645843"/>
              <a:ext cx="76623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Years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8263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322A4-F1A1-6246-B734-37C523467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Change in hsCRP and IL-6 after canakinumab in patients with pre-diabetes at baseline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E56F1AB-8AF8-634A-A4CA-BF2E510158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2614899"/>
              </p:ext>
            </p:extLst>
          </p:nvPr>
        </p:nvGraphicFramePr>
        <p:xfrm>
          <a:off x="2279904" y="1461318"/>
          <a:ext cx="7632192" cy="235191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24146">
                  <a:extLst>
                    <a:ext uri="{9D8B030D-6E8A-4147-A177-3AD203B41FA5}">
                      <a16:colId xmlns:a16="http://schemas.microsoft.com/office/drawing/2014/main" val="1775559271"/>
                    </a:ext>
                  </a:extLst>
                </a:gridCol>
                <a:gridCol w="3054023">
                  <a:extLst>
                    <a:ext uri="{9D8B030D-6E8A-4147-A177-3AD203B41FA5}">
                      <a16:colId xmlns:a16="http://schemas.microsoft.com/office/drawing/2014/main" val="3035636488"/>
                    </a:ext>
                  </a:extLst>
                </a:gridCol>
                <a:gridCol w="3054023">
                  <a:extLst>
                    <a:ext uri="{9D8B030D-6E8A-4147-A177-3AD203B41FA5}">
                      <a16:colId xmlns:a16="http://schemas.microsoft.com/office/drawing/2014/main" val="847214382"/>
                    </a:ext>
                  </a:extLst>
                </a:gridCol>
              </a:tblGrid>
              <a:tr h="513786"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2000" b="1" dirty="0"/>
                        <a:t>Median Percent (IQR) Reduction Compared to Placebo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9216113"/>
                  </a:ext>
                </a:extLst>
              </a:tr>
              <a:tr h="4595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Dose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C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hsCRP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C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IL-6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C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0862744"/>
                  </a:ext>
                </a:extLst>
              </a:tr>
              <a:tr h="459533">
                <a:tc>
                  <a:txBody>
                    <a:bodyPr/>
                    <a:lstStyle/>
                    <a:p>
                      <a:r>
                        <a:rPr lang="en-US" sz="2000" dirty="0"/>
                        <a:t>50 mg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-49.2 (-20.0, -67.2)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-25.7 (0.7, -46.6)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20463436"/>
                  </a:ext>
                </a:extLst>
              </a:tr>
              <a:tr h="459533">
                <a:tc>
                  <a:txBody>
                    <a:bodyPr/>
                    <a:lstStyle/>
                    <a:p>
                      <a:r>
                        <a:rPr lang="en-US" sz="2000" dirty="0"/>
                        <a:t>150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-61.5 (-33.3, -75.8)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-37.4 (-9.1, -54.9)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42042"/>
                  </a:ext>
                </a:extLst>
              </a:tr>
              <a:tr h="459533">
                <a:tc>
                  <a:txBody>
                    <a:bodyPr/>
                    <a:lstStyle/>
                    <a:p>
                      <a:r>
                        <a:rPr lang="en-US" sz="2000" dirty="0"/>
                        <a:t>300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-67.1 (-43.2, -80.6)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-43.4 (-21.0, -60.0)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9353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CF71A1-F506-3347-936C-DF2247067D2B}"/>
              </a:ext>
            </a:extLst>
          </p:cNvPr>
          <p:cNvSpPr txBox="1"/>
          <p:nvPr/>
        </p:nvSpPr>
        <p:spPr>
          <a:xfrm>
            <a:off x="1743174" y="3986784"/>
            <a:ext cx="8705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These reductions are similar to those observed in the CANTOS trial population as a whole</a:t>
            </a:r>
          </a:p>
        </p:txBody>
      </p:sp>
    </p:spTree>
    <p:extLst>
      <p:ext uri="{BB962C8B-B14F-4D97-AF65-F5344CB8AC3E}">
        <p14:creationId xmlns:p14="http://schemas.microsoft.com/office/powerpoint/2010/main" val="259553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9923</TotalTime>
  <Words>1145</Words>
  <Application>Microsoft Macintosh PowerPoint</Application>
  <PresentationFormat>Widescreen</PresentationFormat>
  <Paragraphs>258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MS PGothic</vt:lpstr>
      <vt:lpstr>Arial</vt:lpstr>
      <vt:lpstr>Calibri</vt:lpstr>
      <vt:lpstr>Calibri Light</vt:lpstr>
      <vt:lpstr>Symbol</vt:lpstr>
      <vt:lpstr>Univers</vt:lpstr>
      <vt:lpstr>Office Theme</vt:lpstr>
      <vt:lpstr>2_Office Theme</vt:lpstr>
      <vt:lpstr>PowerPoint Presentation</vt:lpstr>
      <vt:lpstr>IL-1b Inhibition and Type 2 Diabetes</vt:lpstr>
      <vt:lpstr>Aims</vt:lpstr>
      <vt:lpstr>Definitions Pre-Diabetes and New Onset Diabetes</vt:lpstr>
      <vt:lpstr>PowerPoint Presentation</vt:lpstr>
      <vt:lpstr>PowerPoint Presentation</vt:lpstr>
      <vt:lpstr>Effects of Canakinumab on MACE and MACE Plus Among Those With and Without Diabetes at Study Entry</vt:lpstr>
      <vt:lpstr>Baseline hsCRP and IL-6 and Incident Diabetes in CANTOS</vt:lpstr>
      <vt:lpstr>Change in hsCRP and IL-6 after canakinumab in patients with pre-diabetes at baseline</vt:lpstr>
      <vt:lpstr>HbA1c (%) and Percent Change in HbA1c from Baseline:  Pre-diabetes</vt:lpstr>
      <vt:lpstr>HbA1c (%) and Percent Change in HbA1c from Baseline: Diabetes</vt:lpstr>
      <vt:lpstr>HbA1c (%) and Percent Change in HbA1c from Baseline: Normal glucose</vt:lpstr>
      <vt:lpstr>Canakinumab and Incident Diabetes in Patients with  Pre-Diabetes: CANTOS</vt:lpstr>
      <vt:lpstr>PowerPoint Presentation</vt:lpstr>
      <vt:lpstr>Conclusions: CANTOS Diabetes The Canakinumab Anti-Inflammatory Thrombosis Outcomes Study</vt:lpstr>
      <vt:lpstr>Conclusions: CANTOS Diabetes The Canakinumab Anti-Inflammatory Thrombosis Outcomes Study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Brendan M. Everett, MD</dc:creator>
  <cp:lastModifiedBy>Brendan M. Everett, MD</cp:lastModifiedBy>
  <cp:revision>125</cp:revision>
  <dcterms:created xsi:type="dcterms:W3CDTF">2018-03-01T15:25:56Z</dcterms:created>
  <dcterms:modified xsi:type="dcterms:W3CDTF">2018-03-11T13:01:16Z</dcterms:modified>
</cp:coreProperties>
</file>