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09" r:id="rId2"/>
    <p:sldId id="522" r:id="rId3"/>
    <p:sldId id="879" r:id="rId4"/>
    <p:sldId id="663" r:id="rId5"/>
    <p:sldId id="881" r:id="rId6"/>
    <p:sldId id="882" r:id="rId7"/>
    <p:sldId id="884" r:id="rId8"/>
    <p:sldId id="883" r:id="rId9"/>
    <p:sldId id="886" r:id="rId10"/>
    <p:sldId id="905" r:id="rId11"/>
    <p:sldId id="887" r:id="rId12"/>
    <p:sldId id="891" r:id="rId13"/>
    <p:sldId id="892" r:id="rId14"/>
    <p:sldId id="894" r:id="rId15"/>
    <p:sldId id="897" r:id="rId16"/>
    <p:sldId id="898" r:id="rId17"/>
    <p:sldId id="911" r:id="rId18"/>
    <p:sldId id="900" r:id="rId19"/>
    <p:sldId id="901" r:id="rId20"/>
    <p:sldId id="912" r:id="rId21"/>
    <p:sldId id="904" r:id="rId22"/>
    <p:sldId id="908" r:id="rId23"/>
  </p:sldIdLst>
  <p:sldSz cx="10287000" cy="6858000" type="35mm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EF1126"/>
    <a:srgbClr val="00005C"/>
    <a:srgbClr val="000060"/>
    <a:srgbClr val="00006C"/>
    <a:srgbClr val="000042"/>
    <a:srgbClr val="00004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9130" autoAdjust="0"/>
  </p:normalViewPr>
  <p:slideViewPr>
    <p:cSldViewPr>
      <p:cViewPr varScale="1">
        <p:scale>
          <a:sx n="69" d="100"/>
          <a:sy n="69" d="100"/>
        </p:scale>
        <p:origin x="952" y="4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ACE056-215D-42CE-A428-A6B411611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6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B326A85-7C66-4162-9851-CDE99B2190FC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5416AB8-D6B2-47FF-97EF-81E942CE6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822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656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85A6-C9A4-4D30-B037-20414882939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6B43-91D1-43D1-A508-72A8996DE92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C0229-D3BB-4806-91C1-61091D5453B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09082-3BEA-4C9C-8CCC-4D21D7DD48D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8F1B-2174-412C-B1E4-0536A5A1763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92AE2-3D13-45C3-9C4C-7BBF7015A46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87A0-8470-46DD-B7CF-95341DADF2F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365E-B1A9-4780-B6FD-9ACFF745381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811F-78B9-4D3D-8C05-421397EE1F2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0D259-E6E9-42CE-A8EE-51E94C1EBC3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7CC6-5B88-4693-AA81-832C388AFE2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5F1B0-5B50-4A83-B406-91511350D0F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EEC6-A6BC-4AA8-B555-BBBA4C6F076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4008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455981-599C-4EC3-8CB5-9FB8EA5482E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5" y="2286000"/>
            <a:ext cx="9915525" cy="2753710"/>
          </a:xfrm>
        </p:spPr>
        <p:txBody>
          <a:bodyPr/>
          <a:lstStyle/>
          <a:p>
            <a:pPr eaLnBrk="1" hangingPunct="1"/>
            <a:r>
              <a:rPr lang="en-CA" altLang="en-US" sz="5400" b="1" dirty="0"/>
              <a:t>Dabigatran </a:t>
            </a:r>
            <a:r>
              <a:rPr lang="en-CA" altLang="en-US" sz="5400" b="1" dirty="0" smtClean="0"/>
              <a:t>in </a:t>
            </a:r>
            <a:br>
              <a:rPr lang="en-CA" altLang="en-US" sz="5400" b="1" dirty="0" smtClean="0"/>
            </a:br>
            <a:r>
              <a:rPr lang="en-CA" altLang="en-US" sz="5400" b="1" dirty="0" smtClean="0"/>
              <a:t>myocardial </a:t>
            </a:r>
            <a:r>
              <a:rPr lang="en-CA" altLang="en-US" sz="5400" b="1" dirty="0"/>
              <a:t>injury </a:t>
            </a:r>
            <a:r>
              <a:rPr lang="en-CA" altLang="en-US" sz="5400" b="1" dirty="0" smtClean="0"/>
              <a:t>after </a:t>
            </a:r>
            <a:r>
              <a:rPr lang="en-CA" altLang="en-US" sz="5400" b="1" dirty="0"/>
              <a:t>noncardiac </a:t>
            </a:r>
            <a:r>
              <a:rPr lang="en-CA" altLang="en-US" sz="5400" b="1" dirty="0" smtClean="0"/>
              <a:t>surgery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775" y="5039710"/>
            <a:ext cx="9982200" cy="113249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altLang="en-US" sz="3200" b="1" dirty="0" smtClean="0">
                <a:solidFill>
                  <a:srgbClr val="FFFFFF"/>
                </a:solidFill>
              </a:rPr>
              <a:t>Dr. PJ Devereaux on behalf of </a:t>
            </a:r>
            <a:r>
              <a:rPr lang="en-US" altLang="en-US" sz="3200" b="1" dirty="0" smtClean="0">
                <a:solidFill>
                  <a:srgbClr val="FFFFFF"/>
                </a:solidFill>
              </a:rPr>
              <a:t>MANAGE Investigators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200" b="1" dirty="0">
                <a:solidFill>
                  <a:srgbClr val="FFFFFF"/>
                </a:solidFill>
              </a:rPr>
              <a:t>Population Health Research Institute, Hamilton, </a:t>
            </a:r>
            <a:r>
              <a:rPr lang="en-CA" altLang="en-US" sz="3200" b="1" dirty="0" smtClean="0">
                <a:solidFill>
                  <a:srgbClr val="FFFFFF"/>
                </a:solidFill>
              </a:rPr>
              <a:t>Canada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9" y="228600"/>
            <a:ext cx="5347855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655" y="6248400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CA" altLang="en-US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Boehringer</a:t>
            </a:r>
            <a:r>
              <a:rPr lang="en-CA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altLang="en-US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Ingelheim</a:t>
            </a:r>
            <a:r>
              <a:rPr lang="en-CA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Canadian Institutes of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2942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15808" y="223205"/>
            <a:ext cx="8743950" cy="1224595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Recruitment by </a:t>
            </a:r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region</a:t>
            </a:r>
            <a:br>
              <a:rPr lang="en-US" sz="4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84 </a:t>
            </a:r>
            <a:r>
              <a:rPr lang="en-US" sz="4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centres</a:t>
            </a:r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19 countries</a:t>
            </a:r>
            <a:endParaRPr lang="en-US" sz="4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447800"/>
            <a:ext cx="9543934" cy="4979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0771" y="3067342"/>
            <a:ext cx="71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765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60" y="5024266"/>
            <a:ext cx="71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6831" y="3067341"/>
            <a:ext cx="71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4894" y="5148133"/>
            <a:ext cx="54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1009" y="3850920"/>
            <a:ext cx="71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268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268" y="5378966"/>
            <a:ext cx="71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187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" y="4495800"/>
            <a:ext cx="13716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28600"/>
            <a:ext cx="8743950" cy="838200"/>
          </a:xfrm>
        </p:spPr>
        <p:txBody>
          <a:bodyPr/>
          <a:lstStyle/>
          <a:p>
            <a:r>
              <a:rPr lang="en-US" sz="4400" b="1" dirty="0" smtClean="0"/>
              <a:t>Baseline characteristics</a:t>
            </a:r>
            <a:endParaRPr lang="en-US" sz="4400" b="1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209972"/>
              </p:ext>
            </p:extLst>
          </p:nvPr>
        </p:nvGraphicFramePr>
        <p:xfrm>
          <a:off x="190500" y="1143000"/>
          <a:ext cx="9829800" cy="4800600"/>
        </p:xfrm>
        <a:graphic>
          <a:graphicData uri="http://schemas.openxmlformats.org/drawingml/2006/table">
            <a:tbl>
              <a:tblPr/>
              <a:tblGrid>
                <a:gridCol w="4134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Characteristics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Dabigatran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(N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=877)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Placebo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(N=877)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Age – (mean yrs) 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Male 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MINS criteria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isolated </a:t>
                      </a:r>
                      <a:r>
                        <a:rPr kumimoji="0" lang="en-US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isch</a:t>
                      </a: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Trop elevation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from MINS diagnosis to randomization (days, 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IQR) 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2-14)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830" y="609600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91% did not experience an ischemic symptom with MINS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457200"/>
            <a:ext cx="8743950" cy="1295400"/>
          </a:xfrm>
        </p:spPr>
        <p:txBody>
          <a:bodyPr/>
          <a:lstStyle/>
          <a:p>
            <a:r>
              <a:rPr lang="en-US" sz="4400" b="1" dirty="0" smtClean="0"/>
              <a:t>Concomitant drug utilization </a:t>
            </a:r>
            <a:br>
              <a:rPr lang="en-US" sz="4400" b="1" dirty="0" smtClean="0"/>
            </a:br>
            <a:r>
              <a:rPr lang="en-US" sz="4400" b="1" dirty="0" smtClean="0"/>
              <a:t>any time during follow-up</a:t>
            </a:r>
            <a:endParaRPr lang="en-US"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50960"/>
              </p:ext>
            </p:extLst>
          </p:nvPr>
        </p:nvGraphicFramePr>
        <p:xfrm>
          <a:off x="495300" y="1981200"/>
          <a:ext cx="9144000" cy="4431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6072">
                  <a:extLst>
                    <a:ext uri="{9D8B030D-6E8A-4147-A177-3AD203B41FA5}">
                      <a16:colId xmlns:a16="http://schemas.microsoft.com/office/drawing/2014/main" val="449574274"/>
                    </a:ext>
                  </a:extLst>
                </a:gridCol>
                <a:gridCol w="2083216">
                  <a:extLst>
                    <a:ext uri="{9D8B030D-6E8A-4147-A177-3AD203B41FA5}">
                      <a16:colId xmlns:a16="http://schemas.microsoft.com/office/drawing/2014/main" val="2284497399"/>
                    </a:ext>
                  </a:extLst>
                </a:gridCol>
                <a:gridCol w="2084712">
                  <a:extLst>
                    <a:ext uri="{9D8B030D-6E8A-4147-A177-3AD203B41FA5}">
                      <a16:colId xmlns:a16="http://schemas.microsoft.com/office/drawing/2014/main" val="322679643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</a:rPr>
                        <a:t>Medications 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Dabigatran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Placebo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380407"/>
                  </a:ext>
                </a:extLst>
              </a:tr>
              <a:tr h="2182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</a:rPr>
                        <a:t>Aspirin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</a:rPr>
                        <a:t>P2Y</a:t>
                      </a:r>
                      <a:r>
                        <a:rPr lang="en-US" sz="2800" b="0" baseline="-25000" dirty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</a:rPr>
                        <a:t>inhibitor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</a:rPr>
                        <a:t>Aspirin or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P2Y</a:t>
                      </a:r>
                      <a:r>
                        <a:rPr lang="en-US" sz="2800" b="0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</a:rPr>
                        <a:t>inhibitor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</a:rPr>
                        <a:t>Dual antiplatelet therapy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74%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6%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73%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8%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59167"/>
                  </a:ext>
                </a:extLst>
              </a:tr>
              <a:tr h="52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</a:rPr>
                        <a:t>ACEI or ARB  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59%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59%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451089"/>
                  </a:ext>
                </a:extLst>
              </a:tr>
              <a:tr h="52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spc="-15" dirty="0">
                          <a:solidFill>
                            <a:schemeClr val="bg1"/>
                          </a:solidFill>
                          <a:effectLst/>
                        </a:rPr>
                        <a:t>Beta-blocker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47%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318201"/>
                  </a:ext>
                </a:extLst>
              </a:tr>
              <a:tr h="52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spc="-15" dirty="0">
                          <a:solidFill>
                            <a:schemeClr val="bg1"/>
                          </a:solidFill>
                          <a:effectLst/>
                        </a:rPr>
                        <a:t>Statin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69%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</a:rPr>
                        <a:t>69%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28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Drug compliance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Permanent study drug discontinuation </a:t>
            </a:r>
          </a:p>
          <a:p>
            <a:pPr lvl="1"/>
            <a:r>
              <a:rPr lang="en-US" sz="2800" dirty="0"/>
              <a:t>Dabigatran group </a:t>
            </a:r>
            <a:r>
              <a:rPr lang="en-US" sz="2800" dirty="0" smtClean="0"/>
              <a:t>46% </a:t>
            </a:r>
          </a:p>
          <a:p>
            <a:pPr lvl="1"/>
            <a:r>
              <a:rPr lang="en-US" sz="2800" dirty="0" smtClean="0"/>
              <a:t>Placebo </a:t>
            </a:r>
            <a:r>
              <a:rPr lang="en-US" sz="2800" dirty="0"/>
              <a:t>group </a:t>
            </a:r>
            <a:r>
              <a:rPr lang="en-US" sz="2800" dirty="0" smtClean="0"/>
              <a:t>43%</a:t>
            </a:r>
          </a:p>
          <a:p>
            <a:r>
              <a:rPr lang="en-US" sz="3200" dirty="0" smtClean="0"/>
              <a:t>Most common reason was patient request </a:t>
            </a:r>
          </a:p>
          <a:p>
            <a:pPr lvl="1"/>
            <a:r>
              <a:rPr lang="en-US" sz="2800" dirty="0" smtClean="0"/>
              <a:t>&gt;55% of discontinuations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491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51157"/>
            <a:ext cx="8743950" cy="1143000"/>
          </a:xfrm>
        </p:spPr>
        <p:txBody>
          <a:bodyPr/>
          <a:lstStyle/>
          <a:p>
            <a:r>
              <a:rPr lang="en-US" sz="4400" b="1" dirty="0" smtClean="0"/>
              <a:t>Primary efficacy outcome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08" y="5519481"/>
            <a:ext cx="9452932" cy="943672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significant effect of </a:t>
            </a:r>
            <a:r>
              <a:rPr lang="en-US" dirty="0" smtClean="0"/>
              <a:t>omeprazole </a:t>
            </a:r>
            <a:r>
              <a:rPr lang="en-US" dirty="0"/>
              <a:t>study drug </a:t>
            </a:r>
            <a:r>
              <a:rPr lang="en-US" dirty="0" smtClean="0"/>
              <a:t>on dabigatran primary </a:t>
            </a:r>
            <a:r>
              <a:rPr lang="en-US" dirty="0"/>
              <a:t>efficacy </a:t>
            </a:r>
            <a:r>
              <a:rPr lang="en-US" dirty="0" smtClean="0"/>
              <a:t>result </a:t>
            </a:r>
            <a:r>
              <a:rPr lang="en-US" dirty="0"/>
              <a:t>(interaction P=0.79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68464"/>
              </p:ext>
            </p:extLst>
          </p:nvPr>
        </p:nvGraphicFramePr>
        <p:xfrm>
          <a:off x="190500" y="2244433"/>
          <a:ext cx="9906000" cy="2971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75440524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1850596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891460165"/>
                    </a:ext>
                  </a:extLst>
                </a:gridCol>
                <a:gridCol w="1558162">
                  <a:extLst>
                    <a:ext uri="{9D8B030D-6E8A-4147-A177-3AD203B41FA5}">
                      <a16:colId xmlns:a16="http://schemas.microsoft.com/office/drawing/2014/main" val="1367975351"/>
                    </a:ext>
                  </a:extLst>
                </a:gridCol>
                <a:gridCol w="1032638">
                  <a:extLst>
                    <a:ext uri="{9D8B030D-6E8A-4147-A177-3AD203B41FA5}">
                      <a16:colId xmlns:a16="http://schemas.microsoft.com/office/drawing/2014/main" val="2266404937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no. (%)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no. (%)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859113"/>
                  </a:ext>
                </a:extLst>
              </a:tr>
              <a:tr h="1114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Major</a:t>
                      </a:r>
                      <a:r>
                        <a:rPr lang="en-US" sz="26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vascular complication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97 (11)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133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15)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0.72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(0.55-0.93)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0.012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71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:\manage\42\SPlus\Graphs\primary_18feb18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13790" r="17025" b="8371"/>
          <a:stretch/>
        </p:blipFill>
        <p:spPr bwMode="auto">
          <a:xfrm>
            <a:off x="342900" y="304800"/>
            <a:ext cx="9448800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7959" y="618990"/>
            <a:ext cx="4478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HR 0.72; 95% CI 0.55-0.93, P=0.012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0900" y="1049877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52400"/>
            <a:ext cx="8743950" cy="1143000"/>
          </a:xfrm>
        </p:spPr>
        <p:txBody>
          <a:bodyPr/>
          <a:lstStyle/>
          <a:p>
            <a:r>
              <a:rPr lang="en-US" sz="4400" b="1" dirty="0" smtClean="0"/>
              <a:t>Secondary efficacy outcomes</a:t>
            </a:r>
            <a:endParaRPr lang="en-US" sz="4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92429"/>
              </p:ext>
            </p:extLst>
          </p:nvPr>
        </p:nvGraphicFramePr>
        <p:xfrm>
          <a:off x="190500" y="1378527"/>
          <a:ext cx="9982201" cy="5227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6978988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480934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74188174"/>
                    </a:ext>
                  </a:extLst>
                </a:gridCol>
                <a:gridCol w="2590801">
                  <a:extLst>
                    <a:ext uri="{9D8B030D-6E8A-4147-A177-3AD203B41FA5}">
                      <a16:colId xmlns:a16="http://schemas.microsoft.com/office/drawing/2014/main" val="1901481818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Outcome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HR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(95% CI)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947528"/>
                  </a:ext>
                </a:extLst>
              </a:tr>
              <a:tr h="25689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Vascular mortality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All cause</a:t>
                      </a:r>
                      <a:r>
                        <a:rPr lang="en-US" sz="2400" b="0" baseline="0" dirty="0" smtClean="0">
                          <a:effectLst/>
                        </a:rPr>
                        <a:t> mortality</a:t>
                      </a:r>
                      <a:endParaRPr lang="en-US" sz="2400" b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Myocardial infarction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Cardiac revascularization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Peripheral </a:t>
                      </a:r>
                      <a:r>
                        <a:rPr lang="en-US" sz="2400" b="0" dirty="0">
                          <a:effectLst/>
                        </a:rPr>
                        <a:t>arterial thrombosis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Amputation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Symptomatic VTE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baseline="0" dirty="0" smtClean="0">
                          <a:effectLst/>
                        </a:rPr>
                        <a:t>Vascular readmission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effectLst/>
                        </a:rPr>
                        <a:t>Non-hemorrhagic stroke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52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6)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100 (11)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35 (4)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32 (4)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 (0)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18 (2)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8 (1)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 (13)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effectLst/>
                        </a:rPr>
                        <a:t>2 (&lt;1)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64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7)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110 (13)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43 (5)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21 (2)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4 (1)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26 (3)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17 (2)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effectLst/>
                        </a:rPr>
                        <a:t>10 (1)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0.80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0.56-1.16)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0.90 (0.69-1.18)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0.80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0.51-1.26)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1.53 (0.88-2.65)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-</a:t>
                      </a:r>
                      <a:r>
                        <a:rPr lang="en-US" sz="24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0.70 (0.38-1.27)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0.47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0.20-1.08)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 (0.67-1.11)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effectLst/>
                        </a:rPr>
                        <a:t>0.20 (0.04-0.90)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99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7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248900" cy="1143000"/>
          </a:xfrm>
        </p:spPr>
        <p:txBody>
          <a:bodyPr/>
          <a:lstStyle/>
          <a:p>
            <a:r>
              <a:rPr lang="en-US" sz="4400" b="1" dirty="0"/>
              <a:t>Exploratory consistency efficacy outcomes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584289"/>
              </p:ext>
            </p:extLst>
          </p:nvPr>
        </p:nvGraphicFramePr>
        <p:xfrm>
          <a:off x="190500" y="1647830"/>
          <a:ext cx="9906000" cy="475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63273424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89059186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614873151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157681248"/>
                    </a:ext>
                  </a:extLst>
                </a:gridCol>
              </a:tblGrid>
              <a:tr h="129540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Outcome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 (%)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 (%)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HR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95% CI)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901374"/>
                  </a:ext>
                </a:extLst>
              </a:tr>
              <a:tr h="760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Arterial components of primary composite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outcome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 (10)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121 (14)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0.73 (0.55-0.96)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806990"/>
                  </a:ext>
                </a:extLst>
              </a:tr>
              <a:tr h="760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Venous components of primary composite outcome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 (1)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(2)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0.47 (0.20-1.08)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681751"/>
                  </a:ext>
                </a:extLst>
              </a:tr>
              <a:tr h="897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Original efficacy composite outcome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(9)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107 (12)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0.74 (0.56-0.99)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25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Per-protocol analysis censoring 7 days after drug discontinuation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(6)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 (11)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0.54 (0.39-0.75)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51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7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97714"/>
            <a:ext cx="8743950" cy="1143000"/>
          </a:xfrm>
        </p:spPr>
        <p:txBody>
          <a:bodyPr/>
          <a:lstStyle/>
          <a:p>
            <a:r>
              <a:rPr lang="en-US" sz="4400" b="1" dirty="0" smtClean="0"/>
              <a:t>Primary safety outcome</a:t>
            </a:r>
            <a:endParaRPr lang="en-US" sz="4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8331"/>
              </p:ext>
            </p:extLst>
          </p:nvPr>
        </p:nvGraphicFramePr>
        <p:xfrm>
          <a:off x="114300" y="2350308"/>
          <a:ext cx="10058400" cy="29443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8048229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24586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64427745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9989215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57031423"/>
                    </a:ext>
                  </a:extLst>
                </a:gridCol>
              </a:tblGrid>
              <a:tr h="1514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Outcome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HR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(95% CI)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 </a:t>
                      </a: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Value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548137"/>
                  </a:ext>
                </a:extLst>
              </a:tr>
              <a:tr h="999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Composite of life-threatening, major, and critical organ </a:t>
                      </a:r>
                      <a:r>
                        <a:rPr lang="en-US" sz="2400" b="0" dirty="0" smtClean="0">
                          <a:effectLst/>
                        </a:rPr>
                        <a:t>bleed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29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3)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31 (4</a:t>
                      </a:r>
                      <a:r>
                        <a:rPr lang="en-US" sz="2400" b="0" dirty="0">
                          <a:effectLst/>
                        </a:rPr>
                        <a:t>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0.92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(0.55-1.53)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0.79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325130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40295" y="5655474"/>
            <a:ext cx="9401175" cy="943672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significant effect of </a:t>
            </a:r>
            <a:r>
              <a:rPr lang="en-US" dirty="0" smtClean="0"/>
              <a:t>omeprazole </a:t>
            </a:r>
            <a:r>
              <a:rPr lang="en-US" dirty="0"/>
              <a:t>study drug </a:t>
            </a:r>
            <a:r>
              <a:rPr lang="en-US" dirty="0" smtClean="0"/>
              <a:t>on dabigatran </a:t>
            </a:r>
            <a:r>
              <a:rPr lang="en-US" dirty="0"/>
              <a:t>primary </a:t>
            </a:r>
            <a:r>
              <a:rPr lang="en-US" dirty="0" smtClean="0"/>
              <a:t>safety result </a:t>
            </a:r>
            <a:r>
              <a:rPr lang="en-US" dirty="0"/>
              <a:t>(interaction </a:t>
            </a:r>
            <a:r>
              <a:rPr lang="en-US" dirty="0" smtClean="0"/>
              <a:t>P=0.37)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90922"/>
            <a:ext cx="8743950" cy="914400"/>
          </a:xfrm>
        </p:spPr>
        <p:txBody>
          <a:bodyPr/>
          <a:lstStyle/>
          <a:p>
            <a:r>
              <a:rPr lang="en-US" sz="4400" b="1" dirty="0" smtClean="0"/>
              <a:t>Secondary safety outcomes</a:t>
            </a:r>
            <a:endParaRPr lang="en-US"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48285"/>
              </p:ext>
            </p:extLst>
          </p:nvPr>
        </p:nvGraphicFramePr>
        <p:xfrm>
          <a:off x="266700" y="1127024"/>
          <a:ext cx="9829800" cy="56144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39009359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5202529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7455770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1026362"/>
                    </a:ext>
                  </a:extLst>
                </a:gridCol>
              </a:tblGrid>
              <a:tr h="13205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Outcome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r>
                        <a:rPr lang="en-US" sz="2400" b="0" dirty="0">
                          <a:effectLst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</a:rPr>
                        <a:t>no. (%)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HR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(95% CI)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66963"/>
                  </a:ext>
                </a:extLst>
              </a:tr>
              <a:tr h="3303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Life-threatening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Major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Critical organ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Intracranial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Hemorrhagic stroke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Significant lower GI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effectLst/>
                        </a:rPr>
                        <a:t>Fracture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Non-sign lower</a:t>
                      </a:r>
                      <a:r>
                        <a:rPr lang="en-US" sz="2800" b="0" baseline="0" dirty="0" smtClean="0">
                          <a:effectLst/>
                        </a:rPr>
                        <a:t> </a:t>
                      </a:r>
                      <a:r>
                        <a:rPr lang="en-US" sz="2800" b="0" dirty="0" smtClean="0">
                          <a:effectLst/>
                        </a:rPr>
                        <a:t>GI bleed</a:t>
                      </a:r>
                      <a:endParaRPr lang="en-US" sz="2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Minor </a:t>
                      </a:r>
                      <a:r>
                        <a:rPr lang="en-US" sz="2800" b="0" dirty="0" smtClean="0">
                          <a:effectLst/>
                        </a:rPr>
                        <a:t>bleed</a:t>
                      </a:r>
                      <a:endParaRPr lang="en-US" sz="2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Dyspepsia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9 (</a:t>
                      </a:r>
                      <a:r>
                        <a:rPr lang="en-US" sz="2300" b="0" dirty="0" smtClean="0">
                          <a:effectLst/>
                        </a:rPr>
                        <a:t>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21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2)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5 </a:t>
                      </a:r>
                      <a:r>
                        <a:rPr lang="en-US" sz="2300" b="0" dirty="0" smtClean="0">
                          <a:effectLst/>
                        </a:rPr>
                        <a:t>(1)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4 </a:t>
                      </a:r>
                      <a:r>
                        <a:rPr lang="en-US" sz="2300" b="0" dirty="0" smtClean="0">
                          <a:effectLst/>
                        </a:rPr>
                        <a:t>(1)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2 </a:t>
                      </a:r>
                      <a:r>
                        <a:rPr lang="en-US" sz="2300" b="0" dirty="0" smtClean="0">
                          <a:effectLst/>
                        </a:rPr>
                        <a:t>(&lt;1)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15 (2)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effectLst/>
                        </a:rPr>
                        <a:t>39 (4)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33 (4)</a:t>
                      </a:r>
                      <a:endParaRPr lang="en-US" sz="28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134 </a:t>
                      </a:r>
                      <a:r>
                        <a:rPr lang="en-US" sz="2800" b="0" dirty="0">
                          <a:effectLst/>
                        </a:rPr>
                        <a:t>(</a:t>
                      </a:r>
                      <a:r>
                        <a:rPr lang="en-US" sz="2800" b="0" dirty="0" smtClean="0">
                          <a:effectLst/>
                        </a:rPr>
                        <a:t>15)</a:t>
                      </a:r>
                      <a:endParaRPr lang="en-US" sz="28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129 </a:t>
                      </a:r>
                      <a:r>
                        <a:rPr lang="en-US" sz="2800" b="0" dirty="0">
                          <a:effectLst/>
                        </a:rPr>
                        <a:t>(</a:t>
                      </a:r>
                      <a:r>
                        <a:rPr lang="en-US" sz="2800" b="0" dirty="0" smtClean="0">
                          <a:effectLst/>
                        </a:rPr>
                        <a:t>15)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8 (1)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25 </a:t>
                      </a:r>
                      <a:r>
                        <a:rPr lang="en-US" sz="2300" b="0" dirty="0" smtClean="0">
                          <a:effectLst/>
                        </a:rPr>
                        <a:t>(3)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10 (</a:t>
                      </a:r>
                      <a:r>
                        <a:rPr lang="en-US" sz="2300" b="0" dirty="0" smtClean="0">
                          <a:effectLst/>
                        </a:rPr>
                        <a:t>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3 </a:t>
                      </a:r>
                      <a:r>
                        <a:rPr lang="en-US" sz="2300" b="0" dirty="0" smtClean="0">
                          <a:effectLst/>
                        </a:rPr>
                        <a:t>(&lt;1)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2 </a:t>
                      </a:r>
                      <a:r>
                        <a:rPr lang="en-US" sz="2300" b="0" dirty="0" smtClean="0">
                          <a:effectLst/>
                        </a:rPr>
                        <a:t>(&lt;1)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6 </a:t>
                      </a:r>
                      <a:r>
                        <a:rPr lang="en-US" sz="2300" b="0" dirty="0" smtClean="0">
                          <a:effectLst/>
                        </a:rPr>
                        <a:t>(1)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effectLst/>
                        </a:rPr>
                        <a:t>28 (3)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7 (1)</a:t>
                      </a:r>
                      <a:endParaRPr lang="en-US" sz="28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84 (10)</a:t>
                      </a:r>
                      <a:endParaRPr lang="en-US" sz="2800" b="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effectLst/>
                        </a:rPr>
                        <a:t>98 (11)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1.11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0.43-2.88)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0.83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0.46-1.48)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0.49 (0.17-1.43)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1.32 (</a:t>
                      </a:r>
                      <a:r>
                        <a:rPr lang="en-US" sz="2300" b="0" dirty="0" smtClean="0">
                          <a:effectLst/>
                        </a:rPr>
                        <a:t>0.30-5.90)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0.98 (</a:t>
                      </a:r>
                      <a:r>
                        <a:rPr lang="en-US" sz="2300" b="0" dirty="0" smtClean="0">
                          <a:effectLst/>
                        </a:rPr>
                        <a:t>0.14-6.96)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2.50 (0.97-6.44)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effectLst/>
                        </a:rPr>
                        <a:t>1.38 (0.85-2.24)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4.77 </a:t>
                      </a:r>
                      <a:r>
                        <a:rPr lang="en-US" sz="2800" b="0" dirty="0">
                          <a:effectLst/>
                        </a:rPr>
                        <a:t>(</a:t>
                      </a:r>
                      <a:r>
                        <a:rPr lang="en-US" sz="2800" b="0" dirty="0" smtClean="0">
                          <a:effectLst/>
                        </a:rPr>
                        <a:t>2.11-10.80</a:t>
                      </a:r>
                      <a:r>
                        <a:rPr lang="en-US" sz="2800" b="0" dirty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1.64 </a:t>
                      </a:r>
                      <a:r>
                        <a:rPr lang="en-US" sz="2800" b="0" dirty="0">
                          <a:effectLst/>
                        </a:rPr>
                        <a:t>(</a:t>
                      </a:r>
                      <a:r>
                        <a:rPr lang="en-US" sz="2800" b="0" dirty="0" smtClean="0">
                          <a:effectLst/>
                        </a:rPr>
                        <a:t>1.25-2.15)</a:t>
                      </a:r>
                      <a:endParaRPr lang="en-US" sz="28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1.33 </a:t>
                      </a:r>
                      <a:r>
                        <a:rPr lang="en-US" sz="2800" b="0" dirty="0">
                          <a:effectLst/>
                        </a:rPr>
                        <a:t>(</a:t>
                      </a:r>
                      <a:r>
                        <a:rPr lang="en-US" sz="2800" b="0" dirty="0" smtClean="0">
                          <a:effectLst/>
                        </a:rPr>
                        <a:t>1.02-1.73)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055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4988" y="381000"/>
            <a:ext cx="8743950" cy="1143000"/>
          </a:xfrm>
        </p:spPr>
        <p:txBody>
          <a:bodyPr/>
          <a:lstStyle/>
          <a:p>
            <a:r>
              <a:rPr lang="en-CA" sz="4400" b="1" dirty="0" smtClean="0">
                <a:latin typeface="Calibri" pitchFamily="34" charset="0"/>
                <a:cs typeface="Calibri" pitchFamily="34" charset="0"/>
              </a:rPr>
              <a:t>Background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600200"/>
            <a:ext cx="9912927" cy="49575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Myocardial injury after </a:t>
            </a:r>
            <a:r>
              <a:rPr lang="en-US" sz="3200" dirty="0" err="1" smtClean="0"/>
              <a:t>noncardiac</a:t>
            </a:r>
            <a:r>
              <a:rPr lang="en-US" sz="3200" dirty="0" smtClean="0"/>
              <a:t> surgery (MINS) 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includes </a:t>
            </a:r>
            <a:r>
              <a:rPr lang="en-US" sz="2800" dirty="0"/>
              <a:t>MI and </a:t>
            </a:r>
            <a:r>
              <a:rPr lang="en-US" sz="2800" dirty="0" smtClean="0"/>
              <a:t>isolated </a:t>
            </a:r>
            <a:r>
              <a:rPr lang="en-US" sz="2800" dirty="0"/>
              <a:t>ischemic troponin </a:t>
            </a:r>
            <a:r>
              <a:rPr lang="en-US" sz="2800" dirty="0" smtClean="0"/>
              <a:t>elevation </a:t>
            </a:r>
            <a:r>
              <a:rPr lang="en-US" sz="2800" dirty="0"/>
              <a:t>that occur within first 30 days after surgery  </a:t>
            </a:r>
            <a:endParaRPr lang="en-US" sz="2800" dirty="0" smtClean="0"/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does </a:t>
            </a:r>
            <a:r>
              <a:rPr lang="en-US" sz="2800" dirty="0"/>
              <a:t>not include </a:t>
            </a:r>
            <a:r>
              <a:rPr lang="en-US" sz="2800" dirty="0" smtClean="0"/>
              <a:t>non-ischemic myocardial injury  </a:t>
            </a:r>
            <a:endParaRPr lang="en-US" sz="2800" dirty="0"/>
          </a:p>
          <a:p>
            <a:pPr lvl="2">
              <a:spcBef>
                <a:spcPts val="1200"/>
              </a:spcBef>
            </a:pPr>
            <a:r>
              <a:rPr lang="en-US" dirty="0" smtClean="0"/>
              <a:t>sepsis</a:t>
            </a:r>
            <a:r>
              <a:rPr lang="en-US" dirty="0"/>
              <a:t>, rapid </a:t>
            </a:r>
            <a:r>
              <a:rPr lang="en-US" dirty="0" smtClean="0"/>
              <a:t>AF, PE, </a:t>
            </a:r>
            <a:r>
              <a:rPr lang="en-US" dirty="0"/>
              <a:t>chronically elevated </a:t>
            </a:r>
            <a:r>
              <a:rPr lang="en-US" dirty="0" smtClean="0"/>
              <a:t>troponin  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affects ≥8 million adults worldwide annually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i</a:t>
            </a:r>
            <a:r>
              <a:rPr lang="en-US" sz="2800" dirty="0" smtClean="0"/>
              <a:t>s independently associated with increased risk of CV events and death over first 2 years after surgery  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No published trial has evaluated treatment for MINS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33392"/>
            <a:ext cx="10058400" cy="1143000"/>
          </a:xfrm>
        </p:spPr>
        <p:txBody>
          <a:bodyPr/>
          <a:lstStyle/>
          <a:p>
            <a:r>
              <a:rPr lang="en-US" sz="4400" b="1" dirty="0"/>
              <a:t>Exploratory consistency </a:t>
            </a:r>
            <a:r>
              <a:rPr lang="en-US" sz="4400" b="1" dirty="0" smtClean="0"/>
              <a:t>safety </a:t>
            </a:r>
            <a:r>
              <a:rPr lang="en-US" sz="4400" b="1" dirty="0"/>
              <a:t>outcomes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860359"/>
              </p:ext>
            </p:extLst>
          </p:nvPr>
        </p:nvGraphicFramePr>
        <p:xfrm>
          <a:off x="114300" y="1788333"/>
          <a:ext cx="9982200" cy="46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163273424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9059186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148731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7681248"/>
                    </a:ext>
                  </a:extLst>
                </a:gridCol>
              </a:tblGrid>
              <a:tr h="129540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Outcome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 (%)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 (%)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HR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95% CI)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901374"/>
                  </a:ext>
                </a:extLst>
              </a:tr>
              <a:tr h="760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International Society of Thrombosis and Hemostasis (ISTH) major bleed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59 (7)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43 (5)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1.38 (0.93-2.04)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806990"/>
                  </a:ext>
                </a:extLst>
              </a:tr>
              <a:tr h="760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Bleeding Academic Research Consortium (BARC) ≥Type 2 bleed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 (3)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 (3)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1.03 (0.61-1.73)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681751"/>
                  </a:ext>
                </a:extLst>
              </a:tr>
              <a:tr h="760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Major upper gastrointestinal complication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0.99 (0.25-3.96)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2561"/>
                  </a:ext>
                </a:extLst>
              </a:tr>
              <a:tr h="857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Per-protocol analysis censoring 7 days after drug discontinuation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(3)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(2)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 (0.57-1.88)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51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8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Conclusions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81200"/>
            <a:ext cx="9220200" cy="4114800"/>
          </a:xfrm>
        </p:spPr>
        <p:txBody>
          <a:bodyPr/>
          <a:lstStyle/>
          <a:p>
            <a:r>
              <a:rPr lang="en-US" sz="3200" dirty="0" smtClean="0"/>
              <a:t>Among </a:t>
            </a:r>
            <a:r>
              <a:rPr lang="en-US" sz="3200" dirty="0"/>
              <a:t>patients </a:t>
            </a:r>
            <a:r>
              <a:rPr lang="en-US" sz="3200" dirty="0" smtClean="0"/>
              <a:t>with MINS dabigatran 110 mg BID </a:t>
            </a:r>
          </a:p>
          <a:p>
            <a:pPr lvl="1"/>
            <a:r>
              <a:rPr lang="en-US" sz="2800" dirty="0" smtClean="0"/>
              <a:t>decreased risk </a:t>
            </a:r>
            <a:r>
              <a:rPr lang="en-US" sz="2800" dirty="0"/>
              <a:t>of major vascular </a:t>
            </a:r>
            <a:r>
              <a:rPr lang="en-US" sz="2800" dirty="0" smtClean="0"/>
              <a:t>complications </a:t>
            </a:r>
          </a:p>
          <a:p>
            <a:pPr lvl="1"/>
            <a:r>
              <a:rPr lang="en-US" sz="2800" dirty="0" smtClean="0"/>
              <a:t>with no observed increased risk of major bleeding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92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4" y="316711"/>
            <a:ext cx="8743950" cy="1143000"/>
          </a:xfrm>
        </p:spPr>
        <p:txBody>
          <a:bodyPr/>
          <a:lstStyle/>
          <a:p>
            <a:r>
              <a:rPr lang="en-US" sz="4400" b="1" dirty="0" smtClean="0"/>
              <a:t>Implications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4" y="1750232"/>
            <a:ext cx="10172700" cy="4862509"/>
          </a:xfrm>
        </p:spPr>
        <p:txBody>
          <a:bodyPr/>
          <a:lstStyle/>
          <a:p>
            <a:r>
              <a:rPr lang="en-US" dirty="0"/>
              <a:t>Patients </a:t>
            </a:r>
            <a:r>
              <a:rPr lang="en-US" dirty="0" smtClean="0"/>
              <a:t>with </a:t>
            </a:r>
            <a:r>
              <a:rPr lang="en-US" dirty="0"/>
              <a:t>MINS </a:t>
            </a:r>
            <a:r>
              <a:rPr lang="en-US" dirty="0" smtClean="0"/>
              <a:t>are at high risk</a:t>
            </a:r>
          </a:p>
          <a:p>
            <a:pPr lvl="1"/>
            <a:r>
              <a:rPr lang="en-US" sz="2400" dirty="0" smtClean="0"/>
              <a:t>1 in 7 suffered major vascular complication at 16 month f/u</a:t>
            </a:r>
          </a:p>
          <a:p>
            <a:r>
              <a:rPr lang="en-US" dirty="0" smtClean="0"/>
              <a:t>91% of MINS were only detected through troponin screening</a:t>
            </a:r>
          </a:p>
          <a:p>
            <a:pPr lvl="1"/>
            <a:r>
              <a:rPr lang="en-US" sz="2400" dirty="0" smtClean="0"/>
              <a:t>clinicians </a:t>
            </a:r>
            <a:r>
              <a:rPr lang="en-US" sz="2400" dirty="0"/>
              <a:t>will not recognize most MINS </a:t>
            </a:r>
            <a:r>
              <a:rPr lang="en-US" sz="2400" dirty="0" smtClean="0"/>
              <a:t>without </a:t>
            </a:r>
            <a:r>
              <a:rPr lang="en-US" sz="2400" dirty="0"/>
              <a:t>routine perioperative troponin measurements </a:t>
            </a:r>
            <a:endParaRPr lang="en-US" sz="2400" dirty="0" smtClean="0"/>
          </a:p>
          <a:p>
            <a:r>
              <a:rPr lang="en-US" dirty="0" smtClean="0"/>
              <a:t>MANAGE demonstrated NNT </a:t>
            </a:r>
            <a:r>
              <a:rPr lang="en-US" dirty="0"/>
              <a:t>of </a:t>
            </a:r>
            <a:r>
              <a:rPr lang="en-US" dirty="0" smtClean="0"/>
              <a:t>24 patients for dabigatran to </a:t>
            </a:r>
            <a:r>
              <a:rPr lang="en-US" dirty="0"/>
              <a:t>prevent </a:t>
            </a:r>
            <a:r>
              <a:rPr lang="en-US" dirty="0" smtClean="0"/>
              <a:t>major </a:t>
            </a:r>
            <a:r>
              <a:rPr lang="en-US" dirty="0"/>
              <a:t>vascular </a:t>
            </a:r>
            <a:r>
              <a:rPr lang="en-US" dirty="0" smtClean="0"/>
              <a:t>complication</a:t>
            </a:r>
          </a:p>
          <a:p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/>
              <a:t>for increased major </a:t>
            </a:r>
            <a:r>
              <a:rPr lang="en-US" dirty="0" smtClean="0"/>
              <a:t>harm substantially lower</a:t>
            </a:r>
          </a:p>
          <a:p>
            <a:pPr lvl="1"/>
            <a:r>
              <a:rPr lang="en-US" sz="2400" dirty="0" smtClean="0"/>
              <a:t>even </a:t>
            </a:r>
            <a:r>
              <a:rPr lang="en-US" sz="2400" dirty="0"/>
              <a:t>if </a:t>
            </a:r>
            <a:r>
              <a:rPr lang="en-US" sz="2400" dirty="0" smtClean="0"/>
              <a:t>assume primary </a:t>
            </a:r>
            <a:r>
              <a:rPr lang="en-US" sz="2400" dirty="0"/>
              <a:t>safety outcome </a:t>
            </a:r>
            <a:r>
              <a:rPr lang="en-US" sz="2400" dirty="0" smtClean="0"/>
              <a:t>HR upper </a:t>
            </a:r>
            <a:r>
              <a:rPr lang="en-US" sz="2400" dirty="0"/>
              <a:t>95% </a:t>
            </a:r>
            <a:r>
              <a:rPr lang="en-US" sz="2400" dirty="0" smtClean="0"/>
              <a:t>CI (1.53</a:t>
            </a:r>
            <a:r>
              <a:rPr lang="en-US" sz="2400" dirty="0"/>
              <a:t>) represents </a:t>
            </a:r>
            <a:r>
              <a:rPr lang="en-US" sz="2400" dirty="0" smtClean="0"/>
              <a:t>true effect NNH would be more than double (54 patients)</a:t>
            </a:r>
          </a:p>
        </p:txBody>
      </p:sp>
    </p:spTree>
    <p:extLst>
      <p:ext uri="{BB962C8B-B14F-4D97-AF65-F5344CB8AC3E}">
        <p14:creationId xmlns:p14="http://schemas.microsoft.com/office/powerpoint/2010/main" val="32952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50" y="512617"/>
            <a:ext cx="8743950" cy="990600"/>
          </a:xfrm>
        </p:spPr>
        <p:txBody>
          <a:bodyPr/>
          <a:lstStyle/>
          <a:p>
            <a:r>
              <a:rPr lang="en-US" sz="4400" b="1" dirty="0" smtClean="0"/>
              <a:t>Rationale for MANAGE Trial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" y="1821872"/>
            <a:ext cx="10210800" cy="47451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Patients </a:t>
            </a:r>
            <a:r>
              <a:rPr lang="en-US" sz="3200" dirty="0" smtClean="0"/>
              <a:t>with </a:t>
            </a:r>
            <a:r>
              <a:rPr lang="en-US" sz="3200" dirty="0"/>
              <a:t>MINS are at </a:t>
            </a:r>
            <a:r>
              <a:rPr lang="en-US" sz="3200" dirty="0" smtClean="0"/>
              <a:t>risk of </a:t>
            </a:r>
            <a:r>
              <a:rPr lang="en-US" sz="3200" dirty="0"/>
              <a:t>thrombotic complications  </a:t>
            </a:r>
            <a:endParaRPr lang="en-US" sz="3200" dirty="0" smtClean="0"/>
          </a:p>
          <a:p>
            <a:pPr>
              <a:spcBef>
                <a:spcPts val="1200"/>
              </a:spcBef>
            </a:pPr>
            <a:r>
              <a:rPr lang="en-US" sz="3200" dirty="0" smtClean="0"/>
              <a:t>In non-operative patients - there is high-quality </a:t>
            </a:r>
            <a:r>
              <a:rPr lang="en-US" sz="3200" dirty="0"/>
              <a:t>evidence </a:t>
            </a:r>
            <a:r>
              <a:rPr lang="en-US" sz="3200" dirty="0" smtClean="0"/>
              <a:t>demonstrating benefits </a:t>
            </a:r>
            <a:r>
              <a:rPr lang="en-US" sz="3200" dirty="0"/>
              <a:t>of anticoagulation therapy </a:t>
            </a:r>
            <a:endParaRPr lang="en-US" sz="3200" dirty="0" smtClean="0"/>
          </a:p>
          <a:p>
            <a:pPr>
              <a:spcBef>
                <a:spcPts val="1200"/>
              </a:spcBef>
            </a:pPr>
            <a:r>
              <a:rPr lang="en-US" sz="3200" dirty="0" smtClean="0"/>
              <a:t>Dabigatran </a:t>
            </a:r>
            <a:r>
              <a:rPr lang="en-US" sz="3200" dirty="0"/>
              <a:t>oral direct thrombin </a:t>
            </a:r>
            <a:r>
              <a:rPr lang="en-US" sz="3200" dirty="0" smtClean="0"/>
              <a:t>inhibitor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prevents VTE in perioperative setting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3200" dirty="0" smtClean="0"/>
              <a:t>In patients with MINS 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dabigatran </a:t>
            </a:r>
            <a:r>
              <a:rPr lang="en-US" sz="2800" dirty="0"/>
              <a:t>has potential to </a:t>
            </a:r>
            <a:r>
              <a:rPr lang="en-US" sz="2800" dirty="0" smtClean="0"/>
              <a:t>reduce broad </a:t>
            </a:r>
            <a:r>
              <a:rPr lang="en-US" sz="2800" dirty="0"/>
              <a:t>range of vascular complications </a:t>
            </a:r>
            <a:r>
              <a:rPr lang="en-US" sz="2800" dirty="0" smtClean="0"/>
              <a:t>without causing substantial bleeding</a:t>
            </a:r>
            <a:r>
              <a:rPr lang="en-US" sz="3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917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23900" y="838200"/>
            <a:ext cx="8743950" cy="914400"/>
          </a:xfrm>
        </p:spPr>
        <p:txBody>
          <a:bodyPr/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MANAGE Trial design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76300" y="2133600"/>
            <a:ext cx="8991600" cy="43434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RCT of patients with MINS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 smtClean="0">
                <a:latin typeface="Calibri" pitchFamily="34" charset="0"/>
                <a:ea typeface="+mn-ea"/>
                <a:cs typeface="Calibri" pitchFamily="34" charset="0"/>
              </a:rPr>
              <a:t>randomized to dabigatran or placebo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Partial 2X2 factorial design  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 smtClean="0">
                <a:latin typeface="Calibri" pitchFamily="34" charset="0"/>
                <a:ea typeface="+mn-ea"/>
                <a:cs typeface="Calibri" pitchFamily="34" charset="0"/>
              </a:rPr>
              <a:t>patients not already on PPI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randomize </a:t>
            </a:r>
            <a:r>
              <a:rPr lang="en-US" dirty="0" smtClean="0">
                <a:latin typeface="Calibri" pitchFamily="34" charset="0"/>
                <a:ea typeface="+mn-ea"/>
                <a:cs typeface="Calibri" pitchFamily="34" charset="0"/>
              </a:rPr>
              <a:t>to omeprazole or placebo 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o</a:t>
            </a:r>
            <a:r>
              <a:rPr lang="en-US" dirty="0" smtClean="0"/>
              <a:t>meprazole results will be presented at later date</a:t>
            </a:r>
            <a:endParaRPr lang="en-US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Investigator initiated blinded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5468"/>
            <a:ext cx="8743950" cy="1143000"/>
          </a:xfrm>
        </p:spPr>
        <p:txBody>
          <a:bodyPr/>
          <a:lstStyle/>
          <a:p>
            <a:r>
              <a:rPr lang="en-US" sz="4400" b="1" dirty="0" smtClean="0"/>
              <a:t>Eligibility criteria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295400"/>
            <a:ext cx="9144000" cy="532273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I</a:t>
            </a:r>
            <a:r>
              <a:rPr lang="en-US" sz="3200" dirty="0" smtClean="0"/>
              <a:t>ncluded </a:t>
            </a:r>
            <a:r>
              <a:rPr lang="en-US" sz="3200" dirty="0"/>
              <a:t>patients </a:t>
            </a:r>
            <a:endParaRPr lang="en-US" sz="3200" dirty="0" smtClean="0"/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≥</a:t>
            </a:r>
            <a:r>
              <a:rPr lang="en-US" sz="2800" dirty="0"/>
              <a:t>45 </a:t>
            </a:r>
            <a:r>
              <a:rPr lang="en-US" sz="2800" dirty="0" err="1" smtClean="0"/>
              <a:t>yrs</a:t>
            </a:r>
            <a:r>
              <a:rPr lang="en-US" sz="2800" dirty="0" smtClean="0"/>
              <a:t> </a:t>
            </a:r>
            <a:r>
              <a:rPr lang="en-US" sz="2800" dirty="0"/>
              <a:t>of age, had undergone </a:t>
            </a:r>
            <a:r>
              <a:rPr lang="en-US" sz="2800" dirty="0" err="1"/>
              <a:t>noncardiac</a:t>
            </a:r>
            <a:r>
              <a:rPr lang="en-US" sz="2800" dirty="0"/>
              <a:t> surgery, ≤</a:t>
            </a:r>
            <a:r>
              <a:rPr lang="en-US" sz="2800" dirty="0" smtClean="0"/>
              <a:t>35 </a:t>
            </a:r>
            <a:r>
              <a:rPr lang="en-US" sz="2800" dirty="0"/>
              <a:t>days of </a:t>
            </a:r>
            <a:r>
              <a:rPr lang="en-US" sz="2800" dirty="0" smtClean="0"/>
              <a:t>having MINS 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MINS </a:t>
            </a:r>
            <a:r>
              <a:rPr lang="en-US" dirty="0"/>
              <a:t>diagnostic criteria: </a:t>
            </a:r>
            <a:r>
              <a:rPr lang="en-US" dirty="0" smtClean="0"/>
              <a:t>Universal </a:t>
            </a:r>
            <a:r>
              <a:rPr lang="en-US" dirty="0"/>
              <a:t>Definition of </a:t>
            </a:r>
            <a:r>
              <a:rPr lang="en-US" dirty="0" smtClean="0"/>
              <a:t>MI </a:t>
            </a:r>
            <a:r>
              <a:rPr lang="en-US" dirty="0"/>
              <a:t>or </a:t>
            </a:r>
            <a:r>
              <a:rPr lang="en-US" dirty="0" smtClean="0"/>
              <a:t>isolated ischemic troponin elevation after surgery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Excluded patients 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with history of bleeding diathesis or prior intracranial, intraocular, or spinal bleeding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condition that required anticoagulation</a:t>
            </a:r>
          </a:p>
          <a:p>
            <a:pPr lvl="1">
              <a:spcBef>
                <a:spcPts val="1200"/>
              </a:spcBef>
            </a:pPr>
            <a:r>
              <a:rPr lang="en-US" sz="2800" dirty="0" err="1" smtClean="0"/>
              <a:t>eGFR</a:t>
            </a:r>
            <a:r>
              <a:rPr lang="en-US" sz="2800" dirty="0" smtClean="0"/>
              <a:t> &lt;35 ml/min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39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Intervention and F/U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81200"/>
            <a:ext cx="9096375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On day </a:t>
            </a:r>
            <a:r>
              <a:rPr lang="en-US" sz="3200" dirty="0"/>
              <a:t>of randomization, patients started taking </a:t>
            </a:r>
            <a:endParaRPr lang="en-US" sz="3200" dirty="0" smtClean="0"/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dabigatran </a:t>
            </a:r>
            <a:r>
              <a:rPr lang="en-US" sz="2800" dirty="0"/>
              <a:t>110 mg BID or matching placebo  </a:t>
            </a:r>
            <a:endParaRPr lang="en-US" sz="2800" dirty="0" smtClean="0"/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patients in </a:t>
            </a:r>
            <a:r>
              <a:rPr lang="en-US" sz="2800" dirty="0"/>
              <a:t>partial factorial took omeprazole 20 mg daily or matching </a:t>
            </a:r>
            <a:r>
              <a:rPr lang="en-US" sz="2800" dirty="0" smtClean="0"/>
              <a:t>placebo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Patients took study drugs and were followed for 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maximum </a:t>
            </a:r>
            <a:r>
              <a:rPr lang="en-US" sz="2800" dirty="0"/>
              <a:t>of 2 years or until </a:t>
            </a:r>
            <a:r>
              <a:rPr lang="en-US" sz="2800" dirty="0" smtClean="0"/>
              <a:t>trial terminated on </a:t>
            </a:r>
            <a:r>
              <a:rPr lang="en-US" sz="2800" dirty="0"/>
              <a:t>November 30, 2017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200"/>
            <a:ext cx="8743950" cy="990600"/>
          </a:xfrm>
        </p:spPr>
        <p:txBody>
          <a:bodyPr/>
          <a:lstStyle/>
          <a:p>
            <a:r>
              <a:rPr lang="en-US" sz="4400" b="1" dirty="0" smtClean="0"/>
              <a:t>Design modification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794161"/>
            <a:ext cx="9982200" cy="47728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Initial design was to randomize 3200 patient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primary </a:t>
            </a:r>
            <a:r>
              <a:rPr lang="en-US" sz="2400" dirty="0"/>
              <a:t>composite outcome of vascular mortality and nonfatal MI, stroke, peripheral arterial thrombosis, and symptomatic PE</a:t>
            </a:r>
          </a:p>
          <a:p>
            <a:pPr>
              <a:spcBef>
                <a:spcPts val="1200"/>
              </a:spcBef>
            </a:pPr>
            <a:r>
              <a:rPr lang="en-US" dirty="0"/>
              <a:t>Recruitment </a:t>
            </a:r>
            <a:r>
              <a:rPr lang="en-US" dirty="0" smtClean="0"/>
              <a:t>slower </a:t>
            </a:r>
            <a:r>
              <a:rPr lang="en-US" dirty="0"/>
              <a:t>than </a:t>
            </a:r>
            <a:r>
              <a:rPr lang="en-US" dirty="0" smtClean="0"/>
              <a:t>expected, during trial funding </a:t>
            </a:r>
            <a:r>
              <a:rPr lang="en-US" dirty="0"/>
              <a:t>curtailed  </a:t>
            </a:r>
          </a:p>
          <a:p>
            <a:pPr>
              <a:spcBef>
                <a:spcPts val="1200"/>
              </a:spcBef>
            </a:pPr>
            <a:r>
              <a:rPr lang="en-US" dirty="0"/>
              <a:t>Without knowledge of trial </a:t>
            </a:r>
            <a:r>
              <a:rPr lang="en-US" dirty="0" smtClean="0"/>
              <a:t>results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sample </a:t>
            </a:r>
            <a:r>
              <a:rPr lang="en-US" sz="2400" dirty="0"/>
              <a:t>size </a:t>
            </a:r>
            <a:r>
              <a:rPr lang="en-US" sz="2400" dirty="0" smtClean="0"/>
              <a:t>reduced </a:t>
            </a:r>
            <a:r>
              <a:rPr lang="en-US" sz="2400" dirty="0"/>
              <a:t>to 1750 </a:t>
            </a:r>
            <a:r>
              <a:rPr lang="en-US" sz="2400" dirty="0" smtClean="0"/>
              <a:t>patients - </a:t>
            </a:r>
            <a:r>
              <a:rPr lang="en-US" sz="2400" dirty="0"/>
              <a:t>90% power to detect </a:t>
            </a:r>
            <a:r>
              <a:rPr lang="en-US" sz="2400" dirty="0" smtClean="0"/>
              <a:t>HR </a:t>
            </a:r>
            <a:r>
              <a:rPr lang="en-US" sz="2400" dirty="0"/>
              <a:t>of 0.65 (2-sided </a:t>
            </a:r>
            <a:r>
              <a:rPr lang="el-GR" sz="2400" dirty="0" smtClean="0"/>
              <a:t>α</a:t>
            </a:r>
            <a:r>
              <a:rPr lang="en-US" sz="2400" dirty="0" smtClean="0"/>
              <a:t> </a:t>
            </a:r>
            <a:r>
              <a:rPr lang="en-US" sz="2400" dirty="0"/>
              <a:t>= 0.05) </a:t>
            </a:r>
            <a:r>
              <a:rPr lang="en-US" sz="2400" dirty="0" smtClean="0"/>
              <a:t>assuming placebo Kaplan-Meier </a:t>
            </a:r>
            <a:r>
              <a:rPr lang="en-US" sz="2400" dirty="0"/>
              <a:t>rate of 20%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b</a:t>
            </a:r>
            <a:r>
              <a:rPr lang="en-US" sz="2400" dirty="0" smtClean="0"/>
              <a:t>ased </a:t>
            </a:r>
            <a:r>
              <a:rPr lang="en-US" sz="2400" dirty="0"/>
              <a:t>on COMPASS </a:t>
            </a:r>
            <a:r>
              <a:rPr lang="en-US" sz="2400" dirty="0" smtClean="0"/>
              <a:t>results</a:t>
            </a:r>
            <a:r>
              <a:rPr lang="en-US" sz="2400" dirty="0"/>
              <a:t>, </a:t>
            </a:r>
            <a:r>
              <a:rPr lang="en-US" sz="2400" dirty="0" smtClean="0"/>
              <a:t>their </a:t>
            </a:r>
            <a:r>
              <a:rPr lang="en-US" sz="2400" dirty="0"/>
              <a:t>relevance, and to enhance </a:t>
            </a:r>
            <a:r>
              <a:rPr lang="en-US" sz="2400" dirty="0" smtClean="0"/>
              <a:t>power </a:t>
            </a:r>
          </a:p>
          <a:p>
            <a:pPr lvl="2">
              <a:spcBef>
                <a:spcPts val="1200"/>
              </a:spcBef>
            </a:pPr>
            <a:r>
              <a:rPr lang="en-US" sz="2200" dirty="0" smtClean="0"/>
              <a:t>added </a:t>
            </a:r>
            <a:r>
              <a:rPr lang="en-US" sz="2200" dirty="0"/>
              <a:t>amputation and symptomatic </a:t>
            </a:r>
            <a:r>
              <a:rPr lang="en-US" sz="2200" dirty="0" err="1" smtClean="0"/>
              <a:t>prox</a:t>
            </a:r>
            <a:r>
              <a:rPr lang="en-US" sz="2200" dirty="0" smtClean="0"/>
              <a:t> </a:t>
            </a:r>
            <a:r>
              <a:rPr lang="en-US" sz="2200" dirty="0"/>
              <a:t>DVT to </a:t>
            </a:r>
            <a:r>
              <a:rPr lang="en-US" sz="2200" dirty="0" smtClean="0"/>
              <a:t>primary outcome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04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Outcomes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81200"/>
            <a:ext cx="98298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P</a:t>
            </a:r>
            <a:r>
              <a:rPr lang="en-US" sz="3200" dirty="0" smtClean="0"/>
              <a:t>rimary </a:t>
            </a:r>
            <a:r>
              <a:rPr lang="en-US" sz="3200" dirty="0"/>
              <a:t>efficacy outcome </a:t>
            </a:r>
            <a:r>
              <a:rPr lang="en-US" sz="3200" dirty="0" smtClean="0"/>
              <a:t>(major </a:t>
            </a:r>
            <a:r>
              <a:rPr lang="en-US" sz="3200" dirty="0"/>
              <a:t>vascular </a:t>
            </a:r>
            <a:r>
              <a:rPr lang="en-US" sz="3200" dirty="0" smtClean="0"/>
              <a:t>complication) 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composite </a:t>
            </a:r>
            <a:r>
              <a:rPr lang="en-US" sz="2800" dirty="0"/>
              <a:t>of vascular mortality and nonfatal </a:t>
            </a:r>
            <a:r>
              <a:rPr lang="en-US" sz="2800" dirty="0" smtClean="0"/>
              <a:t>MI, </a:t>
            </a:r>
            <a:r>
              <a:rPr lang="en-US" sz="2800" dirty="0"/>
              <a:t>non-hemorrhagic stroke, peripheral arterial thrombosis, amputation, and symptomatic </a:t>
            </a:r>
            <a:r>
              <a:rPr lang="en-US" sz="2800" dirty="0" smtClean="0"/>
              <a:t>VTE  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Primary </a:t>
            </a:r>
            <a:r>
              <a:rPr lang="en-US" sz="3200" dirty="0"/>
              <a:t>safety outcome </a:t>
            </a:r>
            <a:r>
              <a:rPr lang="en-US" sz="3200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composite </a:t>
            </a:r>
            <a:r>
              <a:rPr lang="en-US" sz="2800" dirty="0"/>
              <a:t>of life-threatening, major, and critical organ </a:t>
            </a:r>
            <a:r>
              <a:rPr lang="en-US" sz="2800" dirty="0" smtClean="0"/>
              <a:t>bleeding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52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Trial flow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9372599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1754 patients randomized to dabigatran or placebo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556 randomized to omeprazole or placebo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Patients </a:t>
            </a:r>
            <a:r>
              <a:rPr lang="en-US" sz="3200" dirty="0"/>
              <a:t>were followed for mean of 16 months 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Follow-up complete for 99% of participants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12673</TotalTime>
  <Words>1331</Words>
  <Application>Microsoft Office PowerPoint</Application>
  <PresentationFormat>35mm Slides</PresentationFormat>
  <Paragraphs>323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Comic Sans MS</vt:lpstr>
      <vt:lpstr>Times New Roman</vt:lpstr>
      <vt:lpstr>Default Design</vt:lpstr>
      <vt:lpstr>Dabigatran in  myocardial injury after noncardiac surgery</vt:lpstr>
      <vt:lpstr>Background</vt:lpstr>
      <vt:lpstr>Rationale for MANAGE Trial</vt:lpstr>
      <vt:lpstr>MANAGE Trial design</vt:lpstr>
      <vt:lpstr>Eligibility criteria</vt:lpstr>
      <vt:lpstr>Intervention and F/U</vt:lpstr>
      <vt:lpstr>Design modification</vt:lpstr>
      <vt:lpstr>Outcomes</vt:lpstr>
      <vt:lpstr>Trial flow</vt:lpstr>
      <vt:lpstr>Recruitment by region 84 centres in 19 countries</vt:lpstr>
      <vt:lpstr>Baseline characteristics</vt:lpstr>
      <vt:lpstr>Concomitant drug utilization  any time during follow-up</vt:lpstr>
      <vt:lpstr>Drug compliance</vt:lpstr>
      <vt:lpstr>Primary efficacy outcome</vt:lpstr>
      <vt:lpstr>PowerPoint Presentation</vt:lpstr>
      <vt:lpstr>Secondary efficacy outcomes</vt:lpstr>
      <vt:lpstr>Exploratory consistency efficacy outcomes</vt:lpstr>
      <vt:lpstr>Primary safety outcome</vt:lpstr>
      <vt:lpstr>Secondary safety outcomes</vt:lpstr>
      <vt:lpstr>Exploratory consistency safety outcomes</vt:lpstr>
      <vt:lpstr>Conclusions</vt:lpstr>
      <vt:lpstr>Implications</vt:lpstr>
    </vt:vector>
  </TitlesOfParts>
  <Company>Larrylava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Centres with Study Drug</dc:title>
  <dc:creator>Larrylava</dc:creator>
  <cp:lastModifiedBy>Nafee,Tarek ( BIDMC - Cardiology )</cp:lastModifiedBy>
  <cp:revision>761</cp:revision>
  <dcterms:created xsi:type="dcterms:W3CDTF">2003-03-13T04:15:00Z</dcterms:created>
  <dcterms:modified xsi:type="dcterms:W3CDTF">2018-03-11T14:16:33Z</dcterms:modified>
</cp:coreProperties>
</file>