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91" r:id="rId4"/>
    <p:sldMasterId id="2147483705" r:id="rId5"/>
    <p:sldMasterId id="2147483719" r:id="rId6"/>
    <p:sldMasterId id="2147483732" r:id="rId7"/>
    <p:sldMasterId id="2147483745" r:id="rId8"/>
  </p:sldMasterIdLst>
  <p:notesMasterIdLst>
    <p:notesMasterId r:id="rId28"/>
  </p:notesMasterIdLst>
  <p:sldIdLst>
    <p:sldId id="321" r:id="rId9"/>
    <p:sldId id="319" r:id="rId10"/>
    <p:sldId id="261" r:id="rId11"/>
    <p:sldId id="316" r:id="rId12"/>
    <p:sldId id="279" r:id="rId13"/>
    <p:sldId id="282" r:id="rId14"/>
    <p:sldId id="322" r:id="rId15"/>
    <p:sldId id="298" r:id="rId16"/>
    <p:sldId id="299" r:id="rId17"/>
    <p:sldId id="307" r:id="rId18"/>
    <p:sldId id="286" r:id="rId19"/>
    <p:sldId id="300" r:id="rId20"/>
    <p:sldId id="320" r:id="rId21"/>
    <p:sldId id="294" r:id="rId22"/>
    <p:sldId id="305" r:id="rId23"/>
    <p:sldId id="291" r:id="rId24"/>
    <p:sldId id="318" r:id="rId25"/>
    <p:sldId id="323" r:id="rId26"/>
    <p:sldId id="324" r:id="rId2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jesuino" initials="i" lastIdx="1" clrIdx="0"/>
  <p:cmAuthor id="1" name="lnasi" initials="l" lastIdx="1" clrIdx="1"/>
  <p:cmAuthor id="2" name="Pedro Gabriel Melo de Barros e Silva" initials="PGMdBeS" lastIdx="5" clrIdx="2"/>
  <p:cmAuthor id="3" name="Renato Lopes, M.D." initials="RLM" lastIdx="1" clrIdx="3">
    <p:extLst>
      <p:ext uri="{19B8F6BF-5375-455C-9EA6-DF929625EA0E}">
        <p15:presenceInfo xmlns="" xmlns:p15="http://schemas.microsoft.com/office/powerpoint/2012/main" userId="S-1-5-21-2053149899-1891010372-398732264-48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A500"/>
    <a:srgbClr val="CB6C1D"/>
    <a:srgbClr val="FF6600"/>
    <a:srgbClr val="376092"/>
    <a:srgbClr val="0072B5"/>
    <a:srgbClr val="00B6EB"/>
    <a:srgbClr val="F87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12" autoAdjust="0"/>
    <p:restoredTop sz="94344" autoAdjust="0"/>
  </p:normalViewPr>
  <p:slideViewPr>
    <p:cSldViewPr>
      <p:cViewPr>
        <p:scale>
          <a:sx n="73" d="100"/>
          <a:sy n="73" d="100"/>
        </p:scale>
        <p:origin x="-1374" y="-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106D5-ECE1-4A44-8A56-276F04E0EF6B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BBDC-591D-460A-A0D9-0BEFCFBA6F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87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4BBDC-591D-460A-A0D9-0BEFCFBA6F3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58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71A44C1-B017-4CFF-8660-57CC9BECF17F}" type="slidenum">
              <a:rPr lang="pt-BR" altLang="pt-B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375E6F-3A6F-480F-BC2C-6AE8848D5E31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99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4BBDC-591D-460A-A0D9-0BEFCFBA6F3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87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4BBDC-591D-460A-A0D9-0BEFCFBA6F3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55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4BBDC-591D-460A-A0D9-0BEFCFBA6F3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A53BC-7319-4740-A1E5-FDDA41CC1A27}" type="slidenum">
              <a:rPr lang="pt-BR" altLang="pt-BR" smtClean="0">
                <a:solidFill>
                  <a:prstClr val="black"/>
                </a:solidFill>
              </a:rPr>
              <a:pPr/>
              <a:t>18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0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7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3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1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97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69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62CD-A187-4C6D-917E-500D16EF225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E146-6D64-408C-B44D-30A7B10218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3043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6B7E-F068-4318-8C30-F2F11DC0628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BD66-7457-455F-8523-209825F28BE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7338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CD7A-DD16-4EB8-B98B-842D72ACE38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5FCD-BEFE-4837-A051-DA15423586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4866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92E8-68FE-4E7D-8D00-7EB7DDA7257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6240-1E04-4222-9380-99A557FAB90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690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2C29-A85E-4E6B-8580-E535246BD37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934B-34E9-4CB7-A7A9-31D1E202D3D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3410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0A07-9C99-4709-AB5D-2926C322162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C7FC-DEF6-4E43-9E6A-1688C06CD6C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1841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4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CC0C-7170-4B85-BB79-5583CF9F5A0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33CE-EF08-4A43-8684-B5B1C89B25B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4293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9E42-253A-49D7-8FFD-809577ABF7A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706A-D227-4919-BC78-EB38744367B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3483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9DA6-0F9B-49E1-8CEA-ED1E7D8686E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376B-CA96-4E77-95E1-F865F2BADA0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702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1BD4-4CDB-4791-AFED-612839195AA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3036-5CC2-4BA5-99AF-097F300E51E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0802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7F21-AEA0-47C0-AA67-B3E1E1B51F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93FA-F97A-4DB4-B91E-358840460E4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603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817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ticleFirstPag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7904163" y="4970463"/>
            <a:ext cx="7858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700">
                <a:solidFill>
                  <a:prstClr val="black"/>
                </a:solidFill>
                <a:latin typeface="Helvetica" pitchFamily="34" charset="0"/>
              </a:rPr>
              <a:t>jamanetwork.com</a:t>
            </a:r>
            <a:endParaRPr lang="en-US" altLang="pt-BR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142875" y="4602163"/>
            <a:ext cx="87360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142875" y="427038"/>
            <a:ext cx="86852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5906" y="304806"/>
            <a:ext cx="4140200" cy="4445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5">
                <a:satMod val="175000"/>
                <a:alpha val="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5575"/>
            <a:ext cx="14128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 userDrawn="1"/>
        </p:nvSpPr>
        <p:spPr>
          <a:xfrm>
            <a:off x="4781550" y="4203700"/>
            <a:ext cx="3933825" cy="3222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 Light"/>
                <a:ea typeface="Helvetica Light"/>
                <a:cs typeface="Helvetica Light"/>
              </a:rPr>
              <a:t>Available at </a:t>
            </a:r>
            <a:r>
              <a:rPr lang="en-US" sz="1050" dirty="0" smtClean="0">
                <a:solidFill>
                  <a:prstClr val="black"/>
                </a:solidFill>
                <a:latin typeface="Helvetica Light"/>
                <a:ea typeface="Helvetica Light"/>
                <a:cs typeface="Helvetica Light"/>
              </a:rPr>
              <a:t>jama.com and on The JAMA Network Reader at mobile.jamanetwork.com</a:t>
            </a:r>
            <a:endParaRPr lang="en-US" sz="1050" dirty="0">
              <a:solidFill>
                <a:prstClr val="black"/>
              </a:solidFill>
              <a:latin typeface="Helvetica Light"/>
              <a:ea typeface="Helvetica Light"/>
              <a:cs typeface="Helvetica Light"/>
            </a:endParaRPr>
          </a:p>
        </p:txBody>
      </p:sp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630238"/>
            <a:ext cx="32242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74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62CD-A187-4C6D-917E-500D16EF225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E146-6D64-408C-B44D-30A7B10218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011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6B7E-F068-4318-8C30-F2F11DC0628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BD66-7457-455F-8523-209825F28BE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5323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CD7A-DD16-4EB8-B98B-842D72ACE38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5FCD-BEFE-4837-A051-DA15423586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499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5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92E8-68FE-4E7D-8D00-7EB7DDA7257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6240-1E04-4222-9380-99A557FAB90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708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2C29-A85E-4E6B-8580-E535246BD37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934B-34E9-4CB7-A7A9-31D1E202D3D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8071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0A07-9C99-4709-AB5D-2926C322162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C7FC-DEF6-4E43-9E6A-1688C06CD6C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26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CC0C-7170-4B85-BB79-5583CF9F5A0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33CE-EF08-4A43-8684-B5B1C89B25B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037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9E42-253A-49D7-8FFD-809577ABF7A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706A-D227-4919-BC78-EB38744367B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3333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9DA6-0F9B-49E1-8CEA-ED1E7D8686E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376B-CA96-4E77-95E1-F865F2BADA0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8657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1BD4-4CDB-4791-AFED-612839195AA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3036-5CC2-4BA5-99AF-097F300E51E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3496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7F21-AEA0-47C0-AA67-B3E1E1B51F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93FA-F97A-4DB4-B91E-358840460E4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61764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888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ticleFirstPag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7904163" y="4970463"/>
            <a:ext cx="7858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700">
                <a:solidFill>
                  <a:prstClr val="black"/>
                </a:solidFill>
                <a:latin typeface="Helvetica" pitchFamily="34" charset="0"/>
              </a:rPr>
              <a:t>jamanetwork.com</a:t>
            </a:r>
            <a:endParaRPr lang="en-US" altLang="pt-BR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142875" y="4602163"/>
            <a:ext cx="87360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142875" y="427038"/>
            <a:ext cx="86852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5906" y="304806"/>
            <a:ext cx="4140200" cy="4445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5">
                <a:satMod val="175000"/>
                <a:alpha val="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5575"/>
            <a:ext cx="14128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 userDrawn="1"/>
        </p:nvSpPr>
        <p:spPr>
          <a:xfrm>
            <a:off x="4781550" y="4203700"/>
            <a:ext cx="3933825" cy="3222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 Light"/>
                <a:ea typeface="Helvetica Light"/>
                <a:cs typeface="Helvetica Light"/>
              </a:rPr>
              <a:t>Available at </a:t>
            </a:r>
            <a:r>
              <a:rPr lang="en-US" sz="1050" dirty="0" smtClean="0">
                <a:solidFill>
                  <a:prstClr val="black"/>
                </a:solidFill>
                <a:latin typeface="Helvetica Light"/>
                <a:ea typeface="Helvetica Light"/>
                <a:cs typeface="Helvetica Light"/>
              </a:rPr>
              <a:t>jama.com and on The JAMA Network Reader at mobile.jamanetwork.com</a:t>
            </a:r>
            <a:endParaRPr lang="en-US" sz="1050" dirty="0">
              <a:solidFill>
                <a:prstClr val="black"/>
              </a:solidFill>
              <a:latin typeface="Helvetica Light"/>
              <a:ea typeface="Helvetica Light"/>
              <a:cs typeface="Helvetica Light"/>
            </a:endParaRPr>
          </a:p>
        </p:txBody>
      </p:sp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630238"/>
            <a:ext cx="32242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09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0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62CD-A187-4C6D-917E-500D16EF225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E146-6D64-408C-B44D-30A7B10218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3550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6B7E-F068-4318-8C30-F2F11DC0628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BD66-7457-455F-8523-209825F28BE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9012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CD7A-DD16-4EB8-B98B-842D72ACE38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5FCD-BEFE-4837-A051-DA15423586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465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92E8-68FE-4E7D-8D00-7EB7DDA7257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6240-1E04-4222-9380-99A557FAB90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5789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2C29-A85E-4E6B-8580-E535246BD37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934B-34E9-4CB7-A7A9-31D1E202D3D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4336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0A07-9C99-4709-AB5D-2926C322162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C7FC-DEF6-4E43-9E6A-1688C06CD6C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480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CC0C-7170-4B85-BB79-5583CF9F5A0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33CE-EF08-4A43-8684-B5B1C89B25B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54795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9E42-253A-49D7-8FFD-809577ABF7A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706A-D227-4919-BC78-EB38744367B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50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9DA6-0F9B-49E1-8CEA-ED1E7D8686E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376B-CA96-4E77-95E1-F865F2BADA0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2428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1BD4-4CDB-4791-AFED-612839195AA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3036-5CC2-4BA5-99AF-097F300E51E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624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8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7F21-AEA0-47C0-AA67-B3E1E1B51F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93FA-F97A-4DB4-B91E-358840460E4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5853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392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ticleFirstPag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7904163" y="4970463"/>
            <a:ext cx="7858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700">
                <a:solidFill>
                  <a:prstClr val="black"/>
                </a:solidFill>
                <a:latin typeface="Helvetica" pitchFamily="34" charset="0"/>
              </a:rPr>
              <a:t>jamanetwork.com</a:t>
            </a:r>
            <a:endParaRPr lang="en-US" altLang="pt-BR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142875" y="4602163"/>
            <a:ext cx="87360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142875" y="427038"/>
            <a:ext cx="86852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5906" y="304806"/>
            <a:ext cx="4140200" cy="4445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5">
                <a:satMod val="175000"/>
                <a:alpha val="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5575"/>
            <a:ext cx="14128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 userDrawn="1"/>
        </p:nvSpPr>
        <p:spPr>
          <a:xfrm>
            <a:off x="4781550" y="4203700"/>
            <a:ext cx="3933825" cy="3222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 Light"/>
                <a:ea typeface="Helvetica Light"/>
                <a:cs typeface="Helvetica Light"/>
              </a:rPr>
              <a:t>Available at </a:t>
            </a:r>
            <a:r>
              <a:rPr lang="en-US" sz="1050" dirty="0" smtClean="0">
                <a:solidFill>
                  <a:prstClr val="black"/>
                </a:solidFill>
                <a:latin typeface="Helvetica Light"/>
                <a:ea typeface="Helvetica Light"/>
                <a:cs typeface="Helvetica Light"/>
              </a:rPr>
              <a:t>jama.com and on The JAMA Network Reader at mobile.jamanetwork.com</a:t>
            </a:r>
            <a:endParaRPr lang="en-US" sz="1050" dirty="0">
              <a:solidFill>
                <a:prstClr val="black"/>
              </a:solidFill>
              <a:latin typeface="Helvetica Light"/>
              <a:ea typeface="Helvetica Light"/>
              <a:cs typeface="Helvetica Light"/>
            </a:endParaRPr>
          </a:p>
        </p:txBody>
      </p:sp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630238"/>
            <a:ext cx="32242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262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66A3-B932-42EE-96AA-03F1E5087BF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7C0C3-D93A-4B34-9E9F-7749AE8431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006275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5E8F-89B3-42FA-98BF-C9A4AD12EB6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3259-E57B-4703-8474-EC7B18023F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7531920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1C06-1A45-455F-AF2B-7105ABC5713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C41DD-6770-4518-895D-699DD927A2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9702003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9DFB-CFB1-4008-AA41-F424B210974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54CBD-E80B-4950-A111-C8FF859C78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534312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A29B-AEBD-4CB7-8893-D385BA69B3D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A19D-E238-4A0A-9B60-7972F6B154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304259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F82E-5904-498F-930D-415C7BAB778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6852C-45BC-4E72-91D9-8CB9C89F90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028272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68DF-0F50-4973-BDA7-AA1871870D9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351A-98F3-4CEB-AAE3-2C192D2FA9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007091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1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CF01-5058-4FA5-B95A-4A016E3F12F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CE2BD-ACCC-4E4B-8D50-ADC3F1E9E6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9522583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F7C7-94EA-4252-92A3-D61670144E2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D4472-D4D1-4452-B673-E1A4864A75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7821948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8DB8-1DBB-4916-A315-0EDD035FAA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5DC4-4E7D-424E-9FE9-5C19E27246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898562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5745-E1CA-4911-AFD0-9F364991FD1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74398-0D46-4533-80D8-E3F2D26B48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0843179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9707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E91B1FF-D222-4D97-B7C3-A2D9720F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639B-FE4B-41E9-95AD-55256D4CE39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01CFCA0-9EF2-421C-A640-A757AD23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3BB1971-4E90-4571-A234-DFD5A19F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76DD0-614E-4ED6-AEC9-01ACD86E97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5468209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0280871-C2B6-40BD-9596-CD3BFDBF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6EAA-1C4D-422C-8609-60EAC8E902B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F52ED9A-6ED2-473F-854B-64FA5C46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243B237-2EC9-45F9-BB93-A40A0B9F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8D6CD-6842-4991-BA4C-6C713F528F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8084362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BC84145-36F8-4B0F-9236-09AA4E99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FD7B-C28A-49C4-925B-DF7FAC8199B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09ED363-97AF-4E38-8BFF-0DCAFD2E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9DADA90-974C-4EA4-A073-4C90D682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17107-E5A1-469B-9956-97560B8A68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83768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24E68354-EA50-41CB-B718-0071617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E001-9F0C-42E3-805A-40BD0567F8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8D65D998-7C41-459D-AD72-A0AF2AB8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4F193044-31C6-49CB-B5BC-8D14707C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44FA6-293A-490D-925A-22329A9545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0394020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="" xmlns:a16="http://schemas.microsoft.com/office/drawing/2014/main" id="{B0195211-CBF1-42D0-9B23-284764E6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FEA3-1293-42D6-80AE-46D5240080B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85276C20-6076-4D1B-81AD-F67026D7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="" xmlns:a16="http://schemas.microsoft.com/office/drawing/2014/main" id="{DAD5BE3E-FBDD-43B5-BB35-49EB15AD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1804C-A3A4-4375-9385-5920501E82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046540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1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="" xmlns:a16="http://schemas.microsoft.com/office/drawing/2014/main" id="{8ABC4714-EE07-4B3D-B579-E1A62374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5FE2-A233-40B1-8D15-46980C6E669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>
                <a16:creationId xmlns="" xmlns:a16="http://schemas.microsoft.com/office/drawing/2014/main" id="{C4BF779C-A4EF-44B7-AA44-103499DC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="" xmlns:a16="http://schemas.microsoft.com/office/drawing/2014/main" id="{FFEDF440-CC3B-4311-BDD6-ABA07800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A1C1B-5516-4FFD-B45C-A5BE01C046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8054993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="" xmlns:a16="http://schemas.microsoft.com/office/drawing/2014/main" id="{8752D8AA-D47C-43BF-AC81-E3A5D078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A52C-D027-4709-BD0D-2D3B110C674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>
            <a:extLst>
              <a:ext uri="{FF2B5EF4-FFF2-40B4-BE49-F238E27FC236}">
                <a16:creationId xmlns="" xmlns:a16="http://schemas.microsoft.com/office/drawing/2014/main" id="{783F850A-44DC-4C36-8701-1D23834E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="" xmlns:a16="http://schemas.microsoft.com/office/drawing/2014/main" id="{18F18E3C-B05D-4D9E-89D5-4BBCA4A5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A19F5-3510-4F8B-BCC5-39B986DD02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2050510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F8CBF922-1578-4BC5-86AB-C07B9BD8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B418-4467-45D8-8BEB-40FA9640CEE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7DFFC4C9-79AA-4482-8C56-F8DF2602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C76DFAB0-E08B-4BD4-80FE-9B8F51B0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3816-C3FB-467E-B584-8606BE0D1F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715796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E1EC6576-3DB3-4EE7-B9C2-D0B6AB1C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5113-7FB3-4E12-AC26-E4CCA841644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8520CB47-5CF1-4CB3-B834-E7E5846E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86C0E7B9-EA08-4538-8FB5-D792927D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B847C-ED9A-4945-8732-E7834654AA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243522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FC6A7D5-C3F1-44D2-AC69-46DCF386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8AB0-0D0F-4F03-B621-A39698289FE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4A1C314-C6CA-4FDD-A9E0-250B5F21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3FA9CF9-A790-4332-88A2-B0B6B53A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FCC01-CADB-4DD8-81C6-D541D6E28C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5728134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153F7E7-4A80-4D16-B19D-2AAE7725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E89D-15FA-4635-89AE-CE6B15633A5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A3B2450-0208-4597-A1CD-F6641739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AC9C224-8664-4C7D-8D19-CCC99526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5FDAF-3125-4D93-98C4-E37B3AB522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4192712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597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E91B1FF-D222-4D97-B7C3-A2D9720F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639B-FE4B-41E9-95AD-55256D4CE39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01CFCA0-9EF2-421C-A640-A757AD23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3BB1971-4E90-4571-A234-DFD5A19F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76DD0-614E-4ED6-AEC9-01ACD86E97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9692982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0280871-C2B6-40BD-9596-CD3BFDBF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6EAA-1C4D-422C-8609-60EAC8E902B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F52ED9A-6ED2-473F-854B-64FA5C46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243B237-2EC9-45F9-BB93-A40A0B9F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8D6CD-6842-4991-BA4C-6C713F528F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758151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BC84145-36F8-4B0F-9236-09AA4E99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FD7B-C28A-49C4-925B-DF7FAC8199B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09ED363-97AF-4E38-8BFF-0DCAFD2E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9DADA90-974C-4EA4-A073-4C90D682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17107-E5A1-469B-9956-97560B8A68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68032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9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24E68354-EA50-41CB-B718-0071617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E001-9F0C-42E3-805A-40BD0567F8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8D65D998-7C41-459D-AD72-A0AF2AB8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4F193044-31C6-49CB-B5BC-8D14707C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44FA6-293A-490D-925A-22329A9545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6080115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="" xmlns:a16="http://schemas.microsoft.com/office/drawing/2014/main" id="{B0195211-CBF1-42D0-9B23-284764E6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FEA3-1293-42D6-80AE-46D5240080B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85276C20-6076-4D1B-81AD-F67026D7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="" xmlns:a16="http://schemas.microsoft.com/office/drawing/2014/main" id="{DAD5BE3E-FBDD-43B5-BB35-49EB15AD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1804C-A3A4-4375-9385-5920501E82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511800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="" xmlns:a16="http://schemas.microsoft.com/office/drawing/2014/main" id="{8ABC4714-EE07-4B3D-B579-E1A62374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5FE2-A233-40B1-8D15-46980C6E669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>
                <a16:creationId xmlns="" xmlns:a16="http://schemas.microsoft.com/office/drawing/2014/main" id="{C4BF779C-A4EF-44B7-AA44-103499DC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="" xmlns:a16="http://schemas.microsoft.com/office/drawing/2014/main" id="{FFEDF440-CC3B-4311-BDD6-ABA07800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A1C1B-5516-4FFD-B45C-A5BE01C046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2320636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="" xmlns:a16="http://schemas.microsoft.com/office/drawing/2014/main" id="{8752D8AA-D47C-43BF-AC81-E3A5D078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A52C-D027-4709-BD0D-2D3B110C674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>
            <a:extLst>
              <a:ext uri="{FF2B5EF4-FFF2-40B4-BE49-F238E27FC236}">
                <a16:creationId xmlns="" xmlns:a16="http://schemas.microsoft.com/office/drawing/2014/main" id="{783F850A-44DC-4C36-8701-1D23834E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="" xmlns:a16="http://schemas.microsoft.com/office/drawing/2014/main" id="{18F18E3C-B05D-4D9E-89D5-4BBCA4A5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A19F5-3510-4F8B-BCC5-39B986DD02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434514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F8CBF922-1578-4BC5-86AB-C07B9BD8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B418-4467-45D8-8BEB-40FA9640CEE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7DFFC4C9-79AA-4482-8C56-F8DF2602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C76DFAB0-E08B-4BD4-80FE-9B8F51B0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3816-C3FB-467E-B584-8606BE0D1F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2013545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E1EC6576-3DB3-4EE7-B9C2-D0B6AB1C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5113-7FB3-4E12-AC26-E4CCA841644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8520CB47-5CF1-4CB3-B834-E7E5846E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86C0E7B9-EA08-4538-8FB5-D792927D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B847C-ED9A-4945-8732-E7834654AA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215951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FC6A7D5-C3F1-44D2-AC69-46DCF386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8AB0-0D0F-4F03-B621-A39698289FE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4A1C314-C6CA-4FDD-A9E0-250B5F21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3FA9CF9-A790-4332-88A2-B0B6B53A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FCC01-CADB-4DD8-81C6-D541D6E28C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5807915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153F7E7-4A80-4D16-B19D-2AAE7725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E89D-15FA-4635-89AE-CE6B15633A5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A3B2450-0208-4597-A1CD-F6641739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AC9C224-8664-4C7D-8D19-CCC99526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5FDAF-3125-4D93-98C4-E37B3AB522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986908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86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5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tx1">
                <a:lumMod val="85000"/>
                <a:lumOff val="15000"/>
              </a:schemeClr>
            </a:gs>
            <a:gs pos="0">
              <a:schemeClr val="tx2">
                <a:lumMod val="5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1F87-67F4-4685-BAF1-7381E84B92A9}" type="datetimeFigureOut">
              <a:rPr lang="pt-BR" smtClean="0"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891A-B379-41C9-84B5-A9E21E3BE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8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8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0253F"/>
            </a:gs>
            <a:gs pos="92000">
              <a:srgbClr val="0D0D0D"/>
            </a:gs>
            <a:gs pos="10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56C9E1-3860-4458-96C8-ED957BA237C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C1BC2-95F1-4DA4-8F9C-CD5C8D4AD7E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5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0253F"/>
            </a:gs>
            <a:gs pos="92000">
              <a:srgbClr val="0D0D0D"/>
            </a:gs>
            <a:gs pos="10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56C9E1-3860-4458-96C8-ED957BA237C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C1BC2-95F1-4DA4-8F9C-CD5C8D4AD7E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5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0253F"/>
            </a:gs>
            <a:gs pos="92000">
              <a:srgbClr val="0D0D0D"/>
            </a:gs>
            <a:gs pos="10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56C9E1-3860-4458-96C8-ED957BA237C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C1BC2-95F1-4DA4-8F9C-CD5C8D4AD7E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5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0253F"/>
            </a:gs>
            <a:gs pos="92000">
              <a:srgbClr val="0D0D0D"/>
            </a:gs>
            <a:gs pos="10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A82A17-DEB4-46C1-8D33-0E73C65E69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B37164-DA93-4A73-9283-2A0C84773DE8}" type="slidenum">
              <a:rPr lang="pt-BR" alt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6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0253F"/>
            </a:gs>
            <a:gs pos="92000">
              <a:srgbClr val="0D0D0D"/>
            </a:gs>
            <a:gs pos="10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="" xmlns:a16="http://schemas.microsoft.com/office/drawing/2014/main" id="{A1230D22-C7D1-4445-8366-B784B3ACA3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="" xmlns:a16="http://schemas.microsoft.com/office/drawing/2014/main" id="{8E0C78DC-C2AB-44D2-8B43-F83370E379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87012-01CA-497D-B716-BCFC2625A5F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75FB63-A999-47C3-90D5-D2D91E7142C1}" type="slidenum">
              <a:rPr lang="pt-BR" altLang="pt-B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0253F"/>
            </a:gs>
            <a:gs pos="92000">
              <a:srgbClr val="0D0D0D"/>
            </a:gs>
            <a:gs pos="10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="" xmlns:a16="http://schemas.microsoft.com/office/drawing/2014/main" id="{A1230D22-C7D1-4445-8366-B784B3ACA3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="" xmlns:a16="http://schemas.microsoft.com/office/drawing/2014/main" id="{8E0C78DC-C2AB-44D2-8B43-F83370E379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F6C9269-7D11-43F9-8DBC-9100BDE6C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87012-01CA-497D-B716-BCFC2625A5F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034126C-89D3-4EA6-81B7-B86B03EA7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DD027E-5BC5-420E-BA0B-81E13BFC5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75FB63-A999-47C3-90D5-D2D91E7142C1}" type="slidenum">
              <a:rPr lang="pt-BR" altLang="pt-B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34045" y="2459798"/>
            <a:ext cx="8928100" cy="49053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3500" b="1" spc="3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20538"/>
            <a:ext cx="2880320" cy="161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94780" y="1635646"/>
            <a:ext cx="6410424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SECURE-PCI Trial</a:t>
            </a:r>
          </a:p>
          <a:p>
            <a:pPr algn="ctr"/>
            <a:r>
              <a:rPr lang="en-US" sz="2000" b="1" u="sng" cap="all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tatins </a:t>
            </a:r>
            <a:r>
              <a:rPr lang="en-US" sz="2000" b="1" u="sng" cap="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in </a:t>
            </a:r>
            <a:r>
              <a:rPr lang="en-US" sz="2000" b="1" u="sng" cap="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oronary </a:t>
            </a:r>
            <a:r>
              <a:rPr lang="en-US" sz="2000" b="1" cap="all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en-US" sz="2000" b="1" u="sng" cap="all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="1" cap="all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sz="20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u="sng" cap="all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000" b="1" cap="all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vascularization</a:t>
            </a:r>
            <a:r>
              <a:rPr lang="en-US" sz="20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968810" y="3277279"/>
            <a:ext cx="5062364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en-US" alt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Narrow" pitchFamily="34" charset="0"/>
                <a:cs typeface="Arial" pitchFamily="34" charset="0"/>
              </a:rPr>
              <a:t>Otavio Berwanger, MD, PhD - On behalf of the SECURE Steering Committee and Investigators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pt-B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Narrow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07704" y="456248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rgbClr val="FFC000"/>
                </a:solidFill>
              </a:rPr>
              <a:t>Funding</a:t>
            </a:r>
            <a:r>
              <a:rPr lang="pt-BR" dirty="0" smtClean="0">
                <a:solidFill>
                  <a:srgbClr val="FFC000"/>
                </a:solidFill>
              </a:rPr>
              <a:t> </a:t>
            </a:r>
            <a:r>
              <a:rPr lang="pt-BR" dirty="0" err="1" smtClean="0">
                <a:solidFill>
                  <a:srgbClr val="FFC000"/>
                </a:solidFill>
              </a:rPr>
              <a:t>Source</a:t>
            </a:r>
            <a:r>
              <a:rPr lang="pt-BR" dirty="0" smtClean="0">
                <a:solidFill>
                  <a:srgbClr val="FFC000"/>
                </a:solidFill>
              </a:rPr>
              <a:t>: </a:t>
            </a:r>
            <a:r>
              <a:rPr lang="pt-BR" i="1" dirty="0" err="1" smtClean="0">
                <a:solidFill>
                  <a:schemeClr val="bg1"/>
                </a:solidFill>
              </a:rPr>
              <a:t>Brazilian</a:t>
            </a:r>
            <a:r>
              <a:rPr lang="pt-BR" i="1" dirty="0" smtClean="0">
                <a:solidFill>
                  <a:schemeClr val="bg1"/>
                </a:solidFill>
              </a:rPr>
              <a:t> </a:t>
            </a:r>
            <a:r>
              <a:rPr lang="pt-BR" i="1" dirty="0" err="1" smtClean="0">
                <a:solidFill>
                  <a:schemeClr val="bg1"/>
                </a:solidFill>
              </a:rPr>
              <a:t>Ministry</a:t>
            </a:r>
            <a:r>
              <a:rPr lang="pt-BR" i="1" dirty="0" smtClean="0">
                <a:solidFill>
                  <a:schemeClr val="bg1"/>
                </a:solidFill>
              </a:rPr>
              <a:t> </a:t>
            </a:r>
            <a:r>
              <a:rPr lang="pt-BR" i="1" dirty="0" err="1" smtClean="0">
                <a:solidFill>
                  <a:schemeClr val="bg1"/>
                </a:solidFill>
              </a:rPr>
              <a:t>of</a:t>
            </a:r>
            <a:r>
              <a:rPr lang="pt-BR" i="1" dirty="0" smtClean="0">
                <a:solidFill>
                  <a:schemeClr val="bg1"/>
                </a:solidFill>
              </a:rPr>
              <a:t> Health (PROADI-SUS)</a:t>
            </a:r>
            <a:endParaRPr lang="pt-B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34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31764"/>
              </p:ext>
            </p:extLst>
          </p:nvPr>
        </p:nvGraphicFramePr>
        <p:xfrm>
          <a:off x="70992" y="722011"/>
          <a:ext cx="9073008" cy="4278947"/>
        </p:xfrm>
        <a:graphic>
          <a:graphicData uri="http://schemas.openxmlformats.org/drawingml/2006/table">
            <a:tbl>
              <a:tblPr firstRow="1" firstCol="1" bandRow="1"/>
              <a:tblGrid>
                <a:gridCol w="4968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1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Characteristic</a:t>
                      </a:r>
                      <a:endParaRPr lang="pt-BR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Atorvastatin</a:t>
                      </a:r>
                      <a:endParaRPr lang="pt-BR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(n=2087)</a:t>
                      </a:r>
                      <a:endParaRPr lang="pt-BR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Placebo</a:t>
                      </a:r>
                      <a:endParaRPr lang="pt-BR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(n=2104)</a:t>
                      </a:r>
                      <a:endParaRPr lang="pt-BR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400" b="1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all patients</a:t>
                      </a:r>
                      <a:endParaRPr lang="pt-BR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First loading dose,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97.8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97.7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Second loading dose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(%)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76.5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77.2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7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Atorvastatin 40mg at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30-days, 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mean (SD).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86.0 (34.1)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85.1 (32.1)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7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 patients that underwent PCI</a:t>
                      </a:r>
                      <a:endParaRPr lang="pt-BR" sz="16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First loading dose,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98.4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Second loading dose,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95.6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95.4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Atorvastatin 40mg at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30-days, 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mean (SD).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94.4 (20.2)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94.8 (19.7)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t-BR" sz="16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Time of study-drug administration  in patients that underwent PCI, (%)</a:t>
                      </a:r>
                      <a:endParaRPr lang="pt-BR" sz="16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More than 12h before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PCI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3.7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5.6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2h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12h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before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PCI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51.7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50.5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Until 2h before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PCI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42.8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41.9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520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2h-4h  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after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PCI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507628" y="123478"/>
            <a:ext cx="8024812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STUDY-DRUG ADMINISTRATION</a:t>
            </a:r>
            <a:endParaRPr lang="pt-BR" sz="2800" b="1" spc="3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9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09408" y="87474"/>
            <a:ext cx="6454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OF PRIMARY OUTCOME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PATIENTS)</a:t>
            </a:r>
            <a:endParaRPr lang="pt-BR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6984" y="4659982"/>
            <a:ext cx="87939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Event rates of the combined primary outcome (all-cause mortality, acute myocardial infarction, stroke, and unplanned coronary revascularization) occurrence in all patients.</a:t>
            </a:r>
            <a:endParaRPr lang="pt-BR" sz="11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519238" y="3471008"/>
            <a:ext cx="6940550" cy="0"/>
          </a:xfrm>
          <a:prstGeom prst="line">
            <a:avLst/>
          </a:prstGeom>
          <a:noFill/>
          <a:ln w="6350" cap="rnd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1519238" y="2432783"/>
            <a:ext cx="6940550" cy="1038225"/>
          </a:xfrm>
          <a:custGeom>
            <a:avLst/>
            <a:gdLst>
              <a:gd name="T0" fmla="*/ 4 w 1192"/>
              <a:gd name="T1" fmla="*/ 154 h 238"/>
              <a:gd name="T2" fmla="*/ 10 w 1192"/>
              <a:gd name="T3" fmla="*/ 150 h 238"/>
              <a:gd name="T4" fmla="*/ 11 w 1192"/>
              <a:gd name="T5" fmla="*/ 146 h 238"/>
              <a:gd name="T6" fmla="*/ 15 w 1192"/>
              <a:gd name="T7" fmla="*/ 142 h 238"/>
              <a:gd name="T8" fmla="*/ 16 w 1192"/>
              <a:gd name="T9" fmla="*/ 138 h 238"/>
              <a:gd name="T10" fmla="*/ 20 w 1192"/>
              <a:gd name="T11" fmla="*/ 134 h 238"/>
              <a:gd name="T12" fmla="*/ 23 w 1192"/>
              <a:gd name="T13" fmla="*/ 130 h 238"/>
              <a:gd name="T14" fmla="*/ 49 w 1192"/>
              <a:gd name="T15" fmla="*/ 126 h 238"/>
              <a:gd name="T16" fmla="*/ 52 w 1192"/>
              <a:gd name="T17" fmla="*/ 122 h 238"/>
              <a:gd name="T18" fmla="*/ 57 w 1192"/>
              <a:gd name="T19" fmla="*/ 118 h 238"/>
              <a:gd name="T20" fmla="*/ 61 w 1192"/>
              <a:gd name="T21" fmla="*/ 114 h 238"/>
              <a:gd name="T22" fmla="*/ 65 w 1192"/>
              <a:gd name="T23" fmla="*/ 112 h 238"/>
              <a:gd name="T24" fmla="*/ 68 w 1192"/>
              <a:gd name="T25" fmla="*/ 109 h 238"/>
              <a:gd name="T26" fmla="*/ 97 w 1192"/>
              <a:gd name="T27" fmla="*/ 106 h 238"/>
              <a:gd name="T28" fmla="*/ 103 w 1192"/>
              <a:gd name="T29" fmla="*/ 101 h 238"/>
              <a:gd name="T30" fmla="*/ 117 w 1192"/>
              <a:gd name="T31" fmla="*/ 98 h 238"/>
              <a:gd name="T32" fmla="*/ 123 w 1192"/>
              <a:gd name="T33" fmla="*/ 91 h 238"/>
              <a:gd name="T34" fmla="*/ 138 w 1192"/>
              <a:gd name="T35" fmla="*/ 88 h 238"/>
              <a:gd name="T36" fmla="*/ 140 w 1192"/>
              <a:gd name="T37" fmla="*/ 82 h 238"/>
              <a:gd name="T38" fmla="*/ 143 w 1192"/>
              <a:gd name="T39" fmla="*/ 79 h 238"/>
              <a:gd name="T40" fmla="*/ 177 w 1192"/>
              <a:gd name="T41" fmla="*/ 74 h 238"/>
              <a:gd name="T42" fmla="*/ 181 w 1192"/>
              <a:gd name="T43" fmla="*/ 71 h 238"/>
              <a:gd name="T44" fmla="*/ 187 w 1192"/>
              <a:gd name="T45" fmla="*/ 66 h 238"/>
              <a:gd name="T46" fmla="*/ 251 w 1192"/>
              <a:gd name="T47" fmla="*/ 63 h 238"/>
              <a:gd name="T48" fmla="*/ 258 w 1192"/>
              <a:gd name="T49" fmla="*/ 58 h 238"/>
              <a:gd name="T50" fmla="*/ 262 w 1192"/>
              <a:gd name="T51" fmla="*/ 56 h 238"/>
              <a:gd name="T52" fmla="*/ 265 w 1192"/>
              <a:gd name="T53" fmla="*/ 53 h 238"/>
              <a:gd name="T54" fmla="*/ 302 w 1192"/>
              <a:gd name="T55" fmla="*/ 52 h 238"/>
              <a:gd name="T56" fmla="*/ 342 w 1192"/>
              <a:gd name="T57" fmla="*/ 47 h 238"/>
              <a:gd name="T58" fmla="*/ 417 w 1192"/>
              <a:gd name="T59" fmla="*/ 44 h 238"/>
              <a:gd name="T60" fmla="*/ 459 w 1192"/>
              <a:gd name="T61" fmla="*/ 39 h 238"/>
              <a:gd name="T62" fmla="*/ 464 w 1192"/>
              <a:gd name="T63" fmla="*/ 36 h 238"/>
              <a:gd name="T64" fmla="*/ 494 w 1192"/>
              <a:gd name="T65" fmla="*/ 31 h 238"/>
              <a:gd name="T66" fmla="*/ 580 w 1192"/>
              <a:gd name="T67" fmla="*/ 28 h 238"/>
              <a:gd name="T68" fmla="*/ 644 w 1192"/>
              <a:gd name="T69" fmla="*/ 24 h 238"/>
              <a:gd name="T70" fmla="*/ 703 w 1192"/>
              <a:gd name="T71" fmla="*/ 21 h 238"/>
              <a:gd name="T72" fmla="*/ 775 w 1192"/>
              <a:gd name="T73" fmla="*/ 18 h 238"/>
              <a:gd name="T74" fmla="*/ 779 w 1192"/>
              <a:gd name="T75" fmla="*/ 16 h 238"/>
              <a:gd name="T76" fmla="*/ 818 w 1192"/>
              <a:gd name="T77" fmla="*/ 13 h 238"/>
              <a:gd name="T78" fmla="*/ 891 w 1192"/>
              <a:gd name="T79" fmla="*/ 13 h 238"/>
              <a:gd name="T80" fmla="*/ 973 w 1192"/>
              <a:gd name="T81" fmla="*/ 10 h 238"/>
              <a:gd name="T82" fmla="*/ 1005 w 1192"/>
              <a:gd name="T83" fmla="*/ 8 h 238"/>
              <a:gd name="T84" fmla="*/ 1017 w 1192"/>
              <a:gd name="T85" fmla="*/ 7 h 238"/>
              <a:gd name="T86" fmla="*/ 1053 w 1192"/>
              <a:gd name="T87" fmla="*/ 5 h 238"/>
              <a:gd name="T88" fmla="*/ 1061 w 1192"/>
              <a:gd name="T89" fmla="*/ 4 h 238"/>
              <a:gd name="T90" fmla="*/ 1084 w 1192"/>
              <a:gd name="T91" fmla="*/ 4 h 238"/>
              <a:gd name="T92" fmla="*/ 1099 w 1192"/>
              <a:gd name="T93" fmla="*/ 2 h 238"/>
              <a:gd name="T94" fmla="*/ 1124 w 1192"/>
              <a:gd name="T95" fmla="*/ 2 h 238"/>
              <a:gd name="T96" fmla="*/ 1136 w 1192"/>
              <a:gd name="T97" fmla="*/ 2 h 238"/>
              <a:gd name="T98" fmla="*/ 1160 w 1192"/>
              <a:gd name="T99" fmla="*/ 2 h 238"/>
              <a:gd name="T100" fmla="*/ 1170 w 1192"/>
              <a:gd name="T101" fmla="*/ 0 h 238"/>
              <a:gd name="T102" fmla="*/ 1180 w 1192"/>
              <a:gd name="T10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92" h="238">
                <a:moveTo>
                  <a:pt x="0" y="238"/>
                </a:moveTo>
                <a:lnTo>
                  <a:pt x="0" y="238"/>
                </a:lnTo>
                <a:lnTo>
                  <a:pt x="0" y="238"/>
                </a:lnTo>
                <a:lnTo>
                  <a:pt x="4" y="238"/>
                </a:lnTo>
                <a:lnTo>
                  <a:pt x="4" y="154"/>
                </a:lnTo>
                <a:lnTo>
                  <a:pt x="9" y="154"/>
                </a:lnTo>
                <a:lnTo>
                  <a:pt x="9" y="152"/>
                </a:lnTo>
                <a:lnTo>
                  <a:pt x="10" y="152"/>
                </a:lnTo>
                <a:lnTo>
                  <a:pt x="10" y="150"/>
                </a:lnTo>
                <a:lnTo>
                  <a:pt x="10" y="150"/>
                </a:lnTo>
                <a:lnTo>
                  <a:pt x="10" y="149"/>
                </a:lnTo>
                <a:lnTo>
                  <a:pt x="11" y="149"/>
                </a:lnTo>
                <a:lnTo>
                  <a:pt x="11" y="147"/>
                </a:lnTo>
                <a:lnTo>
                  <a:pt x="11" y="147"/>
                </a:lnTo>
                <a:lnTo>
                  <a:pt x="11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2"/>
                </a:lnTo>
                <a:lnTo>
                  <a:pt x="15" y="142"/>
                </a:lnTo>
                <a:lnTo>
                  <a:pt x="15" y="141"/>
                </a:lnTo>
                <a:lnTo>
                  <a:pt x="15" y="141"/>
                </a:lnTo>
                <a:lnTo>
                  <a:pt x="15" y="139"/>
                </a:lnTo>
                <a:lnTo>
                  <a:pt x="16" y="139"/>
                </a:lnTo>
                <a:lnTo>
                  <a:pt x="16" y="138"/>
                </a:lnTo>
                <a:lnTo>
                  <a:pt x="18" y="138"/>
                </a:lnTo>
                <a:lnTo>
                  <a:pt x="18" y="136"/>
                </a:lnTo>
                <a:lnTo>
                  <a:pt x="19" y="136"/>
                </a:lnTo>
                <a:lnTo>
                  <a:pt x="19" y="134"/>
                </a:lnTo>
                <a:lnTo>
                  <a:pt x="20" y="134"/>
                </a:lnTo>
                <a:lnTo>
                  <a:pt x="20" y="133"/>
                </a:lnTo>
                <a:lnTo>
                  <a:pt x="22" y="133"/>
                </a:lnTo>
                <a:lnTo>
                  <a:pt x="22" y="131"/>
                </a:lnTo>
                <a:lnTo>
                  <a:pt x="23" y="131"/>
                </a:lnTo>
                <a:lnTo>
                  <a:pt x="23" y="130"/>
                </a:lnTo>
                <a:lnTo>
                  <a:pt x="27" y="130"/>
                </a:lnTo>
                <a:lnTo>
                  <a:pt x="27" y="128"/>
                </a:lnTo>
                <a:lnTo>
                  <a:pt x="37" y="128"/>
                </a:lnTo>
                <a:lnTo>
                  <a:pt x="37" y="126"/>
                </a:lnTo>
                <a:lnTo>
                  <a:pt x="49" y="126"/>
                </a:lnTo>
                <a:lnTo>
                  <a:pt x="49" y="125"/>
                </a:lnTo>
                <a:lnTo>
                  <a:pt x="50" y="125"/>
                </a:lnTo>
                <a:lnTo>
                  <a:pt x="50" y="123"/>
                </a:lnTo>
                <a:lnTo>
                  <a:pt x="52" y="123"/>
                </a:lnTo>
                <a:lnTo>
                  <a:pt x="52" y="122"/>
                </a:lnTo>
                <a:lnTo>
                  <a:pt x="53" y="122"/>
                </a:lnTo>
                <a:lnTo>
                  <a:pt x="53" y="120"/>
                </a:lnTo>
                <a:lnTo>
                  <a:pt x="54" y="120"/>
                </a:lnTo>
                <a:lnTo>
                  <a:pt x="54" y="118"/>
                </a:lnTo>
                <a:lnTo>
                  <a:pt x="57" y="118"/>
                </a:lnTo>
                <a:lnTo>
                  <a:pt x="57" y="117"/>
                </a:lnTo>
                <a:lnTo>
                  <a:pt x="60" y="117"/>
                </a:lnTo>
                <a:lnTo>
                  <a:pt x="60" y="115"/>
                </a:lnTo>
                <a:lnTo>
                  <a:pt x="61" y="115"/>
                </a:lnTo>
                <a:lnTo>
                  <a:pt x="61" y="114"/>
                </a:lnTo>
                <a:lnTo>
                  <a:pt x="62" y="114"/>
                </a:lnTo>
                <a:lnTo>
                  <a:pt x="62" y="112"/>
                </a:lnTo>
                <a:lnTo>
                  <a:pt x="64" y="112"/>
                </a:lnTo>
                <a:lnTo>
                  <a:pt x="64" y="112"/>
                </a:lnTo>
                <a:lnTo>
                  <a:pt x="65" y="112"/>
                </a:lnTo>
                <a:lnTo>
                  <a:pt x="65" y="111"/>
                </a:lnTo>
                <a:lnTo>
                  <a:pt x="68" y="111"/>
                </a:lnTo>
                <a:lnTo>
                  <a:pt x="68" y="111"/>
                </a:lnTo>
                <a:lnTo>
                  <a:pt x="68" y="111"/>
                </a:lnTo>
                <a:lnTo>
                  <a:pt x="68" y="109"/>
                </a:lnTo>
                <a:lnTo>
                  <a:pt x="83" y="109"/>
                </a:lnTo>
                <a:lnTo>
                  <a:pt x="83" y="107"/>
                </a:lnTo>
                <a:lnTo>
                  <a:pt x="96" y="107"/>
                </a:lnTo>
                <a:lnTo>
                  <a:pt x="96" y="106"/>
                </a:lnTo>
                <a:lnTo>
                  <a:pt x="97" y="106"/>
                </a:lnTo>
                <a:lnTo>
                  <a:pt x="97" y="104"/>
                </a:lnTo>
                <a:lnTo>
                  <a:pt x="103" y="104"/>
                </a:lnTo>
                <a:lnTo>
                  <a:pt x="103" y="103"/>
                </a:lnTo>
                <a:lnTo>
                  <a:pt x="103" y="103"/>
                </a:lnTo>
                <a:lnTo>
                  <a:pt x="103" y="101"/>
                </a:lnTo>
                <a:lnTo>
                  <a:pt x="105" y="101"/>
                </a:lnTo>
                <a:lnTo>
                  <a:pt x="105" y="99"/>
                </a:lnTo>
                <a:lnTo>
                  <a:pt x="105" y="99"/>
                </a:lnTo>
                <a:lnTo>
                  <a:pt x="105" y="98"/>
                </a:lnTo>
                <a:lnTo>
                  <a:pt x="117" y="98"/>
                </a:lnTo>
                <a:lnTo>
                  <a:pt x="117" y="96"/>
                </a:lnTo>
                <a:lnTo>
                  <a:pt x="119" y="96"/>
                </a:lnTo>
                <a:lnTo>
                  <a:pt x="119" y="93"/>
                </a:lnTo>
                <a:lnTo>
                  <a:pt x="123" y="93"/>
                </a:lnTo>
                <a:lnTo>
                  <a:pt x="123" y="91"/>
                </a:lnTo>
                <a:lnTo>
                  <a:pt x="130" y="91"/>
                </a:lnTo>
                <a:lnTo>
                  <a:pt x="130" y="90"/>
                </a:lnTo>
                <a:lnTo>
                  <a:pt x="137" y="90"/>
                </a:lnTo>
                <a:lnTo>
                  <a:pt x="137" y="88"/>
                </a:lnTo>
                <a:lnTo>
                  <a:pt x="138" y="88"/>
                </a:lnTo>
                <a:lnTo>
                  <a:pt x="138" y="87"/>
                </a:lnTo>
                <a:lnTo>
                  <a:pt x="139" y="87"/>
                </a:lnTo>
                <a:lnTo>
                  <a:pt x="139" y="85"/>
                </a:lnTo>
                <a:lnTo>
                  <a:pt x="140" y="85"/>
                </a:lnTo>
                <a:lnTo>
                  <a:pt x="140" y="82"/>
                </a:lnTo>
                <a:lnTo>
                  <a:pt x="141" y="82"/>
                </a:lnTo>
                <a:lnTo>
                  <a:pt x="141" y="80"/>
                </a:lnTo>
                <a:lnTo>
                  <a:pt x="141" y="80"/>
                </a:lnTo>
                <a:lnTo>
                  <a:pt x="141" y="79"/>
                </a:lnTo>
                <a:lnTo>
                  <a:pt x="143" y="79"/>
                </a:lnTo>
                <a:lnTo>
                  <a:pt x="143" y="77"/>
                </a:lnTo>
                <a:lnTo>
                  <a:pt x="146" y="77"/>
                </a:lnTo>
                <a:lnTo>
                  <a:pt x="146" y="75"/>
                </a:lnTo>
                <a:lnTo>
                  <a:pt x="177" y="75"/>
                </a:lnTo>
                <a:lnTo>
                  <a:pt x="177" y="74"/>
                </a:lnTo>
                <a:lnTo>
                  <a:pt x="180" y="74"/>
                </a:lnTo>
                <a:lnTo>
                  <a:pt x="180" y="72"/>
                </a:lnTo>
                <a:lnTo>
                  <a:pt x="180" y="72"/>
                </a:lnTo>
                <a:lnTo>
                  <a:pt x="180" y="71"/>
                </a:lnTo>
                <a:lnTo>
                  <a:pt x="181" y="71"/>
                </a:lnTo>
                <a:lnTo>
                  <a:pt x="181" y="69"/>
                </a:lnTo>
                <a:lnTo>
                  <a:pt x="181" y="69"/>
                </a:lnTo>
                <a:lnTo>
                  <a:pt x="181" y="67"/>
                </a:lnTo>
                <a:lnTo>
                  <a:pt x="187" y="67"/>
                </a:lnTo>
                <a:lnTo>
                  <a:pt x="187" y="66"/>
                </a:lnTo>
                <a:lnTo>
                  <a:pt x="215" y="66"/>
                </a:lnTo>
                <a:lnTo>
                  <a:pt x="215" y="64"/>
                </a:lnTo>
                <a:lnTo>
                  <a:pt x="222" y="64"/>
                </a:lnTo>
                <a:lnTo>
                  <a:pt x="222" y="63"/>
                </a:lnTo>
                <a:lnTo>
                  <a:pt x="251" y="63"/>
                </a:lnTo>
                <a:lnTo>
                  <a:pt x="251" y="61"/>
                </a:lnTo>
                <a:lnTo>
                  <a:pt x="254" y="61"/>
                </a:lnTo>
                <a:lnTo>
                  <a:pt x="254" y="59"/>
                </a:lnTo>
                <a:lnTo>
                  <a:pt x="258" y="59"/>
                </a:lnTo>
                <a:lnTo>
                  <a:pt x="258" y="58"/>
                </a:lnTo>
                <a:lnTo>
                  <a:pt x="258" y="58"/>
                </a:lnTo>
                <a:lnTo>
                  <a:pt x="258" y="58"/>
                </a:lnTo>
                <a:lnTo>
                  <a:pt x="260" y="58"/>
                </a:lnTo>
                <a:lnTo>
                  <a:pt x="260" y="56"/>
                </a:lnTo>
                <a:lnTo>
                  <a:pt x="262" y="56"/>
                </a:lnTo>
                <a:lnTo>
                  <a:pt x="262" y="56"/>
                </a:lnTo>
                <a:lnTo>
                  <a:pt x="265" y="56"/>
                </a:lnTo>
                <a:lnTo>
                  <a:pt x="265" y="55"/>
                </a:lnTo>
                <a:lnTo>
                  <a:pt x="265" y="55"/>
                </a:lnTo>
                <a:lnTo>
                  <a:pt x="265" y="53"/>
                </a:lnTo>
                <a:lnTo>
                  <a:pt x="265" y="53"/>
                </a:lnTo>
                <a:lnTo>
                  <a:pt x="265" y="52"/>
                </a:lnTo>
                <a:lnTo>
                  <a:pt x="278" y="52"/>
                </a:lnTo>
                <a:lnTo>
                  <a:pt x="278" y="52"/>
                </a:lnTo>
                <a:lnTo>
                  <a:pt x="302" y="52"/>
                </a:lnTo>
                <a:lnTo>
                  <a:pt x="302" y="50"/>
                </a:lnTo>
                <a:lnTo>
                  <a:pt x="327" y="50"/>
                </a:lnTo>
                <a:lnTo>
                  <a:pt x="327" y="48"/>
                </a:lnTo>
                <a:lnTo>
                  <a:pt x="342" y="48"/>
                </a:lnTo>
                <a:lnTo>
                  <a:pt x="342" y="47"/>
                </a:lnTo>
                <a:lnTo>
                  <a:pt x="344" y="47"/>
                </a:lnTo>
                <a:lnTo>
                  <a:pt x="344" y="45"/>
                </a:lnTo>
                <a:lnTo>
                  <a:pt x="345" y="45"/>
                </a:lnTo>
                <a:lnTo>
                  <a:pt x="345" y="44"/>
                </a:lnTo>
                <a:lnTo>
                  <a:pt x="417" y="44"/>
                </a:lnTo>
                <a:lnTo>
                  <a:pt x="417" y="42"/>
                </a:lnTo>
                <a:lnTo>
                  <a:pt x="421" y="42"/>
                </a:lnTo>
                <a:lnTo>
                  <a:pt x="421" y="40"/>
                </a:lnTo>
                <a:lnTo>
                  <a:pt x="459" y="40"/>
                </a:lnTo>
                <a:lnTo>
                  <a:pt x="459" y="39"/>
                </a:lnTo>
                <a:lnTo>
                  <a:pt x="460" y="39"/>
                </a:lnTo>
                <a:lnTo>
                  <a:pt x="460" y="37"/>
                </a:lnTo>
                <a:lnTo>
                  <a:pt x="463" y="37"/>
                </a:lnTo>
                <a:lnTo>
                  <a:pt x="463" y="36"/>
                </a:lnTo>
                <a:lnTo>
                  <a:pt x="464" y="36"/>
                </a:lnTo>
                <a:lnTo>
                  <a:pt x="464" y="34"/>
                </a:lnTo>
                <a:lnTo>
                  <a:pt x="477" y="34"/>
                </a:lnTo>
                <a:lnTo>
                  <a:pt x="477" y="32"/>
                </a:lnTo>
                <a:lnTo>
                  <a:pt x="494" y="32"/>
                </a:lnTo>
                <a:lnTo>
                  <a:pt x="494" y="31"/>
                </a:lnTo>
                <a:lnTo>
                  <a:pt x="528" y="31"/>
                </a:lnTo>
                <a:lnTo>
                  <a:pt x="528" y="29"/>
                </a:lnTo>
                <a:lnTo>
                  <a:pt x="578" y="29"/>
                </a:lnTo>
                <a:lnTo>
                  <a:pt x="578" y="28"/>
                </a:lnTo>
                <a:lnTo>
                  <a:pt x="580" y="28"/>
                </a:lnTo>
                <a:lnTo>
                  <a:pt x="580" y="26"/>
                </a:lnTo>
                <a:lnTo>
                  <a:pt x="616" y="26"/>
                </a:lnTo>
                <a:lnTo>
                  <a:pt x="616" y="24"/>
                </a:lnTo>
                <a:lnTo>
                  <a:pt x="644" y="24"/>
                </a:lnTo>
                <a:lnTo>
                  <a:pt x="644" y="24"/>
                </a:lnTo>
                <a:lnTo>
                  <a:pt x="663" y="24"/>
                </a:lnTo>
                <a:lnTo>
                  <a:pt x="663" y="23"/>
                </a:lnTo>
                <a:lnTo>
                  <a:pt x="698" y="23"/>
                </a:lnTo>
                <a:lnTo>
                  <a:pt x="698" y="21"/>
                </a:lnTo>
                <a:lnTo>
                  <a:pt x="703" y="21"/>
                </a:lnTo>
                <a:lnTo>
                  <a:pt x="703" y="21"/>
                </a:lnTo>
                <a:lnTo>
                  <a:pt x="738" y="21"/>
                </a:lnTo>
                <a:lnTo>
                  <a:pt x="738" y="20"/>
                </a:lnTo>
                <a:lnTo>
                  <a:pt x="775" y="20"/>
                </a:lnTo>
                <a:lnTo>
                  <a:pt x="775" y="18"/>
                </a:lnTo>
                <a:lnTo>
                  <a:pt x="779" y="18"/>
                </a:lnTo>
                <a:lnTo>
                  <a:pt x="779" y="18"/>
                </a:lnTo>
                <a:lnTo>
                  <a:pt x="779" y="18"/>
                </a:lnTo>
                <a:lnTo>
                  <a:pt x="779" y="16"/>
                </a:lnTo>
                <a:lnTo>
                  <a:pt x="779" y="16"/>
                </a:lnTo>
                <a:lnTo>
                  <a:pt x="779" y="15"/>
                </a:lnTo>
                <a:lnTo>
                  <a:pt x="806" y="15"/>
                </a:lnTo>
                <a:lnTo>
                  <a:pt x="806" y="15"/>
                </a:lnTo>
                <a:lnTo>
                  <a:pt x="818" y="15"/>
                </a:lnTo>
                <a:lnTo>
                  <a:pt x="818" y="13"/>
                </a:lnTo>
                <a:lnTo>
                  <a:pt x="818" y="13"/>
                </a:lnTo>
                <a:lnTo>
                  <a:pt x="818" y="13"/>
                </a:lnTo>
                <a:lnTo>
                  <a:pt x="854" y="13"/>
                </a:lnTo>
                <a:lnTo>
                  <a:pt x="854" y="13"/>
                </a:lnTo>
                <a:lnTo>
                  <a:pt x="891" y="13"/>
                </a:lnTo>
                <a:lnTo>
                  <a:pt x="891" y="12"/>
                </a:lnTo>
                <a:lnTo>
                  <a:pt x="938" y="12"/>
                </a:lnTo>
                <a:lnTo>
                  <a:pt x="938" y="12"/>
                </a:lnTo>
                <a:lnTo>
                  <a:pt x="973" y="12"/>
                </a:lnTo>
                <a:lnTo>
                  <a:pt x="973" y="10"/>
                </a:lnTo>
                <a:lnTo>
                  <a:pt x="977" y="10"/>
                </a:lnTo>
                <a:lnTo>
                  <a:pt x="977" y="10"/>
                </a:lnTo>
                <a:lnTo>
                  <a:pt x="979" y="10"/>
                </a:lnTo>
                <a:lnTo>
                  <a:pt x="979" y="8"/>
                </a:lnTo>
                <a:lnTo>
                  <a:pt x="1005" y="8"/>
                </a:lnTo>
                <a:lnTo>
                  <a:pt x="1005" y="8"/>
                </a:lnTo>
                <a:lnTo>
                  <a:pt x="1014" y="8"/>
                </a:lnTo>
                <a:lnTo>
                  <a:pt x="1014" y="7"/>
                </a:lnTo>
                <a:lnTo>
                  <a:pt x="1017" y="7"/>
                </a:lnTo>
                <a:lnTo>
                  <a:pt x="1017" y="7"/>
                </a:lnTo>
                <a:lnTo>
                  <a:pt x="1049" y="7"/>
                </a:lnTo>
                <a:lnTo>
                  <a:pt x="1049" y="7"/>
                </a:lnTo>
                <a:lnTo>
                  <a:pt x="1052" y="7"/>
                </a:lnTo>
                <a:lnTo>
                  <a:pt x="1052" y="5"/>
                </a:lnTo>
                <a:lnTo>
                  <a:pt x="1053" y="5"/>
                </a:lnTo>
                <a:lnTo>
                  <a:pt x="1053" y="5"/>
                </a:lnTo>
                <a:lnTo>
                  <a:pt x="1055" y="5"/>
                </a:lnTo>
                <a:lnTo>
                  <a:pt x="1055" y="4"/>
                </a:lnTo>
                <a:lnTo>
                  <a:pt x="1061" y="4"/>
                </a:lnTo>
                <a:lnTo>
                  <a:pt x="1061" y="4"/>
                </a:lnTo>
                <a:lnTo>
                  <a:pt x="1073" y="4"/>
                </a:lnTo>
                <a:lnTo>
                  <a:pt x="1073" y="4"/>
                </a:lnTo>
                <a:lnTo>
                  <a:pt x="1077" y="4"/>
                </a:lnTo>
                <a:lnTo>
                  <a:pt x="1077" y="4"/>
                </a:lnTo>
                <a:lnTo>
                  <a:pt x="1084" y="4"/>
                </a:lnTo>
                <a:lnTo>
                  <a:pt x="1084" y="4"/>
                </a:lnTo>
                <a:lnTo>
                  <a:pt x="1092" y="4"/>
                </a:lnTo>
                <a:lnTo>
                  <a:pt x="1092" y="4"/>
                </a:lnTo>
                <a:lnTo>
                  <a:pt x="1099" y="4"/>
                </a:lnTo>
                <a:lnTo>
                  <a:pt x="1099" y="2"/>
                </a:lnTo>
                <a:lnTo>
                  <a:pt x="1100" y="2"/>
                </a:lnTo>
                <a:lnTo>
                  <a:pt x="1100" y="2"/>
                </a:lnTo>
                <a:lnTo>
                  <a:pt x="1116" y="2"/>
                </a:lnTo>
                <a:lnTo>
                  <a:pt x="1116" y="2"/>
                </a:lnTo>
                <a:lnTo>
                  <a:pt x="1124" y="2"/>
                </a:lnTo>
                <a:lnTo>
                  <a:pt x="1124" y="2"/>
                </a:lnTo>
                <a:lnTo>
                  <a:pt x="1132" y="2"/>
                </a:lnTo>
                <a:lnTo>
                  <a:pt x="1132" y="2"/>
                </a:lnTo>
                <a:lnTo>
                  <a:pt x="1136" y="2"/>
                </a:lnTo>
                <a:lnTo>
                  <a:pt x="1136" y="2"/>
                </a:lnTo>
                <a:lnTo>
                  <a:pt x="1152" y="2"/>
                </a:lnTo>
                <a:lnTo>
                  <a:pt x="1152" y="2"/>
                </a:lnTo>
                <a:lnTo>
                  <a:pt x="1156" y="2"/>
                </a:lnTo>
                <a:lnTo>
                  <a:pt x="1156" y="2"/>
                </a:lnTo>
                <a:lnTo>
                  <a:pt x="1160" y="2"/>
                </a:lnTo>
                <a:lnTo>
                  <a:pt x="1160" y="2"/>
                </a:lnTo>
                <a:lnTo>
                  <a:pt x="1168" y="2"/>
                </a:lnTo>
                <a:lnTo>
                  <a:pt x="1168" y="2"/>
                </a:lnTo>
                <a:lnTo>
                  <a:pt x="1170" y="2"/>
                </a:lnTo>
                <a:lnTo>
                  <a:pt x="1170" y="0"/>
                </a:lnTo>
                <a:lnTo>
                  <a:pt x="1172" y="0"/>
                </a:lnTo>
                <a:lnTo>
                  <a:pt x="1172" y="0"/>
                </a:lnTo>
                <a:lnTo>
                  <a:pt x="1176" y="0"/>
                </a:lnTo>
                <a:lnTo>
                  <a:pt x="1176" y="0"/>
                </a:lnTo>
                <a:lnTo>
                  <a:pt x="1180" y="0"/>
                </a:lnTo>
                <a:lnTo>
                  <a:pt x="1180" y="0"/>
                </a:lnTo>
                <a:lnTo>
                  <a:pt x="1192" y="0"/>
                </a:lnTo>
                <a:lnTo>
                  <a:pt x="1192" y="0"/>
                </a:lnTo>
              </a:path>
            </a:pathLst>
          </a:custGeom>
          <a:noFill/>
          <a:ln w="28575" cap="flat">
            <a:solidFill>
              <a:srgbClr val="FFA5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1519238" y="2560181"/>
            <a:ext cx="6940550" cy="910828"/>
          </a:xfrm>
          <a:custGeom>
            <a:avLst/>
            <a:gdLst>
              <a:gd name="T0" fmla="*/ 2 w 1192"/>
              <a:gd name="T1" fmla="*/ 207 h 209"/>
              <a:gd name="T2" fmla="*/ 11 w 1192"/>
              <a:gd name="T3" fmla="*/ 138 h 209"/>
              <a:gd name="T4" fmla="*/ 13 w 1192"/>
              <a:gd name="T5" fmla="*/ 133 h 209"/>
              <a:gd name="T6" fmla="*/ 14 w 1192"/>
              <a:gd name="T7" fmla="*/ 130 h 209"/>
              <a:gd name="T8" fmla="*/ 16 w 1192"/>
              <a:gd name="T9" fmla="*/ 125 h 209"/>
              <a:gd name="T10" fmla="*/ 20 w 1192"/>
              <a:gd name="T11" fmla="*/ 122 h 209"/>
              <a:gd name="T12" fmla="*/ 20 w 1192"/>
              <a:gd name="T13" fmla="*/ 117 h 209"/>
              <a:gd name="T14" fmla="*/ 24 w 1192"/>
              <a:gd name="T15" fmla="*/ 114 h 209"/>
              <a:gd name="T16" fmla="*/ 25 w 1192"/>
              <a:gd name="T17" fmla="*/ 111 h 209"/>
              <a:gd name="T18" fmla="*/ 28 w 1192"/>
              <a:gd name="T19" fmla="*/ 108 h 209"/>
              <a:gd name="T20" fmla="*/ 43 w 1192"/>
              <a:gd name="T21" fmla="*/ 103 h 209"/>
              <a:gd name="T22" fmla="*/ 56 w 1192"/>
              <a:gd name="T23" fmla="*/ 100 h 209"/>
              <a:gd name="T24" fmla="*/ 58 w 1192"/>
              <a:gd name="T25" fmla="*/ 95 h 209"/>
              <a:gd name="T26" fmla="*/ 64 w 1192"/>
              <a:gd name="T27" fmla="*/ 92 h 209"/>
              <a:gd name="T28" fmla="*/ 95 w 1192"/>
              <a:gd name="T29" fmla="*/ 90 h 209"/>
              <a:gd name="T30" fmla="*/ 101 w 1192"/>
              <a:gd name="T31" fmla="*/ 87 h 209"/>
              <a:gd name="T32" fmla="*/ 103 w 1192"/>
              <a:gd name="T33" fmla="*/ 82 h 209"/>
              <a:gd name="T34" fmla="*/ 143 w 1192"/>
              <a:gd name="T35" fmla="*/ 80 h 209"/>
              <a:gd name="T36" fmla="*/ 174 w 1192"/>
              <a:gd name="T37" fmla="*/ 77 h 209"/>
              <a:gd name="T38" fmla="*/ 184 w 1192"/>
              <a:gd name="T39" fmla="*/ 76 h 209"/>
              <a:gd name="T40" fmla="*/ 210 w 1192"/>
              <a:gd name="T41" fmla="*/ 71 h 209"/>
              <a:gd name="T42" fmla="*/ 221 w 1192"/>
              <a:gd name="T43" fmla="*/ 68 h 209"/>
              <a:gd name="T44" fmla="*/ 223 w 1192"/>
              <a:gd name="T45" fmla="*/ 63 h 209"/>
              <a:gd name="T46" fmla="*/ 251 w 1192"/>
              <a:gd name="T47" fmla="*/ 63 h 209"/>
              <a:gd name="T48" fmla="*/ 256 w 1192"/>
              <a:gd name="T49" fmla="*/ 58 h 209"/>
              <a:gd name="T50" fmla="*/ 262 w 1192"/>
              <a:gd name="T51" fmla="*/ 55 h 209"/>
              <a:gd name="T52" fmla="*/ 265 w 1192"/>
              <a:gd name="T53" fmla="*/ 51 h 209"/>
              <a:gd name="T54" fmla="*/ 295 w 1192"/>
              <a:gd name="T55" fmla="*/ 47 h 209"/>
              <a:gd name="T56" fmla="*/ 302 w 1192"/>
              <a:gd name="T57" fmla="*/ 42 h 209"/>
              <a:gd name="T58" fmla="*/ 334 w 1192"/>
              <a:gd name="T59" fmla="*/ 40 h 209"/>
              <a:gd name="T60" fmla="*/ 342 w 1192"/>
              <a:gd name="T61" fmla="*/ 35 h 209"/>
              <a:gd name="T62" fmla="*/ 411 w 1192"/>
              <a:gd name="T63" fmla="*/ 32 h 209"/>
              <a:gd name="T64" fmla="*/ 418 w 1192"/>
              <a:gd name="T65" fmla="*/ 27 h 209"/>
              <a:gd name="T66" fmla="*/ 535 w 1192"/>
              <a:gd name="T67" fmla="*/ 24 h 209"/>
              <a:gd name="T68" fmla="*/ 584 w 1192"/>
              <a:gd name="T69" fmla="*/ 22 h 209"/>
              <a:gd name="T70" fmla="*/ 620 w 1192"/>
              <a:gd name="T71" fmla="*/ 21 h 209"/>
              <a:gd name="T72" fmla="*/ 656 w 1192"/>
              <a:gd name="T73" fmla="*/ 16 h 209"/>
              <a:gd name="T74" fmla="*/ 755 w 1192"/>
              <a:gd name="T75" fmla="*/ 13 h 209"/>
              <a:gd name="T76" fmla="*/ 779 w 1192"/>
              <a:gd name="T77" fmla="*/ 9 h 209"/>
              <a:gd name="T78" fmla="*/ 814 w 1192"/>
              <a:gd name="T79" fmla="*/ 9 h 209"/>
              <a:gd name="T80" fmla="*/ 854 w 1192"/>
              <a:gd name="T81" fmla="*/ 8 h 209"/>
              <a:gd name="T82" fmla="*/ 894 w 1192"/>
              <a:gd name="T83" fmla="*/ 6 h 209"/>
              <a:gd name="T84" fmla="*/ 938 w 1192"/>
              <a:gd name="T85" fmla="*/ 6 h 209"/>
              <a:gd name="T86" fmla="*/ 977 w 1192"/>
              <a:gd name="T87" fmla="*/ 5 h 209"/>
              <a:gd name="T88" fmla="*/ 1005 w 1192"/>
              <a:gd name="T89" fmla="*/ 3 h 209"/>
              <a:gd name="T90" fmla="*/ 1033 w 1192"/>
              <a:gd name="T91" fmla="*/ 1 h 209"/>
              <a:gd name="T92" fmla="*/ 1057 w 1192"/>
              <a:gd name="T93" fmla="*/ 1 h 209"/>
              <a:gd name="T94" fmla="*/ 1084 w 1192"/>
              <a:gd name="T95" fmla="*/ 1 h 209"/>
              <a:gd name="T96" fmla="*/ 1092 w 1192"/>
              <a:gd name="T97" fmla="*/ 1 h 209"/>
              <a:gd name="T98" fmla="*/ 1132 w 1192"/>
              <a:gd name="T99" fmla="*/ 1 h 209"/>
              <a:gd name="T100" fmla="*/ 1140 w 1192"/>
              <a:gd name="T101" fmla="*/ 0 h 209"/>
              <a:gd name="T102" fmla="*/ 1180 w 1192"/>
              <a:gd name="T103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92" h="209">
                <a:moveTo>
                  <a:pt x="0" y="209"/>
                </a:moveTo>
                <a:lnTo>
                  <a:pt x="0" y="209"/>
                </a:lnTo>
                <a:lnTo>
                  <a:pt x="0" y="209"/>
                </a:lnTo>
                <a:lnTo>
                  <a:pt x="2" y="209"/>
                </a:lnTo>
                <a:lnTo>
                  <a:pt x="2" y="207"/>
                </a:lnTo>
                <a:lnTo>
                  <a:pt x="4" y="207"/>
                </a:lnTo>
                <a:lnTo>
                  <a:pt x="4" y="140"/>
                </a:lnTo>
                <a:lnTo>
                  <a:pt x="8" y="140"/>
                </a:lnTo>
                <a:lnTo>
                  <a:pt x="8" y="138"/>
                </a:lnTo>
                <a:lnTo>
                  <a:pt x="11" y="138"/>
                </a:lnTo>
                <a:lnTo>
                  <a:pt x="11" y="137"/>
                </a:lnTo>
                <a:lnTo>
                  <a:pt x="11" y="137"/>
                </a:lnTo>
                <a:lnTo>
                  <a:pt x="11" y="135"/>
                </a:lnTo>
                <a:lnTo>
                  <a:pt x="13" y="135"/>
                </a:lnTo>
                <a:lnTo>
                  <a:pt x="13" y="133"/>
                </a:lnTo>
                <a:lnTo>
                  <a:pt x="13" y="133"/>
                </a:lnTo>
                <a:lnTo>
                  <a:pt x="13" y="132"/>
                </a:lnTo>
                <a:lnTo>
                  <a:pt x="13" y="132"/>
                </a:lnTo>
                <a:lnTo>
                  <a:pt x="13" y="130"/>
                </a:lnTo>
                <a:lnTo>
                  <a:pt x="14" y="130"/>
                </a:lnTo>
                <a:lnTo>
                  <a:pt x="14" y="129"/>
                </a:lnTo>
                <a:lnTo>
                  <a:pt x="14" y="129"/>
                </a:lnTo>
                <a:lnTo>
                  <a:pt x="14" y="127"/>
                </a:lnTo>
                <a:lnTo>
                  <a:pt x="16" y="127"/>
                </a:lnTo>
                <a:lnTo>
                  <a:pt x="16" y="125"/>
                </a:lnTo>
                <a:lnTo>
                  <a:pt x="18" y="125"/>
                </a:lnTo>
                <a:lnTo>
                  <a:pt x="18" y="124"/>
                </a:lnTo>
                <a:lnTo>
                  <a:pt x="18" y="124"/>
                </a:lnTo>
                <a:lnTo>
                  <a:pt x="18" y="122"/>
                </a:lnTo>
                <a:lnTo>
                  <a:pt x="20" y="122"/>
                </a:lnTo>
                <a:lnTo>
                  <a:pt x="20" y="121"/>
                </a:lnTo>
                <a:lnTo>
                  <a:pt x="20" y="121"/>
                </a:lnTo>
                <a:lnTo>
                  <a:pt x="20" y="119"/>
                </a:lnTo>
                <a:lnTo>
                  <a:pt x="20" y="119"/>
                </a:lnTo>
                <a:lnTo>
                  <a:pt x="20" y="117"/>
                </a:lnTo>
                <a:lnTo>
                  <a:pt x="22" y="117"/>
                </a:lnTo>
                <a:lnTo>
                  <a:pt x="22" y="116"/>
                </a:lnTo>
                <a:lnTo>
                  <a:pt x="23" y="116"/>
                </a:lnTo>
                <a:lnTo>
                  <a:pt x="23" y="114"/>
                </a:lnTo>
                <a:lnTo>
                  <a:pt x="24" y="114"/>
                </a:lnTo>
                <a:lnTo>
                  <a:pt x="24" y="114"/>
                </a:lnTo>
                <a:lnTo>
                  <a:pt x="24" y="114"/>
                </a:lnTo>
                <a:lnTo>
                  <a:pt x="24" y="113"/>
                </a:lnTo>
                <a:lnTo>
                  <a:pt x="25" y="113"/>
                </a:lnTo>
                <a:lnTo>
                  <a:pt x="25" y="111"/>
                </a:lnTo>
                <a:lnTo>
                  <a:pt x="25" y="111"/>
                </a:lnTo>
                <a:lnTo>
                  <a:pt x="25" y="109"/>
                </a:lnTo>
                <a:lnTo>
                  <a:pt x="25" y="109"/>
                </a:lnTo>
                <a:lnTo>
                  <a:pt x="25" y="108"/>
                </a:lnTo>
                <a:lnTo>
                  <a:pt x="28" y="108"/>
                </a:lnTo>
                <a:lnTo>
                  <a:pt x="28" y="106"/>
                </a:lnTo>
                <a:lnTo>
                  <a:pt x="38" y="106"/>
                </a:lnTo>
                <a:lnTo>
                  <a:pt x="38" y="105"/>
                </a:lnTo>
                <a:lnTo>
                  <a:pt x="43" y="105"/>
                </a:lnTo>
                <a:lnTo>
                  <a:pt x="43" y="103"/>
                </a:lnTo>
                <a:lnTo>
                  <a:pt x="51" y="103"/>
                </a:lnTo>
                <a:lnTo>
                  <a:pt x="51" y="101"/>
                </a:lnTo>
                <a:lnTo>
                  <a:pt x="55" y="101"/>
                </a:lnTo>
                <a:lnTo>
                  <a:pt x="55" y="100"/>
                </a:lnTo>
                <a:lnTo>
                  <a:pt x="56" y="100"/>
                </a:lnTo>
                <a:lnTo>
                  <a:pt x="56" y="98"/>
                </a:lnTo>
                <a:lnTo>
                  <a:pt x="57" y="98"/>
                </a:lnTo>
                <a:lnTo>
                  <a:pt x="57" y="97"/>
                </a:lnTo>
                <a:lnTo>
                  <a:pt x="58" y="97"/>
                </a:lnTo>
                <a:lnTo>
                  <a:pt x="58" y="95"/>
                </a:lnTo>
                <a:lnTo>
                  <a:pt x="61" y="95"/>
                </a:lnTo>
                <a:lnTo>
                  <a:pt x="61" y="93"/>
                </a:lnTo>
                <a:lnTo>
                  <a:pt x="62" y="93"/>
                </a:lnTo>
                <a:lnTo>
                  <a:pt x="62" y="92"/>
                </a:lnTo>
                <a:lnTo>
                  <a:pt x="64" y="92"/>
                </a:lnTo>
                <a:lnTo>
                  <a:pt x="64" y="92"/>
                </a:lnTo>
                <a:lnTo>
                  <a:pt x="90" y="92"/>
                </a:lnTo>
                <a:lnTo>
                  <a:pt x="90" y="90"/>
                </a:lnTo>
                <a:lnTo>
                  <a:pt x="95" y="90"/>
                </a:lnTo>
                <a:lnTo>
                  <a:pt x="95" y="90"/>
                </a:lnTo>
                <a:lnTo>
                  <a:pt x="99" y="90"/>
                </a:lnTo>
                <a:lnTo>
                  <a:pt x="99" y="88"/>
                </a:lnTo>
                <a:lnTo>
                  <a:pt x="100" y="88"/>
                </a:lnTo>
                <a:lnTo>
                  <a:pt x="100" y="87"/>
                </a:lnTo>
                <a:lnTo>
                  <a:pt x="101" y="87"/>
                </a:lnTo>
                <a:lnTo>
                  <a:pt x="101" y="85"/>
                </a:lnTo>
                <a:lnTo>
                  <a:pt x="101" y="85"/>
                </a:lnTo>
                <a:lnTo>
                  <a:pt x="101" y="84"/>
                </a:lnTo>
                <a:lnTo>
                  <a:pt x="103" y="84"/>
                </a:lnTo>
                <a:lnTo>
                  <a:pt x="103" y="82"/>
                </a:lnTo>
                <a:lnTo>
                  <a:pt x="106" y="82"/>
                </a:lnTo>
                <a:lnTo>
                  <a:pt x="106" y="80"/>
                </a:lnTo>
                <a:lnTo>
                  <a:pt x="139" y="80"/>
                </a:lnTo>
                <a:lnTo>
                  <a:pt x="139" y="80"/>
                </a:lnTo>
                <a:lnTo>
                  <a:pt x="143" y="80"/>
                </a:lnTo>
                <a:lnTo>
                  <a:pt x="143" y="80"/>
                </a:lnTo>
                <a:lnTo>
                  <a:pt x="159" y="80"/>
                </a:lnTo>
                <a:lnTo>
                  <a:pt x="159" y="79"/>
                </a:lnTo>
                <a:lnTo>
                  <a:pt x="174" y="79"/>
                </a:lnTo>
                <a:lnTo>
                  <a:pt x="174" y="77"/>
                </a:lnTo>
                <a:lnTo>
                  <a:pt x="177" y="77"/>
                </a:lnTo>
                <a:lnTo>
                  <a:pt x="177" y="76"/>
                </a:lnTo>
                <a:lnTo>
                  <a:pt x="179" y="76"/>
                </a:lnTo>
                <a:lnTo>
                  <a:pt x="179" y="76"/>
                </a:lnTo>
                <a:lnTo>
                  <a:pt x="184" y="76"/>
                </a:lnTo>
                <a:lnTo>
                  <a:pt x="184" y="74"/>
                </a:lnTo>
                <a:lnTo>
                  <a:pt x="187" y="74"/>
                </a:lnTo>
                <a:lnTo>
                  <a:pt x="187" y="72"/>
                </a:lnTo>
                <a:lnTo>
                  <a:pt x="210" y="72"/>
                </a:lnTo>
                <a:lnTo>
                  <a:pt x="210" y="71"/>
                </a:lnTo>
                <a:lnTo>
                  <a:pt x="214" y="71"/>
                </a:lnTo>
                <a:lnTo>
                  <a:pt x="214" y="69"/>
                </a:lnTo>
                <a:lnTo>
                  <a:pt x="218" y="69"/>
                </a:lnTo>
                <a:lnTo>
                  <a:pt x="218" y="68"/>
                </a:lnTo>
                <a:lnTo>
                  <a:pt x="221" y="68"/>
                </a:lnTo>
                <a:lnTo>
                  <a:pt x="221" y="66"/>
                </a:lnTo>
                <a:lnTo>
                  <a:pt x="223" y="66"/>
                </a:lnTo>
                <a:lnTo>
                  <a:pt x="223" y="64"/>
                </a:lnTo>
                <a:lnTo>
                  <a:pt x="223" y="64"/>
                </a:lnTo>
                <a:lnTo>
                  <a:pt x="223" y="63"/>
                </a:lnTo>
                <a:lnTo>
                  <a:pt x="227" y="63"/>
                </a:lnTo>
                <a:lnTo>
                  <a:pt x="227" y="63"/>
                </a:lnTo>
                <a:lnTo>
                  <a:pt x="242" y="63"/>
                </a:lnTo>
                <a:lnTo>
                  <a:pt x="242" y="63"/>
                </a:lnTo>
                <a:lnTo>
                  <a:pt x="251" y="63"/>
                </a:lnTo>
                <a:lnTo>
                  <a:pt x="251" y="61"/>
                </a:lnTo>
                <a:lnTo>
                  <a:pt x="252" y="61"/>
                </a:lnTo>
                <a:lnTo>
                  <a:pt x="252" y="60"/>
                </a:lnTo>
                <a:lnTo>
                  <a:pt x="256" y="60"/>
                </a:lnTo>
                <a:lnTo>
                  <a:pt x="256" y="58"/>
                </a:lnTo>
                <a:lnTo>
                  <a:pt x="258" y="58"/>
                </a:lnTo>
                <a:lnTo>
                  <a:pt x="258" y="56"/>
                </a:lnTo>
                <a:lnTo>
                  <a:pt x="261" y="56"/>
                </a:lnTo>
                <a:lnTo>
                  <a:pt x="261" y="55"/>
                </a:lnTo>
                <a:lnTo>
                  <a:pt x="262" y="55"/>
                </a:lnTo>
                <a:lnTo>
                  <a:pt x="262" y="53"/>
                </a:lnTo>
                <a:lnTo>
                  <a:pt x="262" y="53"/>
                </a:lnTo>
                <a:lnTo>
                  <a:pt x="262" y="53"/>
                </a:lnTo>
                <a:lnTo>
                  <a:pt x="265" y="53"/>
                </a:lnTo>
                <a:lnTo>
                  <a:pt x="265" y="51"/>
                </a:lnTo>
                <a:lnTo>
                  <a:pt x="278" y="51"/>
                </a:lnTo>
                <a:lnTo>
                  <a:pt x="278" y="48"/>
                </a:lnTo>
                <a:lnTo>
                  <a:pt x="291" y="48"/>
                </a:lnTo>
                <a:lnTo>
                  <a:pt x="291" y="47"/>
                </a:lnTo>
                <a:lnTo>
                  <a:pt x="295" y="47"/>
                </a:lnTo>
                <a:lnTo>
                  <a:pt x="295" y="45"/>
                </a:lnTo>
                <a:lnTo>
                  <a:pt x="296" y="45"/>
                </a:lnTo>
                <a:lnTo>
                  <a:pt x="296" y="43"/>
                </a:lnTo>
                <a:lnTo>
                  <a:pt x="302" y="43"/>
                </a:lnTo>
                <a:lnTo>
                  <a:pt x="302" y="42"/>
                </a:lnTo>
                <a:lnTo>
                  <a:pt x="302" y="42"/>
                </a:lnTo>
                <a:lnTo>
                  <a:pt x="302" y="42"/>
                </a:lnTo>
                <a:lnTo>
                  <a:pt x="322" y="42"/>
                </a:lnTo>
                <a:lnTo>
                  <a:pt x="322" y="40"/>
                </a:lnTo>
                <a:lnTo>
                  <a:pt x="334" y="40"/>
                </a:lnTo>
                <a:lnTo>
                  <a:pt x="334" y="39"/>
                </a:lnTo>
                <a:lnTo>
                  <a:pt x="339" y="39"/>
                </a:lnTo>
                <a:lnTo>
                  <a:pt x="339" y="37"/>
                </a:lnTo>
                <a:lnTo>
                  <a:pt x="342" y="37"/>
                </a:lnTo>
                <a:lnTo>
                  <a:pt x="342" y="35"/>
                </a:lnTo>
                <a:lnTo>
                  <a:pt x="382" y="35"/>
                </a:lnTo>
                <a:lnTo>
                  <a:pt x="382" y="34"/>
                </a:lnTo>
                <a:lnTo>
                  <a:pt x="385" y="34"/>
                </a:lnTo>
                <a:lnTo>
                  <a:pt x="385" y="32"/>
                </a:lnTo>
                <a:lnTo>
                  <a:pt x="411" y="32"/>
                </a:lnTo>
                <a:lnTo>
                  <a:pt x="411" y="30"/>
                </a:lnTo>
                <a:lnTo>
                  <a:pt x="418" y="30"/>
                </a:lnTo>
                <a:lnTo>
                  <a:pt x="418" y="29"/>
                </a:lnTo>
                <a:lnTo>
                  <a:pt x="418" y="29"/>
                </a:lnTo>
                <a:lnTo>
                  <a:pt x="418" y="27"/>
                </a:lnTo>
                <a:lnTo>
                  <a:pt x="460" y="27"/>
                </a:lnTo>
                <a:lnTo>
                  <a:pt x="460" y="26"/>
                </a:lnTo>
                <a:lnTo>
                  <a:pt x="499" y="26"/>
                </a:lnTo>
                <a:lnTo>
                  <a:pt x="499" y="24"/>
                </a:lnTo>
                <a:lnTo>
                  <a:pt x="535" y="24"/>
                </a:lnTo>
                <a:lnTo>
                  <a:pt x="535" y="22"/>
                </a:lnTo>
                <a:lnTo>
                  <a:pt x="580" y="22"/>
                </a:lnTo>
                <a:lnTo>
                  <a:pt x="580" y="22"/>
                </a:lnTo>
                <a:lnTo>
                  <a:pt x="584" y="22"/>
                </a:lnTo>
                <a:lnTo>
                  <a:pt x="584" y="22"/>
                </a:lnTo>
                <a:lnTo>
                  <a:pt x="596" y="22"/>
                </a:lnTo>
                <a:lnTo>
                  <a:pt x="596" y="22"/>
                </a:lnTo>
                <a:lnTo>
                  <a:pt x="611" y="22"/>
                </a:lnTo>
                <a:lnTo>
                  <a:pt x="611" y="21"/>
                </a:lnTo>
                <a:lnTo>
                  <a:pt x="620" y="21"/>
                </a:lnTo>
                <a:lnTo>
                  <a:pt x="620" y="19"/>
                </a:lnTo>
                <a:lnTo>
                  <a:pt x="640" y="19"/>
                </a:lnTo>
                <a:lnTo>
                  <a:pt x="640" y="18"/>
                </a:lnTo>
                <a:lnTo>
                  <a:pt x="656" y="18"/>
                </a:lnTo>
                <a:lnTo>
                  <a:pt x="656" y="16"/>
                </a:lnTo>
                <a:lnTo>
                  <a:pt x="662" y="16"/>
                </a:lnTo>
                <a:lnTo>
                  <a:pt x="662" y="14"/>
                </a:lnTo>
                <a:lnTo>
                  <a:pt x="696" y="14"/>
                </a:lnTo>
                <a:lnTo>
                  <a:pt x="696" y="13"/>
                </a:lnTo>
                <a:lnTo>
                  <a:pt x="755" y="13"/>
                </a:lnTo>
                <a:lnTo>
                  <a:pt x="755" y="11"/>
                </a:lnTo>
                <a:lnTo>
                  <a:pt x="779" y="11"/>
                </a:lnTo>
                <a:lnTo>
                  <a:pt x="779" y="9"/>
                </a:lnTo>
                <a:lnTo>
                  <a:pt x="779" y="9"/>
                </a:lnTo>
                <a:lnTo>
                  <a:pt x="779" y="9"/>
                </a:lnTo>
                <a:lnTo>
                  <a:pt x="783" y="9"/>
                </a:lnTo>
                <a:lnTo>
                  <a:pt x="783" y="9"/>
                </a:lnTo>
                <a:lnTo>
                  <a:pt x="806" y="9"/>
                </a:lnTo>
                <a:lnTo>
                  <a:pt x="806" y="9"/>
                </a:lnTo>
                <a:lnTo>
                  <a:pt x="814" y="9"/>
                </a:lnTo>
                <a:lnTo>
                  <a:pt x="814" y="9"/>
                </a:lnTo>
                <a:lnTo>
                  <a:pt x="821" y="9"/>
                </a:lnTo>
                <a:lnTo>
                  <a:pt x="821" y="8"/>
                </a:lnTo>
                <a:lnTo>
                  <a:pt x="854" y="8"/>
                </a:lnTo>
                <a:lnTo>
                  <a:pt x="854" y="8"/>
                </a:lnTo>
                <a:lnTo>
                  <a:pt x="858" y="8"/>
                </a:lnTo>
                <a:lnTo>
                  <a:pt x="858" y="8"/>
                </a:lnTo>
                <a:lnTo>
                  <a:pt x="885" y="8"/>
                </a:lnTo>
                <a:lnTo>
                  <a:pt x="885" y="6"/>
                </a:lnTo>
                <a:lnTo>
                  <a:pt x="894" y="6"/>
                </a:lnTo>
                <a:lnTo>
                  <a:pt x="894" y="6"/>
                </a:lnTo>
                <a:lnTo>
                  <a:pt x="898" y="6"/>
                </a:lnTo>
                <a:lnTo>
                  <a:pt x="898" y="6"/>
                </a:lnTo>
                <a:lnTo>
                  <a:pt x="938" y="6"/>
                </a:lnTo>
                <a:lnTo>
                  <a:pt x="938" y="6"/>
                </a:lnTo>
                <a:lnTo>
                  <a:pt x="939" y="6"/>
                </a:lnTo>
                <a:lnTo>
                  <a:pt x="939" y="5"/>
                </a:lnTo>
                <a:lnTo>
                  <a:pt x="973" y="5"/>
                </a:lnTo>
                <a:lnTo>
                  <a:pt x="973" y="5"/>
                </a:lnTo>
                <a:lnTo>
                  <a:pt x="977" y="5"/>
                </a:lnTo>
                <a:lnTo>
                  <a:pt x="977" y="5"/>
                </a:lnTo>
                <a:lnTo>
                  <a:pt x="1003" y="5"/>
                </a:lnTo>
                <a:lnTo>
                  <a:pt x="1003" y="3"/>
                </a:lnTo>
                <a:lnTo>
                  <a:pt x="1005" y="3"/>
                </a:lnTo>
                <a:lnTo>
                  <a:pt x="1005" y="3"/>
                </a:lnTo>
                <a:lnTo>
                  <a:pt x="1013" y="3"/>
                </a:lnTo>
                <a:lnTo>
                  <a:pt x="1013" y="3"/>
                </a:lnTo>
                <a:lnTo>
                  <a:pt x="1014" y="3"/>
                </a:lnTo>
                <a:lnTo>
                  <a:pt x="1014" y="1"/>
                </a:lnTo>
                <a:lnTo>
                  <a:pt x="1033" y="1"/>
                </a:lnTo>
                <a:lnTo>
                  <a:pt x="1033" y="1"/>
                </a:lnTo>
                <a:lnTo>
                  <a:pt x="1049" y="1"/>
                </a:lnTo>
                <a:lnTo>
                  <a:pt x="1049" y="1"/>
                </a:lnTo>
                <a:lnTo>
                  <a:pt x="1057" y="1"/>
                </a:lnTo>
                <a:lnTo>
                  <a:pt x="1057" y="1"/>
                </a:lnTo>
                <a:lnTo>
                  <a:pt x="1061" y="1"/>
                </a:lnTo>
                <a:lnTo>
                  <a:pt x="1061" y="1"/>
                </a:lnTo>
                <a:lnTo>
                  <a:pt x="1077" y="1"/>
                </a:lnTo>
                <a:lnTo>
                  <a:pt x="1077" y="1"/>
                </a:lnTo>
                <a:lnTo>
                  <a:pt x="1084" y="1"/>
                </a:lnTo>
                <a:lnTo>
                  <a:pt x="1084" y="1"/>
                </a:lnTo>
                <a:lnTo>
                  <a:pt x="1088" y="1"/>
                </a:lnTo>
                <a:lnTo>
                  <a:pt x="1088" y="1"/>
                </a:lnTo>
                <a:lnTo>
                  <a:pt x="1092" y="1"/>
                </a:lnTo>
                <a:lnTo>
                  <a:pt x="1092" y="1"/>
                </a:lnTo>
                <a:lnTo>
                  <a:pt x="1096" y="1"/>
                </a:lnTo>
                <a:lnTo>
                  <a:pt x="1096" y="1"/>
                </a:lnTo>
                <a:lnTo>
                  <a:pt x="1128" y="1"/>
                </a:lnTo>
                <a:lnTo>
                  <a:pt x="1128" y="1"/>
                </a:lnTo>
                <a:lnTo>
                  <a:pt x="1132" y="1"/>
                </a:lnTo>
                <a:lnTo>
                  <a:pt x="1132" y="1"/>
                </a:lnTo>
                <a:lnTo>
                  <a:pt x="1136" y="1"/>
                </a:lnTo>
                <a:lnTo>
                  <a:pt x="1136" y="0"/>
                </a:lnTo>
                <a:lnTo>
                  <a:pt x="1140" y="0"/>
                </a:lnTo>
                <a:lnTo>
                  <a:pt x="1140" y="0"/>
                </a:lnTo>
                <a:lnTo>
                  <a:pt x="1172" y="0"/>
                </a:lnTo>
                <a:lnTo>
                  <a:pt x="1172" y="0"/>
                </a:lnTo>
                <a:lnTo>
                  <a:pt x="1176" y="0"/>
                </a:lnTo>
                <a:lnTo>
                  <a:pt x="1176" y="0"/>
                </a:lnTo>
                <a:lnTo>
                  <a:pt x="1180" y="0"/>
                </a:lnTo>
                <a:lnTo>
                  <a:pt x="1180" y="0"/>
                </a:lnTo>
                <a:lnTo>
                  <a:pt x="1192" y="0"/>
                </a:lnTo>
                <a:lnTo>
                  <a:pt x="1192" y="0"/>
                </a:lnTo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282427" y="1660183"/>
            <a:ext cx="40339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Hazard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pt-BR" alt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ratio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0.88 (95% CI, 0.69 - 1.11); p=0.27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1519238" y="1132621"/>
            <a:ext cx="0" cy="2338387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403351" y="3102956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403351" y="2802439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1403351" y="2508890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1403351" y="2208373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1362076" y="1914824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1362076" y="1644794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1362076" y="1344277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14</a:t>
            </a: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362076" y="1050728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16</a:t>
            </a:r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1501776" y="3179306"/>
            <a:ext cx="1746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1501776" y="2886412"/>
            <a:ext cx="1746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>
            <a:off x="1519238" y="3471008"/>
            <a:ext cx="6940550" cy="0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1479551" y="3492440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2171701" y="3492440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2865438" y="3492440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3563938" y="3492440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4237038" y="349244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4929188" y="349244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15</a:t>
            </a:r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5622926" y="349244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18</a:t>
            </a:r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6315076" y="349244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21</a:t>
            </a:r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7008813" y="349244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24</a:t>
            </a: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7707313" y="349244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27</a:t>
            </a:r>
          </a:p>
        </p:txBody>
      </p:sp>
      <p:sp>
        <p:nvSpPr>
          <p:cNvPr id="87" name="Rectangle 85"/>
          <p:cNvSpPr>
            <a:spLocks noChangeArrowheads="1"/>
          </p:cNvSpPr>
          <p:nvPr/>
        </p:nvSpPr>
        <p:spPr bwMode="auto">
          <a:xfrm>
            <a:off x="8399463" y="349244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30</a:t>
            </a:r>
          </a:p>
        </p:txBody>
      </p:sp>
      <p:sp>
        <p:nvSpPr>
          <p:cNvPr id="88" name="Rectangle 86"/>
          <p:cNvSpPr>
            <a:spLocks noChangeArrowheads="1"/>
          </p:cNvSpPr>
          <p:nvPr/>
        </p:nvSpPr>
        <p:spPr bwMode="auto">
          <a:xfrm>
            <a:off x="4689476" y="3666535"/>
            <a:ext cx="6624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Time (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days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auto">
          <a:xfrm rot="16200000">
            <a:off x="-576915" y="2178110"/>
            <a:ext cx="2433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Cumulative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MACE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incidence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(%)</a:t>
            </a:r>
          </a:p>
        </p:txBody>
      </p:sp>
      <p:sp>
        <p:nvSpPr>
          <p:cNvPr id="91" name="Line 89"/>
          <p:cNvSpPr>
            <a:spLocks noChangeShapeType="1"/>
          </p:cNvSpPr>
          <p:nvPr/>
        </p:nvSpPr>
        <p:spPr bwMode="auto">
          <a:xfrm>
            <a:off x="4162426" y="1235702"/>
            <a:ext cx="111125" cy="0"/>
          </a:xfrm>
          <a:prstGeom prst="line">
            <a:avLst/>
          </a:prstGeom>
          <a:noFill/>
          <a:ln w="38100" cap="flat">
            <a:solidFill>
              <a:srgbClr val="FFA5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Line 90"/>
          <p:cNvSpPr>
            <a:spLocks noChangeShapeType="1"/>
          </p:cNvSpPr>
          <p:nvPr/>
        </p:nvSpPr>
        <p:spPr bwMode="auto">
          <a:xfrm>
            <a:off x="4954588" y="1235702"/>
            <a:ext cx="104775" cy="0"/>
          </a:xfrm>
          <a:prstGeom prst="line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auto">
          <a:xfrm>
            <a:off x="4302126" y="1162948"/>
            <a:ext cx="5626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 Placebo</a:t>
            </a:r>
            <a:r>
              <a:rPr kumimoji="0" lang="pt-BR" altLang="pt-BR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5094288" y="1162948"/>
            <a:ext cx="6951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pt-BR" altLang="pt-BR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Atorvastatin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>
            <a:off x="1346844" y="4099658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2104</a:t>
            </a:r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2045344" y="4099658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2010</a:t>
            </a:r>
          </a:p>
        </p:txBody>
      </p:sp>
      <p:sp>
        <p:nvSpPr>
          <p:cNvPr id="101" name="Rectangle 99"/>
          <p:cNvSpPr>
            <a:spLocks noChangeArrowheads="1"/>
          </p:cNvSpPr>
          <p:nvPr/>
        </p:nvSpPr>
        <p:spPr bwMode="auto">
          <a:xfrm>
            <a:off x="2743844" y="4099658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1989</a:t>
            </a:r>
          </a:p>
        </p:txBody>
      </p:sp>
      <p:sp>
        <p:nvSpPr>
          <p:cNvPr id="102" name="Rectangle 100"/>
          <p:cNvSpPr>
            <a:spLocks noChangeArrowheads="1"/>
          </p:cNvSpPr>
          <p:nvPr/>
        </p:nvSpPr>
        <p:spPr bwMode="auto">
          <a:xfrm>
            <a:off x="3437581" y="4099658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1974</a:t>
            </a:r>
          </a:p>
        </p:txBody>
      </p:sp>
      <p:sp>
        <p:nvSpPr>
          <p:cNvPr id="103" name="Rectangle 101"/>
          <p:cNvSpPr>
            <a:spLocks noChangeArrowheads="1"/>
          </p:cNvSpPr>
          <p:nvPr/>
        </p:nvSpPr>
        <p:spPr bwMode="auto">
          <a:xfrm>
            <a:off x="4136081" y="4099658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1968</a:t>
            </a:r>
          </a:p>
        </p:txBody>
      </p:sp>
      <p:sp>
        <p:nvSpPr>
          <p:cNvPr id="104" name="Rectangle 102"/>
          <p:cNvSpPr>
            <a:spLocks noChangeArrowheads="1"/>
          </p:cNvSpPr>
          <p:nvPr/>
        </p:nvSpPr>
        <p:spPr bwMode="auto">
          <a:xfrm>
            <a:off x="4834581" y="4099658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1963</a:t>
            </a:r>
          </a:p>
        </p:txBody>
      </p:sp>
      <p:sp>
        <p:nvSpPr>
          <p:cNvPr id="105" name="Rectangle 103"/>
          <p:cNvSpPr>
            <a:spLocks noChangeArrowheads="1"/>
          </p:cNvSpPr>
          <p:nvPr/>
        </p:nvSpPr>
        <p:spPr bwMode="auto">
          <a:xfrm>
            <a:off x="5533081" y="4099658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1958</a:t>
            </a:r>
          </a:p>
        </p:txBody>
      </p:sp>
      <p:sp>
        <p:nvSpPr>
          <p:cNvPr id="106" name="Rectangle 104"/>
          <p:cNvSpPr>
            <a:spLocks noChangeArrowheads="1"/>
          </p:cNvSpPr>
          <p:nvPr/>
        </p:nvSpPr>
        <p:spPr bwMode="auto">
          <a:xfrm>
            <a:off x="6233169" y="4099658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1949</a:t>
            </a:r>
          </a:p>
        </p:txBody>
      </p:sp>
      <p:sp>
        <p:nvSpPr>
          <p:cNvPr id="107" name="Rectangle 105"/>
          <p:cNvSpPr>
            <a:spLocks noChangeArrowheads="1"/>
          </p:cNvSpPr>
          <p:nvPr/>
        </p:nvSpPr>
        <p:spPr bwMode="auto">
          <a:xfrm>
            <a:off x="6925319" y="4099658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1946</a:t>
            </a:r>
          </a:p>
        </p:txBody>
      </p:sp>
      <p:sp>
        <p:nvSpPr>
          <p:cNvPr id="108" name="Rectangle 106"/>
          <p:cNvSpPr>
            <a:spLocks noChangeArrowheads="1"/>
          </p:cNvSpPr>
          <p:nvPr/>
        </p:nvSpPr>
        <p:spPr bwMode="auto">
          <a:xfrm>
            <a:off x="7623819" y="4099658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1935</a:t>
            </a:r>
          </a:p>
        </p:txBody>
      </p:sp>
      <p:sp>
        <p:nvSpPr>
          <p:cNvPr id="109" name="Rectangle 107"/>
          <p:cNvSpPr>
            <a:spLocks noChangeArrowheads="1"/>
          </p:cNvSpPr>
          <p:nvPr/>
        </p:nvSpPr>
        <p:spPr bwMode="auto">
          <a:xfrm>
            <a:off x="8322319" y="4099658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1897</a:t>
            </a:r>
          </a:p>
        </p:txBody>
      </p:sp>
      <p:sp>
        <p:nvSpPr>
          <p:cNvPr id="110" name="Rectangle 108"/>
          <p:cNvSpPr>
            <a:spLocks noChangeArrowheads="1"/>
          </p:cNvSpPr>
          <p:nvPr/>
        </p:nvSpPr>
        <p:spPr bwMode="auto">
          <a:xfrm>
            <a:off x="1346844" y="4274681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2087</a:t>
            </a: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2045344" y="4274681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2002</a:t>
            </a:r>
          </a:p>
        </p:txBody>
      </p: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2743844" y="4274681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1987</a:t>
            </a:r>
          </a:p>
        </p:txBody>
      </p:sp>
      <p:sp>
        <p:nvSpPr>
          <p:cNvPr id="113" name="Rectangle 111"/>
          <p:cNvSpPr>
            <a:spLocks noChangeArrowheads="1"/>
          </p:cNvSpPr>
          <p:nvPr/>
        </p:nvSpPr>
        <p:spPr bwMode="auto">
          <a:xfrm>
            <a:off x="3437581" y="4274681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1966</a:t>
            </a:r>
          </a:p>
        </p:txBody>
      </p:sp>
      <p:sp>
        <p:nvSpPr>
          <p:cNvPr id="114" name="Rectangle 112"/>
          <p:cNvSpPr>
            <a:spLocks noChangeArrowheads="1"/>
          </p:cNvSpPr>
          <p:nvPr/>
        </p:nvSpPr>
        <p:spPr bwMode="auto">
          <a:xfrm>
            <a:off x="4136081" y="4274681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1960</a:t>
            </a:r>
          </a:p>
        </p:txBody>
      </p:sp>
      <p:sp>
        <p:nvSpPr>
          <p:cNvPr id="115" name="Rectangle 113"/>
          <p:cNvSpPr>
            <a:spLocks noChangeArrowheads="1"/>
          </p:cNvSpPr>
          <p:nvPr/>
        </p:nvSpPr>
        <p:spPr bwMode="auto">
          <a:xfrm>
            <a:off x="4834581" y="4274681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1956</a:t>
            </a:r>
          </a:p>
        </p:txBody>
      </p:sp>
      <p:sp>
        <p:nvSpPr>
          <p:cNvPr id="116" name="Rectangle 114"/>
          <p:cNvSpPr>
            <a:spLocks noChangeArrowheads="1"/>
          </p:cNvSpPr>
          <p:nvPr/>
        </p:nvSpPr>
        <p:spPr bwMode="auto">
          <a:xfrm>
            <a:off x="5533081" y="4274681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1949</a:t>
            </a:r>
          </a:p>
        </p:txBody>
      </p:sp>
      <p:sp>
        <p:nvSpPr>
          <p:cNvPr id="117" name="Rectangle 115"/>
          <p:cNvSpPr>
            <a:spLocks noChangeArrowheads="1"/>
          </p:cNvSpPr>
          <p:nvPr/>
        </p:nvSpPr>
        <p:spPr bwMode="auto">
          <a:xfrm>
            <a:off x="6233169" y="4274681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1942</a:t>
            </a:r>
          </a:p>
        </p:txBody>
      </p:sp>
      <p:sp>
        <p:nvSpPr>
          <p:cNvPr id="118" name="Rectangle 116"/>
          <p:cNvSpPr>
            <a:spLocks noChangeArrowheads="1"/>
          </p:cNvSpPr>
          <p:nvPr/>
        </p:nvSpPr>
        <p:spPr bwMode="auto">
          <a:xfrm>
            <a:off x="6925319" y="4274681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1934</a:t>
            </a:r>
          </a:p>
        </p:txBody>
      </p:sp>
      <p:sp>
        <p:nvSpPr>
          <p:cNvPr id="119" name="Rectangle 117"/>
          <p:cNvSpPr>
            <a:spLocks noChangeArrowheads="1"/>
          </p:cNvSpPr>
          <p:nvPr/>
        </p:nvSpPr>
        <p:spPr bwMode="auto">
          <a:xfrm>
            <a:off x="7623819" y="4274681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1920</a:t>
            </a:r>
          </a:p>
        </p:txBody>
      </p:sp>
      <p:sp>
        <p:nvSpPr>
          <p:cNvPr id="120" name="Rectangle 118"/>
          <p:cNvSpPr>
            <a:spLocks noChangeArrowheads="1"/>
          </p:cNvSpPr>
          <p:nvPr/>
        </p:nvSpPr>
        <p:spPr bwMode="auto">
          <a:xfrm>
            <a:off x="8322319" y="4274681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1893</a:t>
            </a:r>
          </a:p>
        </p:txBody>
      </p:sp>
      <p:sp>
        <p:nvSpPr>
          <p:cNvPr id="121" name="Rectangle 119"/>
          <p:cNvSpPr>
            <a:spLocks noChangeArrowheads="1"/>
          </p:cNvSpPr>
          <p:nvPr/>
        </p:nvSpPr>
        <p:spPr bwMode="auto">
          <a:xfrm>
            <a:off x="486220" y="4269918"/>
            <a:ext cx="67326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 </a:t>
            </a:r>
            <a:r>
              <a:rPr kumimoji="0" lang="pt-BR" altLang="pt-BR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Atorvastatin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22" name="Rectangle 120"/>
          <p:cNvSpPr>
            <a:spLocks noChangeArrowheads="1"/>
          </p:cNvSpPr>
          <p:nvPr/>
        </p:nvSpPr>
        <p:spPr bwMode="auto">
          <a:xfrm>
            <a:off x="678912" y="4094896"/>
            <a:ext cx="4809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 Placebo</a:t>
            </a:r>
          </a:p>
        </p:txBody>
      </p:sp>
      <p:sp>
        <p:nvSpPr>
          <p:cNvPr id="123" name="Rectangle 121"/>
          <p:cNvSpPr>
            <a:spLocks noChangeArrowheads="1"/>
          </p:cNvSpPr>
          <p:nvPr/>
        </p:nvSpPr>
        <p:spPr bwMode="auto">
          <a:xfrm>
            <a:off x="630236" y="3899633"/>
            <a:ext cx="51937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No. </a:t>
            </a:r>
            <a:r>
              <a:rPr kumimoji="0" lang="pt-BR" altLang="pt-BR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at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pt-BR" altLang="pt-BR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risk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63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6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91" grpId="0" animBg="1"/>
      <p:bldP spid="92" grpId="0" animBg="1"/>
      <p:bldP spid="93" grpId="0"/>
      <p:bldP spid="94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94166"/>
              </p:ext>
            </p:extLst>
          </p:nvPr>
        </p:nvGraphicFramePr>
        <p:xfrm>
          <a:off x="152053" y="699542"/>
          <a:ext cx="8956451" cy="3876291"/>
        </p:xfrm>
        <a:graphic>
          <a:graphicData uri="http://schemas.openxmlformats.org/drawingml/2006/table">
            <a:tbl>
              <a:tblPr firstRow="1" firstCol="1" bandRow="1"/>
              <a:tblGrid>
                <a:gridCol w="2817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8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8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40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89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00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Outcomes</a:t>
                      </a:r>
                      <a:endParaRPr lang="pt-BR" sz="1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Atorvastatin</a:t>
                      </a:r>
                      <a:endParaRPr lang="pt-BR" sz="1400" b="1" dirty="0" smtClean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(n=2087)</a:t>
                      </a:r>
                      <a:endParaRPr lang="pt-BR" sz="1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(n=2104)</a:t>
                      </a:r>
                      <a:endParaRPr lang="pt-BR" sz="1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Hazard</a:t>
                      </a:r>
                      <a:r>
                        <a:rPr lang="pt-BR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ratio</a:t>
                      </a:r>
                      <a:endParaRPr lang="pt-BR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 </a:t>
                      </a:r>
                      <a:r>
                        <a:rPr lang="pt-BR" sz="14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value</a:t>
                      </a:r>
                      <a:endParaRPr lang="pt-BR" sz="1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0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Death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(%)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3.2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3.3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0.97 (0.69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1.35)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Cardiovascular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Death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2.8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2.9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0.98 (0.68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1.40)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Myocardial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Infarction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(%)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2.9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3.7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0.80 (0.57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1.11)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Peri-PCI MI 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2.0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2.6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0.78 (0.52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1.17)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Non-PCI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1.2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0.77 (0.43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1.39)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Coronary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Revascularization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(%) 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0.79 (0.36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1.75)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Urgent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/Target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Vessel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0.56 (0.19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1.67)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Stroke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(%)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0.92 (0.39 to 2.16)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Stent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Thrombosis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(%)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0.47 (0.19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1.15)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971601" y="-2053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OUTCOMES AT 30 DAYS - ALL PATIENTS</a:t>
            </a:r>
            <a:endParaRPr lang="pt-BR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90320" y="11274"/>
            <a:ext cx="5985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 ANALYSIS OF THE PRIMARY OUTCOME</a:t>
            </a: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" name="Tabe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53105"/>
              </p:ext>
            </p:extLst>
          </p:nvPr>
        </p:nvGraphicFramePr>
        <p:xfrm>
          <a:off x="107504" y="555526"/>
          <a:ext cx="9073008" cy="44140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2570"/>
                <a:gridCol w="999322"/>
                <a:gridCol w="1142083"/>
                <a:gridCol w="1142083"/>
                <a:gridCol w="2141405"/>
                <a:gridCol w="1427603"/>
                <a:gridCol w="927942"/>
              </a:tblGrid>
              <a:tr h="2794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u="none" strike="noStrike" kern="120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  <a:endParaRPr lang="pt-BR" sz="1000" b="1" i="0" u="none" strike="noStrike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Atorvastatin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(n=2087)</a:t>
                      </a:r>
                      <a:endParaRPr lang="pt-BR" sz="1000" b="1" i="0" u="none" strike="noStrike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(n=2104)</a:t>
                      </a:r>
                      <a:endParaRPr lang="pt-BR" sz="1000" b="1" i="0" u="none" strike="noStrike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</a:t>
                      </a: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u="none" strike="noStrike" kern="120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pt-BR" sz="1000" b="1" i="0" u="none" strike="noStrike" kern="1200" dirty="0" smtClean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pt-BR" sz="1000" u="none" strike="noStrike" kern="120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Favors</a:t>
                      </a: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u="none" strike="noStrike" kern="120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Atorvastatin</a:t>
                      </a: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endParaRPr lang="pt-BR" sz="1000" b="1" i="0" u="none" strike="noStrike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pt-BR" sz="1000" u="none" strike="noStrike" kern="120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Favors</a:t>
                      </a: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Placebo</a:t>
                      </a:r>
                      <a:endParaRPr lang="pt-BR" sz="1000" b="1" i="0" u="none" strike="noStrike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pt-BR" sz="1000" u="none" strike="noStrike" kern="120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pt-BR" sz="100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pt-BR" sz="1000" u="none" strike="noStrike" kern="1200" baseline="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interaction</a:t>
                      </a:r>
                      <a:endParaRPr lang="pt-BR" sz="1000" b="1" i="0" u="none" strike="noStrike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7110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106/1581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113/1525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 (0.66 - 1.16)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42/506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51/579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 (0.57 - 1.38)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128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</a:t>
                      </a:r>
                      <a:r>
                        <a:rPr lang="pt-BR" sz="1000" u="none" strike="noStrike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pt-BR" sz="10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endParaRPr lang="pt-B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endParaRPr lang="pt-B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65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69/1320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87/1314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 (0.57 - 1.11)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65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79/767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77/790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 (0.70 - 1.35)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lang="pt-BR" sz="10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pt-BR" sz="10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ACS</a:t>
                      </a:r>
                      <a:endParaRPr lang="pt-BR" sz="1000" b="1" i="0" u="none" strike="noStrike" dirty="0" smtClean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STEMI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45/495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68/517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(0.45 - 0.98)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NSTEMI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85/1241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79/1236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 (0.76 - 1.46)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12/295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14/296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 (0.36 - 1.93)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PCI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54/734 (</a:t>
                      </a:r>
                      <a:r>
                        <a:rPr lang="pt-BR" sz="1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7.4)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48/743 (</a:t>
                      </a:r>
                      <a:r>
                        <a:rPr lang="pt-BR" sz="1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6.5)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 (0.89 - 2.09)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94/1351 (</a:t>
                      </a:r>
                      <a:r>
                        <a:rPr lang="pt-BR" sz="1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7.0)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116/1359 (</a:t>
                      </a:r>
                      <a:r>
                        <a:rPr lang="pt-BR" sz="1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8.5)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 (0.54 - 0.96)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1790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use of statin</a:t>
                      </a:r>
                      <a:endParaRPr lang="en-US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107/1477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122/1502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 (0.69 - 1.20)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41/608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42/600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 (0.49 - 1.24)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lang="pt-BR" sz="10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pt-BR" sz="10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stents</a:t>
                      </a:r>
                      <a:r>
                        <a:rPr lang="pt-BR" sz="10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t-BR" sz="100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pt-BR" sz="100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u="none" strike="noStrike" baseline="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pt-BR" sz="100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u="none" strike="noStrike" baseline="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underwent</a:t>
                      </a:r>
                      <a:r>
                        <a:rPr lang="pt-BR" sz="100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PCI)</a:t>
                      </a:r>
                      <a:endParaRPr lang="pt-BR" sz="1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794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pt-BR" sz="1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least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Drug-eluting</a:t>
                      </a:r>
                      <a:r>
                        <a:rPr lang="pt-BR" sz="10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</a:t>
                      </a:r>
                      <a:endParaRPr lang="pt-BR" sz="10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64/1013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86/1020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(0.48</a:t>
                      </a:r>
                      <a:r>
                        <a:rPr lang="pt-BR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pt-BR" sz="100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0.95)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Bare metal only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572" marR="6799" marT="50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26/298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26/311 (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 (0.47</a:t>
                      </a:r>
                      <a:r>
                        <a:rPr lang="pt-BR" sz="10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1.48)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5099" marB="0" anchor="ctr"/>
                </a:tc>
              </a:tr>
            </a:tbl>
          </a:graphicData>
        </a:graphic>
      </p:graphicFrame>
      <p:sp>
        <p:nvSpPr>
          <p:cNvPr id="71" name="Rectangle 8"/>
          <p:cNvSpPr>
            <a:spLocks noChangeArrowheads="1"/>
          </p:cNvSpPr>
          <p:nvPr/>
        </p:nvSpPr>
        <p:spPr bwMode="auto">
          <a:xfrm>
            <a:off x="6508180" y="1212587"/>
            <a:ext cx="112713" cy="70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6549455" y="1431339"/>
            <a:ext cx="80963" cy="52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6325617" y="1844760"/>
            <a:ext cx="101600" cy="64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auto">
          <a:xfrm>
            <a:off x="6712967" y="2057491"/>
            <a:ext cx="101600" cy="64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5968430" y="2476933"/>
            <a:ext cx="92075" cy="5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6" name="Rectangle 13"/>
          <p:cNvSpPr>
            <a:spLocks noChangeArrowheads="1"/>
          </p:cNvSpPr>
          <p:nvPr/>
        </p:nvSpPr>
        <p:spPr bwMode="auto">
          <a:xfrm>
            <a:off x="6876480" y="2682640"/>
            <a:ext cx="101600" cy="65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7" name="Rectangle 14"/>
          <p:cNvSpPr>
            <a:spLocks noChangeArrowheads="1"/>
          </p:cNvSpPr>
          <p:nvPr/>
        </p:nvSpPr>
        <p:spPr bwMode="auto">
          <a:xfrm>
            <a:off x="6436742" y="2915440"/>
            <a:ext cx="41275" cy="19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8" name="Rectangle 15"/>
          <p:cNvSpPr>
            <a:spLocks noChangeArrowheads="1"/>
          </p:cNvSpPr>
          <p:nvPr/>
        </p:nvSpPr>
        <p:spPr bwMode="auto">
          <a:xfrm>
            <a:off x="7386067" y="3314813"/>
            <a:ext cx="92075" cy="5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6111305" y="3521524"/>
            <a:ext cx="111125" cy="65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6590730" y="3934945"/>
            <a:ext cx="111125" cy="70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81" name="Rectangle 18"/>
          <p:cNvSpPr>
            <a:spLocks noChangeArrowheads="1"/>
          </p:cNvSpPr>
          <p:nvPr/>
        </p:nvSpPr>
        <p:spPr bwMode="auto">
          <a:xfrm>
            <a:off x="6293867" y="4153696"/>
            <a:ext cx="92075" cy="5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82" name="Rectangle 19"/>
          <p:cNvSpPr>
            <a:spLocks noChangeArrowheads="1"/>
          </p:cNvSpPr>
          <p:nvPr/>
        </p:nvSpPr>
        <p:spPr bwMode="auto">
          <a:xfrm>
            <a:off x="6008117" y="4567117"/>
            <a:ext cx="103188" cy="64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83" name="Rectangle 20"/>
          <p:cNvSpPr>
            <a:spLocks noChangeArrowheads="1"/>
          </p:cNvSpPr>
          <p:nvPr/>
        </p:nvSpPr>
        <p:spPr bwMode="auto">
          <a:xfrm>
            <a:off x="6436742" y="4785869"/>
            <a:ext cx="71438" cy="45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7120955" y="1250718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85" name="Line 22"/>
          <p:cNvSpPr>
            <a:spLocks noChangeShapeType="1"/>
          </p:cNvSpPr>
          <p:nvPr/>
        </p:nvSpPr>
        <p:spPr bwMode="auto">
          <a:xfrm flipH="1">
            <a:off x="6019230" y="1250718"/>
            <a:ext cx="1101725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86" name="Line 23"/>
          <p:cNvSpPr>
            <a:spLocks noChangeShapeType="1"/>
          </p:cNvSpPr>
          <p:nvPr/>
        </p:nvSpPr>
        <p:spPr bwMode="auto">
          <a:xfrm>
            <a:off x="6019230" y="1250718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87" name="Line 24"/>
          <p:cNvSpPr>
            <a:spLocks noChangeShapeType="1"/>
          </p:cNvSpPr>
          <p:nvPr/>
        </p:nvSpPr>
        <p:spPr bwMode="auto">
          <a:xfrm>
            <a:off x="7467030" y="1457428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 flipH="1">
            <a:off x="5712842" y="1457428"/>
            <a:ext cx="1754188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89" name="Line 26"/>
          <p:cNvSpPr>
            <a:spLocks noChangeShapeType="1"/>
          </p:cNvSpPr>
          <p:nvPr/>
        </p:nvSpPr>
        <p:spPr bwMode="auto">
          <a:xfrm>
            <a:off x="5712842" y="1457428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90" name="Line 27"/>
          <p:cNvSpPr>
            <a:spLocks noChangeShapeType="1"/>
          </p:cNvSpPr>
          <p:nvPr/>
        </p:nvSpPr>
        <p:spPr bwMode="auto">
          <a:xfrm>
            <a:off x="7038405" y="1876870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91" name="Line 28"/>
          <p:cNvSpPr>
            <a:spLocks noChangeShapeType="1"/>
          </p:cNvSpPr>
          <p:nvPr/>
        </p:nvSpPr>
        <p:spPr bwMode="auto">
          <a:xfrm flipH="1">
            <a:off x="5712842" y="1876870"/>
            <a:ext cx="1325563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92" name="Line 29"/>
          <p:cNvSpPr>
            <a:spLocks noChangeShapeType="1"/>
          </p:cNvSpPr>
          <p:nvPr/>
        </p:nvSpPr>
        <p:spPr bwMode="auto">
          <a:xfrm>
            <a:off x="5712842" y="1876870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93" name="Line 30"/>
          <p:cNvSpPr>
            <a:spLocks noChangeShapeType="1"/>
          </p:cNvSpPr>
          <p:nvPr/>
        </p:nvSpPr>
        <p:spPr bwMode="auto">
          <a:xfrm>
            <a:off x="7416230" y="2089602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94" name="Line 31"/>
          <p:cNvSpPr>
            <a:spLocks noChangeShapeType="1"/>
          </p:cNvSpPr>
          <p:nvPr/>
        </p:nvSpPr>
        <p:spPr bwMode="auto">
          <a:xfrm flipH="1">
            <a:off x="6111305" y="2089602"/>
            <a:ext cx="1304925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95" name="Line 32"/>
          <p:cNvSpPr>
            <a:spLocks noChangeShapeType="1"/>
          </p:cNvSpPr>
          <p:nvPr/>
        </p:nvSpPr>
        <p:spPr bwMode="auto">
          <a:xfrm>
            <a:off x="6111305" y="2089602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96" name="Line 33"/>
          <p:cNvSpPr>
            <a:spLocks noChangeShapeType="1"/>
          </p:cNvSpPr>
          <p:nvPr/>
        </p:nvSpPr>
        <p:spPr bwMode="auto">
          <a:xfrm>
            <a:off x="6784405" y="2509043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97" name="Line 34"/>
          <p:cNvSpPr>
            <a:spLocks noChangeShapeType="1"/>
          </p:cNvSpPr>
          <p:nvPr/>
        </p:nvSpPr>
        <p:spPr bwMode="auto">
          <a:xfrm flipH="1">
            <a:off x="5242942" y="2509043"/>
            <a:ext cx="1541463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5242942" y="2509043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99" name="Line 36"/>
          <p:cNvSpPr>
            <a:spLocks noChangeShapeType="1"/>
          </p:cNvSpPr>
          <p:nvPr/>
        </p:nvSpPr>
        <p:spPr bwMode="auto">
          <a:xfrm>
            <a:off x="7579742" y="2715754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00" name="Line 37"/>
          <p:cNvSpPr>
            <a:spLocks noChangeShapeType="1"/>
          </p:cNvSpPr>
          <p:nvPr/>
        </p:nvSpPr>
        <p:spPr bwMode="auto">
          <a:xfrm flipH="1">
            <a:off x="6273230" y="2715754"/>
            <a:ext cx="1306513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01" name="Line 38"/>
          <p:cNvSpPr>
            <a:spLocks noChangeShapeType="1"/>
          </p:cNvSpPr>
          <p:nvPr/>
        </p:nvSpPr>
        <p:spPr bwMode="auto">
          <a:xfrm>
            <a:off x="6273230" y="2715754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02" name="Line 39"/>
          <p:cNvSpPr>
            <a:spLocks noChangeShapeType="1"/>
          </p:cNvSpPr>
          <p:nvPr/>
        </p:nvSpPr>
        <p:spPr bwMode="auto">
          <a:xfrm>
            <a:off x="8119492" y="2928485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03" name="Line 40"/>
          <p:cNvSpPr>
            <a:spLocks noChangeShapeType="1"/>
          </p:cNvSpPr>
          <p:nvPr/>
        </p:nvSpPr>
        <p:spPr bwMode="auto">
          <a:xfrm flipH="1">
            <a:off x="4795267" y="2928485"/>
            <a:ext cx="3324225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04" name="Line 41"/>
          <p:cNvSpPr>
            <a:spLocks noChangeShapeType="1"/>
          </p:cNvSpPr>
          <p:nvPr/>
        </p:nvSpPr>
        <p:spPr bwMode="auto">
          <a:xfrm>
            <a:off x="4795267" y="2928485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05" name="Line 42"/>
          <p:cNvSpPr>
            <a:spLocks noChangeShapeType="1"/>
          </p:cNvSpPr>
          <p:nvPr/>
        </p:nvSpPr>
        <p:spPr bwMode="auto">
          <a:xfrm>
            <a:off x="8273480" y="3347927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06" name="Line 43"/>
          <p:cNvSpPr>
            <a:spLocks noChangeShapeType="1"/>
          </p:cNvSpPr>
          <p:nvPr/>
        </p:nvSpPr>
        <p:spPr bwMode="auto">
          <a:xfrm flipH="1">
            <a:off x="6579617" y="3347927"/>
            <a:ext cx="1693863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07" name="Line 44"/>
          <p:cNvSpPr>
            <a:spLocks noChangeShapeType="1"/>
          </p:cNvSpPr>
          <p:nvPr/>
        </p:nvSpPr>
        <p:spPr bwMode="auto">
          <a:xfrm>
            <a:off x="6579617" y="3347927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08" name="Line 45"/>
          <p:cNvSpPr>
            <a:spLocks noChangeShapeType="1"/>
          </p:cNvSpPr>
          <p:nvPr/>
        </p:nvSpPr>
        <p:spPr bwMode="auto">
          <a:xfrm>
            <a:off x="6733605" y="3553634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09" name="Line 46"/>
          <p:cNvSpPr>
            <a:spLocks noChangeShapeType="1"/>
          </p:cNvSpPr>
          <p:nvPr/>
        </p:nvSpPr>
        <p:spPr bwMode="auto">
          <a:xfrm flipH="1">
            <a:off x="5611242" y="3553634"/>
            <a:ext cx="1122363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10" name="Line 47"/>
          <p:cNvSpPr>
            <a:spLocks noChangeShapeType="1"/>
          </p:cNvSpPr>
          <p:nvPr/>
        </p:nvSpPr>
        <p:spPr bwMode="auto">
          <a:xfrm>
            <a:off x="5611242" y="3553634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11" name="Line 48"/>
          <p:cNvSpPr>
            <a:spLocks noChangeShapeType="1"/>
          </p:cNvSpPr>
          <p:nvPr/>
        </p:nvSpPr>
        <p:spPr bwMode="auto">
          <a:xfrm>
            <a:off x="7181280" y="3973075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12" name="Line 49"/>
          <p:cNvSpPr>
            <a:spLocks noChangeShapeType="1"/>
          </p:cNvSpPr>
          <p:nvPr/>
        </p:nvSpPr>
        <p:spPr bwMode="auto">
          <a:xfrm flipH="1">
            <a:off x="6100192" y="3973075"/>
            <a:ext cx="1081088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13" name="Line 50"/>
          <p:cNvSpPr>
            <a:spLocks noChangeShapeType="1"/>
          </p:cNvSpPr>
          <p:nvPr/>
        </p:nvSpPr>
        <p:spPr bwMode="auto">
          <a:xfrm>
            <a:off x="6100192" y="3973075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14" name="Line 51"/>
          <p:cNvSpPr>
            <a:spLocks noChangeShapeType="1"/>
          </p:cNvSpPr>
          <p:nvPr/>
        </p:nvSpPr>
        <p:spPr bwMode="auto">
          <a:xfrm>
            <a:off x="7263830" y="4179786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15" name="Line 52"/>
          <p:cNvSpPr>
            <a:spLocks noChangeShapeType="1"/>
          </p:cNvSpPr>
          <p:nvPr/>
        </p:nvSpPr>
        <p:spPr bwMode="auto">
          <a:xfrm flipH="1">
            <a:off x="5417567" y="4179786"/>
            <a:ext cx="1846263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16" name="Line 53"/>
          <p:cNvSpPr>
            <a:spLocks noChangeShapeType="1"/>
          </p:cNvSpPr>
          <p:nvPr/>
        </p:nvSpPr>
        <p:spPr bwMode="auto">
          <a:xfrm>
            <a:off x="5417567" y="4179786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17" name="Line 54"/>
          <p:cNvSpPr>
            <a:spLocks noChangeShapeType="1"/>
          </p:cNvSpPr>
          <p:nvPr/>
        </p:nvSpPr>
        <p:spPr bwMode="auto">
          <a:xfrm>
            <a:off x="6733605" y="4599228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18" name="Line 55"/>
          <p:cNvSpPr>
            <a:spLocks noChangeShapeType="1"/>
          </p:cNvSpPr>
          <p:nvPr/>
        </p:nvSpPr>
        <p:spPr bwMode="auto">
          <a:xfrm flipH="1">
            <a:off x="5385817" y="4599228"/>
            <a:ext cx="1347788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19" name="Line 56"/>
          <p:cNvSpPr>
            <a:spLocks noChangeShapeType="1"/>
          </p:cNvSpPr>
          <p:nvPr/>
        </p:nvSpPr>
        <p:spPr bwMode="auto">
          <a:xfrm>
            <a:off x="5385817" y="4599228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20" name="Line 57"/>
          <p:cNvSpPr>
            <a:spLocks noChangeShapeType="1"/>
          </p:cNvSpPr>
          <p:nvPr/>
        </p:nvSpPr>
        <p:spPr bwMode="auto">
          <a:xfrm>
            <a:off x="7609905" y="4811959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21" name="Line 58"/>
          <p:cNvSpPr>
            <a:spLocks noChangeShapeType="1"/>
          </p:cNvSpPr>
          <p:nvPr/>
        </p:nvSpPr>
        <p:spPr bwMode="auto">
          <a:xfrm flipH="1">
            <a:off x="5335017" y="4811959"/>
            <a:ext cx="2274888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22" name="Line 59"/>
          <p:cNvSpPr>
            <a:spLocks noChangeShapeType="1"/>
          </p:cNvSpPr>
          <p:nvPr/>
        </p:nvSpPr>
        <p:spPr bwMode="auto">
          <a:xfrm>
            <a:off x="5335017" y="4811959"/>
            <a:ext cx="0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23" name="Line 60"/>
          <p:cNvSpPr>
            <a:spLocks noChangeShapeType="1"/>
          </p:cNvSpPr>
          <p:nvPr/>
        </p:nvSpPr>
        <p:spPr bwMode="auto">
          <a:xfrm flipV="1">
            <a:off x="6824092" y="915566"/>
            <a:ext cx="0" cy="4018814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24" name="Line 100"/>
          <p:cNvSpPr>
            <a:spLocks noChangeShapeType="1"/>
          </p:cNvSpPr>
          <p:nvPr/>
        </p:nvSpPr>
        <p:spPr bwMode="auto">
          <a:xfrm flipV="1">
            <a:off x="4631755" y="4934380"/>
            <a:ext cx="0" cy="2609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25" name="Line 101"/>
          <p:cNvSpPr>
            <a:spLocks noChangeShapeType="1"/>
          </p:cNvSpPr>
          <p:nvPr/>
        </p:nvSpPr>
        <p:spPr bwMode="auto">
          <a:xfrm flipV="1">
            <a:off x="5457255" y="4934380"/>
            <a:ext cx="0" cy="2609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26" name="Line 102"/>
          <p:cNvSpPr>
            <a:spLocks noChangeShapeType="1"/>
          </p:cNvSpPr>
          <p:nvPr/>
        </p:nvSpPr>
        <p:spPr bwMode="auto">
          <a:xfrm flipV="1">
            <a:off x="6254180" y="4934380"/>
            <a:ext cx="0" cy="2609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27" name="Line 103"/>
          <p:cNvSpPr>
            <a:spLocks noChangeShapeType="1"/>
          </p:cNvSpPr>
          <p:nvPr/>
        </p:nvSpPr>
        <p:spPr bwMode="auto">
          <a:xfrm flipV="1">
            <a:off x="6824092" y="4934380"/>
            <a:ext cx="0" cy="2609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28" name="Line 104"/>
          <p:cNvSpPr>
            <a:spLocks noChangeShapeType="1"/>
          </p:cNvSpPr>
          <p:nvPr/>
        </p:nvSpPr>
        <p:spPr bwMode="auto">
          <a:xfrm flipV="1">
            <a:off x="7386067" y="4934380"/>
            <a:ext cx="0" cy="2609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29" name="Line 105"/>
          <p:cNvSpPr>
            <a:spLocks noChangeShapeType="1"/>
          </p:cNvSpPr>
          <p:nvPr/>
        </p:nvSpPr>
        <p:spPr bwMode="auto">
          <a:xfrm flipV="1">
            <a:off x="8190930" y="4934380"/>
            <a:ext cx="0" cy="2609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30" name="Line 106"/>
          <p:cNvSpPr>
            <a:spLocks noChangeShapeType="1"/>
          </p:cNvSpPr>
          <p:nvPr/>
        </p:nvSpPr>
        <p:spPr bwMode="auto">
          <a:xfrm flipV="1">
            <a:off x="8997380" y="4934380"/>
            <a:ext cx="0" cy="2609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31" name="Rectangle 107"/>
          <p:cNvSpPr>
            <a:spLocks noChangeArrowheads="1"/>
          </p:cNvSpPr>
          <p:nvPr/>
        </p:nvSpPr>
        <p:spPr bwMode="auto">
          <a:xfrm>
            <a:off x="4499992" y="4979535"/>
            <a:ext cx="224420" cy="153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 smtClean="0">
                <a:solidFill>
                  <a:prstClr val="white"/>
                </a:solidFill>
                <a:latin typeface="Times New Roman" pitchFamily="18" charset="0"/>
              </a:rPr>
              <a:t>0.33</a:t>
            </a:r>
            <a:endParaRPr lang="pt-BR" altLang="pt-BR" sz="1000" dirty="0" smtClean="0">
              <a:solidFill>
                <a:prstClr val="white"/>
              </a:solidFill>
            </a:endParaRPr>
          </a:p>
        </p:txBody>
      </p:sp>
      <p:sp>
        <p:nvSpPr>
          <p:cNvPr id="132" name="Rectangle 108"/>
          <p:cNvSpPr>
            <a:spLocks noChangeArrowheads="1"/>
          </p:cNvSpPr>
          <p:nvPr/>
        </p:nvSpPr>
        <p:spPr bwMode="auto">
          <a:xfrm>
            <a:off x="5325492" y="4979535"/>
            <a:ext cx="224420" cy="153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 smtClean="0">
                <a:solidFill>
                  <a:prstClr val="white"/>
                </a:solidFill>
                <a:latin typeface="Times New Roman" pitchFamily="18" charset="0"/>
              </a:rPr>
              <a:t>0.50</a:t>
            </a:r>
            <a:endParaRPr lang="pt-BR" altLang="pt-BR" sz="1000" dirty="0" smtClean="0">
              <a:solidFill>
                <a:prstClr val="white"/>
              </a:solidFill>
            </a:endParaRPr>
          </a:p>
        </p:txBody>
      </p:sp>
      <p:sp>
        <p:nvSpPr>
          <p:cNvPr id="133" name="Rectangle 109"/>
          <p:cNvSpPr>
            <a:spLocks noChangeArrowheads="1"/>
          </p:cNvSpPr>
          <p:nvPr/>
        </p:nvSpPr>
        <p:spPr bwMode="auto">
          <a:xfrm>
            <a:off x="6122417" y="4979535"/>
            <a:ext cx="224420" cy="153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 smtClean="0">
                <a:solidFill>
                  <a:prstClr val="white"/>
                </a:solidFill>
                <a:latin typeface="Times New Roman" pitchFamily="18" charset="0"/>
              </a:rPr>
              <a:t>0.75</a:t>
            </a:r>
            <a:endParaRPr lang="pt-BR" altLang="pt-BR" sz="1000" dirty="0" smtClean="0">
              <a:solidFill>
                <a:prstClr val="white"/>
              </a:solidFill>
            </a:endParaRPr>
          </a:p>
        </p:txBody>
      </p:sp>
      <p:sp>
        <p:nvSpPr>
          <p:cNvPr id="134" name="Rectangle 110"/>
          <p:cNvSpPr>
            <a:spLocks noChangeArrowheads="1"/>
          </p:cNvSpPr>
          <p:nvPr/>
        </p:nvSpPr>
        <p:spPr bwMode="auto">
          <a:xfrm>
            <a:off x="6692330" y="4979535"/>
            <a:ext cx="224420" cy="153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 smtClean="0">
                <a:solidFill>
                  <a:prstClr val="white"/>
                </a:solidFill>
                <a:latin typeface="Times New Roman" pitchFamily="18" charset="0"/>
              </a:rPr>
              <a:t>1.00</a:t>
            </a:r>
            <a:endParaRPr lang="pt-BR" altLang="pt-BR" sz="1000" dirty="0" smtClean="0">
              <a:solidFill>
                <a:prstClr val="white"/>
              </a:solidFill>
            </a:endParaRPr>
          </a:p>
        </p:txBody>
      </p:sp>
      <p:sp>
        <p:nvSpPr>
          <p:cNvPr id="135" name="Rectangle 111"/>
          <p:cNvSpPr>
            <a:spLocks noChangeArrowheads="1"/>
          </p:cNvSpPr>
          <p:nvPr/>
        </p:nvSpPr>
        <p:spPr bwMode="auto">
          <a:xfrm>
            <a:off x="7254305" y="4979535"/>
            <a:ext cx="224420" cy="153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smtClean="0">
                <a:solidFill>
                  <a:prstClr val="white"/>
                </a:solidFill>
                <a:latin typeface="Times New Roman" pitchFamily="18" charset="0"/>
              </a:rPr>
              <a:t>1.33</a:t>
            </a:r>
            <a:endParaRPr lang="pt-BR" altLang="pt-BR" sz="1000" smtClean="0">
              <a:solidFill>
                <a:prstClr val="white"/>
              </a:solidFill>
            </a:endParaRPr>
          </a:p>
        </p:txBody>
      </p:sp>
      <p:sp>
        <p:nvSpPr>
          <p:cNvPr id="136" name="Rectangle 112"/>
          <p:cNvSpPr>
            <a:spLocks noChangeArrowheads="1"/>
          </p:cNvSpPr>
          <p:nvPr/>
        </p:nvSpPr>
        <p:spPr bwMode="auto">
          <a:xfrm>
            <a:off x="8059167" y="4979535"/>
            <a:ext cx="224420" cy="153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smtClean="0">
                <a:solidFill>
                  <a:prstClr val="white"/>
                </a:solidFill>
                <a:latin typeface="Times New Roman" pitchFamily="18" charset="0"/>
              </a:rPr>
              <a:t>2.00</a:t>
            </a:r>
            <a:endParaRPr lang="pt-BR" altLang="pt-BR" sz="1000" smtClean="0">
              <a:solidFill>
                <a:prstClr val="white"/>
              </a:solidFill>
            </a:endParaRPr>
          </a:p>
        </p:txBody>
      </p:sp>
      <p:sp>
        <p:nvSpPr>
          <p:cNvPr id="137" name="Rectangle 113"/>
          <p:cNvSpPr>
            <a:spLocks noChangeArrowheads="1"/>
          </p:cNvSpPr>
          <p:nvPr/>
        </p:nvSpPr>
        <p:spPr bwMode="auto">
          <a:xfrm>
            <a:off x="8865617" y="4979535"/>
            <a:ext cx="224420" cy="153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 smtClean="0">
                <a:solidFill>
                  <a:prstClr val="white"/>
                </a:solidFill>
                <a:latin typeface="Times New Roman" pitchFamily="18" charset="0"/>
              </a:rPr>
              <a:t>3.00</a:t>
            </a:r>
            <a:endParaRPr lang="pt-BR" altLang="pt-BR" sz="1000" dirty="0" smtClean="0">
              <a:solidFill>
                <a:prstClr val="white"/>
              </a:solidFill>
            </a:endParaRPr>
          </a:p>
        </p:txBody>
      </p:sp>
      <p:cxnSp>
        <p:nvCxnSpPr>
          <p:cNvPr id="138" name="Conector reto 137"/>
          <p:cNvCxnSpPr/>
          <p:nvPr/>
        </p:nvCxnSpPr>
        <p:spPr>
          <a:xfrm>
            <a:off x="4632776" y="4934380"/>
            <a:ext cx="4365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18592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73328" y="87474"/>
            <a:ext cx="5823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OF PRIMARY OUTCOME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PCI PATIENTS)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771" y="4661143"/>
            <a:ext cx="89667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primary outcome occurrence in patients undergoing percutaneous coronary intervention </a:t>
            </a: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(PCI)</a:t>
            </a:r>
            <a:endParaRPr lang="pt-BR" sz="11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679699" y="3381929"/>
            <a:ext cx="7042150" cy="0"/>
          </a:xfrm>
          <a:prstGeom prst="line">
            <a:avLst/>
          </a:prstGeom>
          <a:noFill/>
          <a:ln w="6350" cap="rnd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1679699" y="2159157"/>
            <a:ext cx="7042150" cy="1222773"/>
          </a:xfrm>
          <a:custGeom>
            <a:avLst/>
            <a:gdLst>
              <a:gd name="T0" fmla="*/ 4 w 1191"/>
              <a:gd name="T1" fmla="*/ 158 h 276"/>
              <a:gd name="T2" fmla="*/ 10 w 1191"/>
              <a:gd name="T3" fmla="*/ 155 h 276"/>
              <a:gd name="T4" fmla="*/ 10 w 1191"/>
              <a:gd name="T5" fmla="*/ 150 h 276"/>
              <a:gd name="T6" fmla="*/ 11 w 1191"/>
              <a:gd name="T7" fmla="*/ 148 h 276"/>
              <a:gd name="T8" fmla="*/ 12 w 1191"/>
              <a:gd name="T9" fmla="*/ 143 h 276"/>
              <a:gd name="T10" fmla="*/ 15 w 1191"/>
              <a:gd name="T11" fmla="*/ 140 h 276"/>
              <a:gd name="T12" fmla="*/ 15 w 1191"/>
              <a:gd name="T13" fmla="*/ 136 h 276"/>
              <a:gd name="T14" fmla="*/ 18 w 1191"/>
              <a:gd name="T15" fmla="*/ 133 h 276"/>
              <a:gd name="T16" fmla="*/ 19 w 1191"/>
              <a:gd name="T17" fmla="*/ 128 h 276"/>
              <a:gd name="T18" fmla="*/ 49 w 1191"/>
              <a:gd name="T19" fmla="*/ 126 h 276"/>
              <a:gd name="T20" fmla="*/ 50 w 1191"/>
              <a:gd name="T21" fmla="*/ 121 h 276"/>
              <a:gd name="T22" fmla="*/ 53 w 1191"/>
              <a:gd name="T23" fmla="*/ 118 h 276"/>
              <a:gd name="T24" fmla="*/ 57 w 1191"/>
              <a:gd name="T25" fmla="*/ 113 h 276"/>
              <a:gd name="T26" fmla="*/ 61 w 1191"/>
              <a:gd name="T27" fmla="*/ 111 h 276"/>
              <a:gd name="T28" fmla="*/ 61 w 1191"/>
              <a:gd name="T29" fmla="*/ 106 h 276"/>
              <a:gd name="T30" fmla="*/ 68 w 1191"/>
              <a:gd name="T31" fmla="*/ 103 h 276"/>
              <a:gd name="T32" fmla="*/ 68 w 1191"/>
              <a:gd name="T33" fmla="*/ 101 h 276"/>
              <a:gd name="T34" fmla="*/ 96 w 1191"/>
              <a:gd name="T35" fmla="*/ 99 h 276"/>
              <a:gd name="T36" fmla="*/ 97 w 1191"/>
              <a:gd name="T37" fmla="*/ 94 h 276"/>
              <a:gd name="T38" fmla="*/ 119 w 1191"/>
              <a:gd name="T39" fmla="*/ 91 h 276"/>
              <a:gd name="T40" fmla="*/ 122 w 1191"/>
              <a:gd name="T41" fmla="*/ 84 h 276"/>
              <a:gd name="T42" fmla="*/ 137 w 1191"/>
              <a:gd name="T43" fmla="*/ 81 h 276"/>
              <a:gd name="T44" fmla="*/ 138 w 1191"/>
              <a:gd name="T45" fmla="*/ 76 h 276"/>
              <a:gd name="T46" fmla="*/ 140 w 1191"/>
              <a:gd name="T47" fmla="*/ 74 h 276"/>
              <a:gd name="T48" fmla="*/ 143 w 1191"/>
              <a:gd name="T49" fmla="*/ 69 h 276"/>
              <a:gd name="T50" fmla="*/ 177 w 1191"/>
              <a:gd name="T51" fmla="*/ 67 h 276"/>
              <a:gd name="T52" fmla="*/ 180 w 1191"/>
              <a:gd name="T53" fmla="*/ 62 h 276"/>
              <a:gd name="T54" fmla="*/ 181 w 1191"/>
              <a:gd name="T55" fmla="*/ 59 h 276"/>
              <a:gd name="T56" fmla="*/ 187 w 1191"/>
              <a:gd name="T57" fmla="*/ 54 h 276"/>
              <a:gd name="T58" fmla="*/ 251 w 1191"/>
              <a:gd name="T59" fmla="*/ 52 h 276"/>
              <a:gd name="T60" fmla="*/ 254 w 1191"/>
              <a:gd name="T61" fmla="*/ 47 h 276"/>
              <a:gd name="T62" fmla="*/ 265 w 1191"/>
              <a:gd name="T63" fmla="*/ 44 h 276"/>
              <a:gd name="T64" fmla="*/ 278 w 1191"/>
              <a:gd name="T65" fmla="*/ 42 h 276"/>
              <a:gd name="T66" fmla="*/ 342 w 1191"/>
              <a:gd name="T67" fmla="*/ 39 h 276"/>
              <a:gd name="T68" fmla="*/ 345 w 1191"/>
              <a:gd name="T69" fmla="*/ 34 h 276"/>
              <a:gd name="T70" fmla="*/ 464 w 1191"/>
              <a:gd name="T71" fmla="*/ 32 h 276"/>
              <a:gd name="T72" fmla="*/ 476 w 1191"/>
              <a:gd name="T73" fmla="*/ 27 h 276"/>
              <a:gd name="T74" fmla="*/ 528 w 1191"/>
              <a:gd name="T75" fmla="*/ 25 h 276"/>
              <a:gd name="T76" fmla="*/ 578 w 1191"/>
              <a:gd name="T77" fmla="*/ 20 h 276"/>
              <a:gd name="T78" fmla="*/ 643 w 1191"/>
              <a:gd name="T79" fmla="*/ 17 h 276"/>
              <a:gd name="T80" fmla="*/ 662 w 1191"/>
              <a:gd name="T81" fmla="*/ 15 h 276"/>
              <a:gd name="T82" fmla="*/ 779 w 1191"/>
              <a:gd name="T83" fmla="*/ 12 h 276"/>
              <a:gd name="T84" fmla="*/ 818 w 1191"/>
              <a:gd name="T85" fmla="*/ 10 h 276"/>
              <a:gd name="T86" fmla="*/ 891 w 1191"/>
              <a:gd name="T87" fmla="*/ 10 h 276"/>
              <a:gd name="T88" fmla="*/ 937 w 1191"/>
              <a:gd name="T89" fmla="*/ 7 h 276"/>
              <a:gd name="T90" fmla="*/ 976 w 1191"/>
              <a:gd name="T91" fmla="*/ 5 h 276"/>
              <a:gd name="T92" fmla="*/ 1013 w 1191"/>
              <a:gd name="T93" fmla="*/ 2 h 276"/>
              <a:gd name="T94" fmla="*/ 1052 w 1191"/>
              <a:gd name="T95" fmla="*/ 2 h 276"/>
              <a:gd name="T96" fmla="*/ 1072 w 1191"/>
              <a:gd name="T97" fmla="*/ 2 h 276"/>
              <a:gd name="T98" fmla="*/ 1084 w 1191"/>
              <a:gd name="T99" fmla="*/ 2 h 276"/>
              <a:gd name="T100" fmla="*/ 1091 w 1191"/>
              <a:gd name="T101" fmla="*/ 2 h 276"/>
              <a:gd name="T102" fmla="*/ 1115 w 1191"/>
              <a:gd name="T103" fmla="*/ 2 h 276"/>
              <a:gd name="T104" fmla="*/ 1131 w 1191"/>
              <a:gd name="T105" fmla="*/ 2 h 276"/>
              <a:gd name="T106" fmla="*/ 1151 w 1191"/>
              <a:gd name="T107" fmla="*/ 2 h 276"/>
              <a:gd name="T108" fmla="*/ 1155 w 1191"/>
              <a:gd name="T109" fmla="*/ 2 h 276"/>
              <a:gd name="T110" fmla="*/ 1167 w 1191"/>
              <a:gd name="T111" fmla="*/ 2 h 276"/>
              <a:gd name="T112" fmla="*/ 1169 w 1191"/>
              <a:gd name="T113" fmla="*/ 0 h 276"/>
              <a:gd name="T114" fmla="*/ 1175 w 1191"/>
              <a:gd name="T115" fmla="*/ 0 h 276"/>
              <a:gd name="T116" fmla="*/ 1191 w 1191"/>
              <a:gd name="T11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1" h="276">
                <a:moveTo>
                  <a:pt x="0" y="276"/>
                </a:moveTo>
                <a:lnTo>
                  <a:pt x="4" y="276"/>
                </a:lnTo>
                <a:lnTo>
                  <a:pt x="4" y="158"/>
                </a:lnTo>
                <a:lnTo>
                  <a:pt x="9" y="158"/>
                </a:lnTo>
                <a:lnTo>
                  <a:pt x="9" y="155"/>
                </a:lnTo>
                <a:lnTo>
                  <a:pt x="10" y="155"/>
                </a:lnTo>
                <a:lnTo>
                  <a:pt x="10" y="153"/>
                </a:lnTo>
                <a:lnTo>
                  <a:pt x="10" y="153"/>
                </a:lnTo>
                <a:lnTo>
                  <a:pt x="10" y="150"/>
                </a:lnTo>
                <a:lnTo>
                  <a:pt x="11" y="150"/>
                </a:lnTo>
                <a:lnTo>
                  <a:pt x="11" y="148"/>
                </a:lnTo>
                <a:lnTo>
                  <a:pt x="11" y="148"/>
                </a:lnTo>
                <a:lnTo>
                  <a:pt x="11" y="145"/>
                </a:lnTo>
                <a:lnTo>
                  <a:pt x="12" y="145"/>
                </a:lnTo>
                <a:lnTo>
                  <a:pt x="12" y="143"/>
                </a:lnTo>
                <a:lnTo>
                  <a:pt x="12" y="143"/>
                </a:lnTo>
                <a:lnTo>
                  <a:pt x="12" y="140"/>
                </a:lnTo>
                <a:lnTo>
                  <a:pt x="15" y="140"/>
                </a:lnTo>
                <a:lnTo>
                  <a:pt x="15" y="138"/>
                </a:lnTo>
                <a:lnTo>
                  <a:pt x="15" y="138"/>
                </a:lnTo>
                <a:lnTo>
                  <a:pt x="15" y="136"/>
                </a:lnTo>
                <a:lnTo>
                  <a:pt x="16" y="136"/>
                </a:lnTo>
                <a:lnTo>
                  <a:pt x="16" y="133"/>
                </a:lnTo>
                <a:lnTo>
                  <a:pt x="18" y="133"/>
                </a:lnTo>
                <a:lnTo>
                  <a:pt x="18" y="131"/>
                </a:lnTo>
                <a:lnTo>
                  <a:pt x="19" y="131"/>
                </a:lnTo>
                <a:lnTo>
                  <a:pt x="19" y="128"/>
                </a:lnTo>
                <a:lnTo>
                  <a:pt x="37" y="128"/>
                </a:lnTo>
                <a:lnTo>
                  <a:pt x="37" y="126"/>
                </a:lnTo>
                <a:lnTo>
                  <a:pt x="49" y="126"/>
                </a:lnTo>
                <a:lnTo>
                  <a:pt x="49" y="123"/>
                </a:lnTo>
                <a:lnTo>
                  <a:pt x="50" y="123"/>
                </a:lnTo>
                <a:lnTo>
                  <a:pt x="50" y="121"/>
                </a:lnTo>
                <a:lnTo>
                  <a:pt x="52" y="121"/>
                </a:lnTo>
                <a:lnTo>
                  <a:pt x="52" y="118"/>
                </a:lnTo>
                <a:lnTo>
                  <a:pt x="53" y="118"/>
                </a:lnTo>
                <a:lnTo>
                  <a:pt x="53" y="116"/>
                </a:lnTo>
                <a:lnTo>
                  <a:pt x="57" y="116"/>
                </a:lnTo>
                <a:lnTo>
                  <a:pt x="57" y="113"/>
                </a:lnTo>
                <a:lnTo>
                  <a:pt x="60" y="113"/>
                </a:lnTo>
                <a:lnTo>
                  <a:pt x="60" y="111"/>
                </a:lnTo>
                <a:lnTo>
                  <a:pt x="61" y="111"/>
                </a:lnTo>
                <a:lnTo>
                  <a:pt x="61" y="108"/>
                </a:lnTo>
                <a:lnTo>
                  <a:pt x="61" y="108"/>
                </a:lnTo>
                <a:lnTo>
                  <a:pt x="61" y="106"/>
                </a:lnTo>
                <a:lnTo>
                  <a:pt x="65" y="106"/>
                </a:lnTo>
                <a:lnTo>
                  <a:pt x="65" y="103"/>
                </a:lnTo>
                <a:lnTo>
                  <a:pt x="68" y="103"/>
                </a:lnTo>
                <a:lnTo>
                  <a:pt x="68" y="103"/>
                </a:lnTo>
                <a:lnTo>
                  <a:pt x="68" y="103"/>
                </a:lnTo>
                <a:lnTo>
                  <a:pt x="68" y="101"/>
                </a:lnTo>
                <a:lnTo>
                  <a:pt x="83" y="101"/>
                </a:lnTo>
                <a:lnTo>
                  <a:pt x="83" y="99"/>
                </a:lnTo>
                <a:lnTo>
                  <a:pt x="96" y="99"/>
                </a:lnTo>
                <a:lnTo>
                  <a:pt x="96" y="96"/>
                </a:lnTo>
                <a:lnTo>
                  <a:pt x="97" y="96"/>
                </a:lnTo>
                <a:lnTo>
                  <a:pt x="97" y="94"/>
                </a:lnTo>
                <a:lnTo>
                  <a:pt x="117" y="94"/>
                </a:lnTo>
                <a:lnTo>
                  <a:pt x="117" y="91"/>
                </a:lnTo>
                <a:lnTo>
                  <a:pt x="119" y="91"/>
                </a:lnTo>
                <a:lnTo>
                  <a:pt x="119" y="86"/>
                </a:lnTo>
                <a:lnTo>
                  <a:pt x="122" y="86"/>
                </a:lnTo>
                <a:lnTo>
                  <a:pt x="122" y="84"/>
                </a:lnTo>
                <a:lnTo>
                  <a:pt x="130" y="84"/>
                </a:lnTo>
                <a:lnTo>
                  <a:pt x="130" y="81"/>
                </a:lnTo>
                <a:lnTo>
                  <a:pt x="137" y="81"/>
                </a:lnTo>
                <a:lnTo>
                  <a:pt x="137" y="79"/>
                </a:lnTo>
                <a:lnTo>
                  <a:pt x="138" y="79"/>
                </a:lnTo>
                <a:lnTo>
                  <a:pt x="138" y="76"/>
                </a:lnTo>
                <a:lnTo>
                  <a:pt x="139" y="76"/>
                </a:lnTo>
                <a:lnTo>
                  <a:pt x="139" y="74"/>
                </a:lnTo>
                <a:lnTo>
                  <a:pt x="140" y="74"/>
                </a:lnTo>
                <a:lnTo>
                  <a:pt x="140" y="71"/>
                </a:lnTo>
                <a:lnTo>
                  <a:pt x="143" y="71"/>
                </a:lnTo>
                <a:lnTo>
                  <a:pt x="143" y="69"/>
                </a:lnTo>
                <a:lnTo>
                  <a:pt x="146" y="69"/>
                </a:lnTo>
                <a:lnTo>
                  <a:pt x="146" y="67"/>
                </a:lnTo>
                <a:lnTo>
                  <a:pt x="177" y="67"/>
                </a:lnTo>
                <a:lnTo>
                  <a:pt x="177" y="64"/>
                </a:lnTo>
                <a:lnTo>
                  <a:pt x="180" y="64"/>
                </a:lnTo>
                <a:lnTo>
                  <a:pt x="180" y="62"/>
                </a:lnTo>
                <a:lnTo>
                  <a:pt x="180" y="62"/>
                </a:lnTo>
                <a:lnTo>
                  <a:pt x="180" y="59"/>
                </a:lnTo>
                <a:lnTo>
                  <a:pt x="181" y="59"/>
                </a:lnTo>
                <a:lnTo>
                  <a:pt x="181" y="57"/>
                </a:lnTo>
                <a:lnTo>
                  <a:pt x="187" y="57"/>
                </a:lnTo>
                <a:lnTo>
                  <a:pt x="187" y="54"/>
                </a:lnTo>
                <a:lnTo>
                  <a:pt x="215" y="54"/>
                </a:lnTo>
                <a:lnTo>
                  <a:pt x="215" y="52"/>
                </a:lnTo>
                <a:lnTo>
                  <a:pt x="251" y="52"/>
                </a:lnTo>
                <a:lnTo>
                  <a:pt x="251" y="49"/>
                </a:lnTo>
                <a:lnTo>
                  <a:pt x="254" y="49"/>
                </a:lnTo>
                <a:lnTo>
                  <a:pt x="254" y="47"/>
                </a:lnTo>
                <a:lnTo>
                  <a:pt x="265" y="47"/>
                </a:lnTo>
                <a:lnTo>
                  <a:pt x="265" y="44"/>
                </a:lnTo>
                <a:lnTo>
                  <a:pt x="265" y="44"/>
                </a:lnTo>
                <a:lnTo>
                  <a:pt x="265" y="42"/>
                </a:lnTo>
                <a:lnTo>
                  <a:pt x="278" y="42"/>
                </a:lnTo>
                <a:lnTo>
                  <a:pt x="278" y="42"/>
                </a:lnTo>
                <a:lnTo>
                  <a:pt x="326" y="42"/>
                </a:lnTo>
                <a:lnTo>
                  <a:pt x="326" y="39"/>
                </a:lnTo>
                <a:lnTo>
                  <a:pt x="342" y="39"/>
                </a:lnTo>
                <a:lnTo>
                  <a:pt x="342" y="37"/>
                </a:lnTo>
                <a:lnTo>
                  <a:pt x="345" y="37"/>
                </a:lnTo>
                <a:lnTo>
                  <a:pt x="345" y="34"/>
                </a:lnTo>
                <a:lnTo>
                  <a:pt x="417" y="34"/>
                </a:lnTo>
                <a:lnTo>
                  <a:pt x="417" y="32"/>
                </a:lnTo>
                <a:lnTo>
                  <a:pt x="464" y="32"/>
                </a:lnTo>
                <a:lnTo>
                  <a:pt x="464" y="30"/>
                </a:lnTo>
                <a:lnTo>
                  <a:pt x="476" y="30"/>
                </a:lnTo>
                <a:lnTo>
                  <a:pt x="476" y="27"/>
                </a:lnTo>
                <a:lnTo>
                  <a:pt x="494" y="27"/>
                </a:lnTo>
                <a:lnTo>
                  <a:pt x="494" y="25"/>
                </a:lnTo>
                <a:lnTo>
                  <a:pt x="528" y="25"/>
                </a:lnTo>
                <a:lnTo>
                  <a:pt x="528" y="22"/>
                </a:lnTo>
                <a:lnTo>
                  <a:pt x="578" y="22"/>
                </a:lnTo>
                <a:lnTo>
                  <a:pt x="578" y="20"/>
                </a:lnTo>
                <a:lnTo>
                  <a:pt x="616" y="20"/>
                </a:lnTo>
                <a:lnTo>
                  <a:pt x="616" y="17"/>
                </a:lnTo>
                <a:lnTo>
                  <a:pt x="643" y="17"/>
                </a:lnTo>
                <a:lnTo>
                  <a:pt x="643" y="17"/>
                </a:lnTo>
                <a:lnTo>
                  <a:pt x="662" y="17"/>
                </a:lnTo>
                <a:lnTo>
                  <a:pt x="662" y="15"/>
                </a:lnTo>
                <a:lnTo>
                  <a:pt x="697" y="15"/>
                </a:lnTo>
                <a:lnTo>
                  <a:pt x="697" y="12"/>
                </a:lnTo>
                <a:lnTo>
                  <a:pt x="779" y="12"/>
                </a:lnTo>
                <a:lnTo>
                  <a:pt x="779" y="10"/>
                </a:lnTo>
                <a:lnTo>
                  <a:pt x="818" y="10"/>
                </a:lnTo>
                <a:lnTo>
                  <a:pt x="818" y="10"/>
                </a:lnTo>
                <a:lnTo>
                  <a:pt x="853" y="10"/>
                </a:lnTo>
                <a:lnTo>
                  <a:pt x="853" y="10"/>
                </a:lnTo>
                <a:lnTo>
                  <a:pt x="891" y="10"/>
                </a:lnTo>
                <a:lnTo>
                  <a:pt x="891" y="7"/>
                </a:lnTo>
                <a:lnTo>
                  <a:pt x="937" y="7"/>
                </a:lnTo>
                <a:lnTo>
                  <a:pt x="937" y="7"/>
                </a:lnTo>
                <a:lnTo>
                  <a:pt x="973" y="7"/>
                </a:lnTo>
                <a:lnTo>
                  <a:pt x="973" y="5"/>
                </a:lnTo>
                <a:lnTo>
                  <a:pt x="976" y="5"/>
                </a:lnTo>
                <a:lnTo>
                  <a:pt x="976" y="5"/>
                </a:lnTo>
                <a:lnTo>
                  <a:pt x="1013" y="5"/>
                </a:lnTo>
                <a:lnTo>
                  <a:pt x="1013" y="2"/>
                </a:lnTo>
                <a:lnTo>
                  <a:pt x="1048" y="2"/>
                </a:lnTo>
                <a:lnTo>
                  <a:pt x="1048" y="2"/>
                </a:lnTo>
                <a:lnTo>
                  <a:pt x="1052" y="2"/>
                </a:lnTo>
                <a:lnTo>
                  <a:pt x="1052" y="2"/>
                </a:lnTo>
                <a:lnTo>
                  <a:pt x="1072" y="2"/>
                </a:lnTo>
                <a:lnTo>
                  <a:pt x="1072" y="2"/>
                </a:lnTo>
                <a:lnTo>
                  <a:pt x="1076" y="2"/>
                </a:lnTo>
                <a:lnTo>
                  <a:pt x="1076" y="2"/>
                </a:lnTo>
                <a:lnTo>
                  <a:pt x="1084" y="2"/>
                </a:lnTo>
                <a:lnTo>
                  <a:pt x="1084" y="2"/>
                </a:lnTo>
                <a:lnTo>
                  <a:pt x="1091" y="2"/>
                </a:lnTo>
                <a:lnTo>
                  <a:pt x="1091" y="2"/>
                </a:lnTo>
                <a:lnTo>
                  <a:pt x="1099" y="2"/>
                </a:lnTo>
                <a:lnTo>
                  <a:pt x="1099" y="2"/>
                </a:lnTo>
                <a:lnTo>
                  <a:pt x="1115" y="2"/>
                </a:lnTo>
                <a:lnTo>
                  <a:pt x="1115" y="2"/>
                </a:lnTo>
                <a:lnTo>
                  <a:pt x="1131" y="2"/>
                </a:lnTo>
                <a:lnTo>
                  <a:pt x="1131" y="2"/>
                </a:lnTo>
                <a:lnTo>
                  <a:pt x="1135" y="2"/>
                </a:lnTo>
                <a:lnTo>
                  <a:pt x="1135" y="2"/>
                </a:lnTo>
                <a:lnTo>
                  <a:pt x="1151" y="2"/>
                </a:lnTo>
                <a:lnTo>
                  <a:pt x="1151" y="2"/>
                </a:lnTo>
                <a:lnTo>
                  <a:pt x="1155" y="2"/>
                </a:lnTo>
                <a:lnTo>
                  <a:pt x="1155" y="2"/>
                </a:lnTo>
                <a:lnTo>
                  <a:pt x="1159" y="2"/>
                </a:lnTo>
                <a:lnTo>
                  <a:pt x="1159" y="2"/>
                </a:lnTo>
                <a:lnTo>
                  <a:pt x="1167" y="2"/>
                </a:lnTo>
                <a:lnTo>
                  <a:pt x="1167" y="2"/>
                </a:lnTo>
                <a:lnTo>
                  <a:pt x="1169" y="2"/>
                </a:lnTo>
                <a:lnTo>
                  <a:pt x="1169" y="0"/>
                </a:lnTo>
                <a:lnTo>
                  <a:pt x="1171" y="0"/>
                </a:lnTo>
                <a:lnTo>
                  <a:pt x="1171" y="0"/>
                </a:lnTo>
                <a:lnTo>
                  <a:pt x="1175" y="0"/>
                </a:lnTo>
                <a:lnTo>
                  <a:pt x="1175" y="0"/>
                </a:lnTo>
                <a:lnTo>
                  <a:pt x="1191" y="0"/>
                </a:lnTo>
                <a:lnTo>
                  <a:pt x="1191" y="0"/>
                </a:lnTo>
              </a:path>
            </a:pathLst>
          </a:custGeom>
          <a:noFill/>
          <a:ln w="28575" cap="flat">
            <a:solidFill>
              <a:srgbClr val="FFA5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1679699" y="2491342"/>
            <a:ext cx="7042150" cy="890588"/>
          </a:xfrm>
          <a:custGeom>
            <a:avLst/>
            <a:gdLst>
              <a:gd name="T0" fmla="*/ 2 w 1191"/>
              <a:gd name="T1" fmla="*/ 198 h 201"/>
              <a:gd name="T2" fmla="*/ 8 w 1191"/>
              <a:gd name="T3" fmla="*/ 117 h 201"/>
              <a:gd name="T4" fmla="*/ 11 w 1191"/>
              <a:gd name="T5" fmla="*/ 112 h 201"/>
              <a:gd name="T6" fmla="*/ 13 w 1191"/>
              <a:gd name="T7" fmla="*/ 109 h 201"/>
              <a:gd name="T8" fmla="*/ 14 w 1191"/>
              <a:gd name="T9" fmla="*/ 104 h 201"/>
              <a:gd name="T10" fmla="*/ 18 w 1191"/>
              <a:gd name="T11" fmla="*/ 102 h 201"/>
              <a:gd name="T12" fmla="*/ 20 w 1191"/>
              <a:gd name="T13" fmla="*/ 97 h 201"/>
              <a:gd name="T14" fmla="*/ 25 w 1191"/>
              <a:gd name="T15" fmla="*/ 94 h 201"/>
              <a:gd name="T16" fmla="*/ 28 w 1191"/>
              <a:gd name="T17" fmla="*/ 89 h 201"/>
              <a:gd name="T18" fmla="*/ 51 w 1191"/>
              <a:gd name="T19" fmla="*/ 87 h 201"/>
              <a:gd name="T20" fmla="*/ 56 w 1191"/>
              <a:gd name="T21" fmla="*/ 82 h 201"/>
              <a:gd name="T22" fmla="*/ 90 w 1191"/>
              <a:gd name="T23" fmla="*/ 79 h 201"/>
              <a:gd name="T24" fmla="*/ 95 w 1191"/>
              <a:gd name="T25" fmla="*/ 77 h 201"/>
              <a:gd name="T26" fmla="*/ 100 w 1191"/>
              <a:gd name="T27" fmla="*/ 75 h 201"/>
              <a:gd name="T28" fmla="*/ 101 w 1191"/>
              <a:gd name="T29" fmla="*/ 70 h 201"/>
              <a:gd name="T30" fmla="*/ 106 w 1191"/>
              <a:gd name="T31" fmla="*/ 67 h 201"/>
              <a:gd name="T32" fmla="*/ 159 w 1191"/>
              <a:gd name="T33" fmla="*/ 62 h 201"/>
              <a:gd name="T34" fmla="*/ 179 w 1191"/>
              <a:gd name="T35" fmla="*/ 60 h 201"/>
              <a:gd name="T36" fmla="*/ 184 w 1191"/>
              <a:gd name="T37" fmla="*/ 57 h 201"/>
              <a:gd name="T38" fmla="*/ 242 w 1191"/>
              <a:gd name="T39" fmla="*/ 55 h 201"/>
              <a:gd name="T40" fmla="*/ 250 w 1191"/>
              <a:gd name="T41" fmla="*/ 52 h 201"/>
              <a:gd name="T42" fmla="*/ 260 w 1191"/>
              <a:gd name="T43" fmla="*/ 50 h 201"/>
              <a:gd name="T44" fmla="*/ 262 w 1191"/>
              <a:gd name="T45" fmla="*/ 47 h 201"/>
              <a:gd name="T46" fmla="*/ 291 w 1191"/>
              <a:gd name="T47" fmla="*/ 42 h 201"/>
              <a:gd name="T48" fmla="*/ 295 w 1191"/>
              <a:gd name="T49" fmla="*/ 37 h 201"/>
              <a:gd name="T50" fmla="*/ 321 w 1191"/>
              <a:gd name="T51" fmla="*/ 35 h 201"/>
              <a:gd name="T52" fmla="*/ 333 w 1191"/>
              <a:gd name="T53" fmla="*/ 30 h 201"/>
              <a:gd name="T54" fmla="*/ 417 w 1191"/>
              <a:gd name="T55" fmla="*/ 27 h 201"/>
              <a:gd name="T56" fmla="*/ 418 w 1191"/>
              <a:gd name="T57" fmla="*/ 22 h 201"/>
              <a:gd name="T58" fmla="*/ 498 w 1191"/>
              <a:gd name="T59" fmla="*/ 20 h 201"/>
              <a:gd name="T60" fmla="*/ 535 w 1191"/>
              <a:gd name="T61" fmla="*/ 15 h 201"/>
              <a:gd name="T62" fmla="*/ 595 w 1191"/>
              <a:gd name="T63" fmla="*/ 15 h 201"/>
              <a:gd name="T64" fmla="*/ 655 w 1191"/>
              <a:gd name="T65" fmla="*/ 12 h 201"/>
              <a:gd name="T66" fmla="*/ 696 w 1191"/>
              <a:gd name="T67" fmla="*/ 10 h 201"/>
              <a:gd name="T68" fmla="*/ 778 w 1191"/>
              <a:gd name="T69" fmla="*/ 5 h 201"/>
              <a:gd name="T70" fmla="*/ 782 w 1191"/>
              <a:gd name="T71" fmla="*/ 5 h 201"/>
              <a:gd name="T72" fmla="*/ 806 w 1191"/>
              <a:gd name="T73" fmla="*/ 5 h 201"/>
              <a:gd name="T74" fmla="*/ 853 w 1191"/>
              <a:gd name="T75" fmla="*/ 5 h 201"/>
              <a:gd name="T76" fmla="*/ 857 w 1191"/>
              <a:gd name="T77" fmla="*/ 5 h 201"/>
              <a:gd name="T78" fmla="*/ 893 w 1191"/>
              <a:gd name="T79" fmla="*/ 2 h 201"/>
              <a:gd name="T80" fmla="*/ 897 w 1191"/>
              <a:gd name="T81" fmla="*/ 2 h 201"/>
              <a:gd name="T82" fmla="*/ 1004 w 1191"/>
              <a:gd name="T83" fmla="*/ 2 h 201"/>
              <a:gd name="T84" fmla="*/ 1012 w 1191"/>
              <a:gd name="T85" fmla="*/ 2 h 201"/>
              <a:gd name="T86" fmla="*/ 1048 w 1191"/>
              <a:gd name="T87" fmla="*/ 0 h 201"/>
              <a:gd name="T88" fmla="*/ 1060 w 1191"/>
              <a:gd name="T89" fmla="*/ 0 h 201"/>
              <a:gd name="T90" fmla="*/ 1127 w 1191"/>
              <a:gd name="T91" fmla="*/ 0 h 201"/>
              <a:gd name="T92" fmla="*/ 1131 w 1191"/>
              <a:gd name="T93" fmla="*/ 0 h 201"/>
              <a:gd name="T94" fmla="*/ 1139 w 1191"/>
              <a:gd name="T95" fmla="*/ 0 h 201"/>
              <a:gd name="T96" fmla="*/ 1171 w 1191"/>
              <a:gd name="T97" fmla="*/ 0 h 201"/>
              <a:gd name="T98" fmla="*/ 1191 w 1191"/>
              <a:gd name="T9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91" h="201">
                <a:moveTo>
                  <a:pt x="0" y="201"/>
                </a:moveTo>
                <a:lnTo>
                  <a:pt x="2" y="201"/>
                </a:lnTo>
                <a:lnTo>
                  <a:pt x="2" y="198"/>
                </a:lnTo>
                <a:lnTo>
                  <a:pt x="4" y="198"/>
                </a:lnTo>
                <a:lnTo>
                  <a:pt x="4" y="117"/>
                </a:lnTo>
                <a:lnTo>
                  <a:pt x="8" y="117"/>
                </a:lnTo>
                <a:lnTo>
                  <a:pt x="8" y="114"/>
                </a:lnTo>
                <a:lnTo>
                  <a:pt x="11" y="114"/>
                </a:lnTo>
                <a:lnTo>
                  <a:pt x="11" y="112"/>
                </a:lnTo>
                <a:lnTo>
                  <a:pt x="13" y="112"/>
                </a:lnTo>
                <a:lnTo>
                  <a:pt x="13" y="109"/>
                </a:lnTo>
                <a:lnTo>
                  <a:pt x="13" y="109"/>
                </a:lnTo>
                <a:lnTo>
                  <a:pt x="13" y="107"/>
                </a:lnTo>
                <a:lnTo>
                  <a:pt x="14" y="107"/>
                </a:lnTo>
                <a:lnTo>
                  <a:pt x="14" y="104"/>
                </a:lnTo>
                <a:lnTo>
                  <a:pt x="16" y="104"/>
                </a:lnTo>
                <a:lnTo>
                  <a:pt x="16" y="102"/>
                </a:lnTo>
                <a:lnTo>
                  <a:pt x="18" y="102"/>
                </a:lnTo>
                <a:lnTo>
                  <a:pt x="18" y="99"/>
                </a:lnTo>
                <a:lnTo>
                  <a:pt x="20" y="99"/>
                </a:lnTo>
                <a:lnTo>
                  <a:pt x="20" y="97"/>
                </a:lnTo>
                <a:lnTo>
                  <a:pt x="23" y="97"/>
                </a:lnTo>
                <a:lnTo>
                  <a:pt x="23" y="94"/>
                </a:lnTo>
                <a:lnTo>
                  <a:pt x="25" y="94"/>
                </a:lnTo>
                <a:lnTo>
                  <a:pt x="25" y="92"/>
                </a:lnTo>
                <a:lnTo>
                  <a:pt x="28" y="92"/>
                </a:lnTo>
                <a:lnTo>
                  <a:pt x="28" y="89"/>
                </a:lnTo>
                <a:lnTo>
                  <a:pt x="38" y="89"/>
                </a:lnTo>
                <a:lnTo>
                  <a:pt x="38" y="87"/>
                </a:lnTo>
                <a:lnTo>
                  <a:pt x="51" y="87"/>
                </a:lnTo>
                <a:lnTo>
                  <a:pt x="51" y="84"/>
                </a:lnTo>
                <a:lnTo>
                  <a:pt x="56" y="84"/>
                </a:lnTo>
                <a:lnTo>
                  <a:pt x="56" y="82"/>
                </a:lnTo>
                <a:lnTo>
                  <a:pt x="58" y="82"/>
                </a:lnTo>
                <a:lnTo>
                  <a:pt x="58" y="79"/>
                </a:lnTo>
                <a:lnTo>
                  <a:pt x="90" y="79"/>
                </a:lnTo>
                <a:lnTo>
                  <a:pt x="90" y="77"/>
                </a:lnTo>
                <a:lnTo>
                  <a:pt x="95" y="77"/>
                </a:lnTo>
                <a:lnTo>
                  <a:pt x="95" y="77"/>
                </a:lnTo>
                <a:lnTo>
                  <a:pt x="99" y="77"/>
                </a:lnTo>
                <a:lnTo>
                  <a:pt x="99" y="75"/>
                </a:lnTo>
                <a:lnTo>
                  <a:pt x="100" y="75"/>
                </a:lnTo>
                <a:lnTo>
                  <a:pt x="100" y="72"/>
                </a:lnTo>
                <a:lnTo>
                  <a:pt x="101" y="72"/>
                </a:lnTo>
                <a:lnTo>
                  <a:pt x="101" y="70"/>
                </a:lnTo>
                <a:lnTo>
                  <a:pt x="103" y="70"/>
                </a:lnTo>
                <a:lnTo>
                  <a:pt x="103" y="67"/>
                </a:lnTo>
                <a:lnTo>
                  <a:pt x="106" y="67"/>
                </a:lnTo>
                <a:lnTo>
                  <a:pt x="106" y="65"/>
                </a:lnTo>
                <a:lnTo>
                  <a:pt x="159" y="65"/>
                </a:lnTo>
                <a:lnTo>
                  <a:pt x="159" y="62"/>
                </a:lnTo>
                <a:lnTo>
                  <a:pt x="174" y="62"/>
                </a:lnTo>
                <a:lnTo>
                  <a:pt x="174" y="60"/>
                </a:lnTo>
                <a:lnTo>
                  <a:pt x="179" y="60"/>
                </a:lnTo>
                <a:lnTo>
                  <a:pt x="179" y="60"/>
                </a:lnTo>
                <a:lnTo>
                  <a:pt x="184" y="60"/>
                </a:lnTo>
                <a:lnTo>
                  <a:pt x="184" y="57"/>
                </a:lnTo>
                <a:lnTo>
                  <a:pt x="209" y="57"/>
                </a:lnTo>
                <a:lnTo>
                  <a:pt x="209" y="55"/>
                </a:lnTo>
                <a:lnTo>
                  <a:pt x="242" y="55"/>
                </a:lnTo>
                <a:lnTo>
                  <a:pt x="242" y="55"/>
                </a:lnTo>
                <a:lnTo>
                  <a:pt x="250" y="55"/>
                </a:lnTo>
                <a:lnTo>
                  <a:pt x="250" y="52"/>
                </a:lnTo>
                <a:lnTo>
                  <a:pt x="255" y="52"/>
                </a:lnTo>
                <a:lnTo>
                  <a:pt x="255" y="50"/>
                </a:lnTo>
                <a:lnTo>
                  <a:pt x="260" y="50"/>
                </a:lnTo>
                <a:lnTo>
                  <a:pt x="260" y="47"/>
                </a:lnTo>
                <a:lnTo>
                  <a:pt x="262" y="47"/>
                </a:lnTo>
                <a:lnTo>
                  <a:pt x="262" y="47"/>
                </a:lnTo>
                <a:lnTo>
                  <a:pt x="278" y="47"/>
                </a:lnTo>
                <a:lnTo>
                  <a:pt x="278" y="42"/>
                </a:lnTo>
                <a:lnTo>
                  <a:pt x="291" y="42"/>
                </a:lnTo>
                <a:lnTo>
                  <a:pt x="291" y="40"/>
                </a:lnTo>
                <a:lnTo>
                  <a:pt x="295" y="40"/>
                </a:lnTo>
                <a:lnTo>
                  <a:pt x="295" y="37"/>
                </a:lnTo>
                <a:lnTo>
                  <a:pt x="296" y="37"/>
                </a:lnTo>
                <a:lnTo>
                  <a:pt x="296" y="35"/>
                </a:lnTo>
                <a:lnTo>
                  <a:pt x="321" y="35"/>
                </a:lnTo>
                <a:lnTo>
                  <a:pt x="321" y="32"/>
                </a:lnTo>
                <a:lnTo>
                  <a:pt x="333" y="32"/>
                </a:lnTo>
                <a:lnTo>
                  <a:pt x="333" y="30"/>
                </a:lnTo>
                <a:lnTo>
                  <a:pt x="342" y="30"/>
                </a:lnTo>
                <a:lnTo>
                  <a:pt x="342" y="27"/>
                </a:lnTo>
                <a:lnTo>
                  <a:pt x="417" y="27"/>
                </a:lnTo>
                <a:lnTo>
                  <a:pt x="417" y="25"/>
                </a:lnTo>
                <a:lnTo>
                  <a:pt x="418" y="25"/>
                </a:lnTo>
                <a:lnTo>
                  <a:pt x="418" y="22"/>
                </a:lnTo>
                <a:lnTo>
                  <a:pt x="460" y="22"/>
                </a:lnTo>
                <a:lnTo>
                  <a:pt x="460" y="20"/>
                </a:lnTo>
                <a:lnTo>
                  <a:pt x="498" y="20"/>
                </a:lnTo>
                <a:lnTo>
                  <a:pt x="498" y="17"/>
                </a:lnTo>
                <a:lnTo>
                  <a:pt x="535" y="17"/>
                </a:lnTo>
                <a:lnTo>
                  <a:pt x="535" y="15"/>
                </a:lnTo>
                <a:lnTo>
                  <a:pt x="584" y="15"/>
                </a:lnTo>
                <a:lnTo>
                  <a:pt x="584" y="15"/>
                </a:lnTo>
                <a:lnTo>
                  <a:pt x="595" y="15"/>
                </a:lnTo>
                <a:lnTo>
                  <a:pt x="595" y="15"/>
                </a:lnTo>
                <a:lnTo>
                  <a:pt x="655" y="15"/>
                </a:lnTo>
                <a:lnTo>
                  <a:pt x="655" y="12"/>
                </a:lnTo>
                <a:lnTo>
                  <a:pt x="661" y="12"/>
                </a:lnTo>
                <a:lnTo>
                  <a:pt x="661" y="10"/>
                </a:lnTo>
                <a:lnTo>
                  <a:pt x="696" y="10"/>
                </a:lnTo>
                <a:lnTo>
                  <a:pt x="696" y="7"/>
                </a:lnTo>
                <a:lnTo>
                  <a:pt x="778" y="7"/>
                </a:lnTo>
                <a:lnTo>
                  <a:pt x="778" y="5"/>
                </a:lnTo>
                <a:lnTo>
                  <a:pt x="778" y="5"/>
                </a:lnTo>
                <a:lnTo>
                  <a:pt x="778" y="5"/>
                </a:lnTo>
                <a:lnTo>
                  <a:pt x="782" y="5"/>
                </a:lnTo>
                <a:lnTo>
                  <a:pt x="782" y="5"/>
                </a:lnTo>
                <a:lnTo>
                  <a:pt x="806" y="5"/>
                </a:lnTo>
                <a:lnTo>
                  <a:pt x="806" y="5"/>
                </a:lnTo>
                <a:lnTo>
                  <a:pt x="814" y="5"/>
                </a:lnTo>
                <a:lnTo>
                  <a:pt x="814" y="5"/>
                </a:lnTo>
                <a:lnTo>
                  <a:pt x="853" y="5"/>
                </a:lnTo>
                <a:lnTo>
                  <a:pt x="853" y="5"/>
                </a:lnTo>
                <a:lnTo>
                  <a:pt x="857" y="5"/>
                </a:lnTo>
                <a:lnTo>
                  <a:pt x="857" y="5"/>
                </a:lnTo>
                <a:lnTo>
                  <a:pt x="884" y="5"/>
                </a:lnTo>
                <a:lnTo>
                  <a:pt x="884" y="2"/>
                </a:lnTo>
                <a:lnTo>
                  <a:pt x="893" y="2"/>
                </a:lnTo>
                <a:lnTo>
                  <a:pt x="893" y="2"/>
                </a:lnTo>
                <a:lnTo>
                  <a:pt x="897" y="2"/>
                </a:lnTo>
                <a:lnTo>
                  <a:pt x="897" y="2"/>
                </a:lnTo>
                <a:lnTo>
                  <a:pt x="937" y="2"/>
                </a:lnTo>
                <a:lnTo>
                  <a:pt x="937" y="2"/>
                </a:lnTo>
                <a:lnTo>
                  <a:pt x="1004" y="2"/>
                </a:lnTo>
                <a:lnTo>
                  <a:pt x="1004" y="2"/>
                </a:lnTo>
                <a:lnTo>
                  <a:pt x="1012" y="2"/>
                </a:lnTo>
                <a:lnTo>
                  <a:pt x="1012" y="2"/>
                </a:lnTo>
                <a:lnTo>
                  <a:pt x="1013" y="2"/>
                </a:lnTo>
                <a:lnTo>
                  <a:pt x="1013" y="0"/>
                </a:lnTo>
                <a:lnTo>
                  <a:pt x="1048" y="0"/>
                </a:lnTo>
                <a:lnTo>
                  <a:pt x="1048" y="0"/>
                </a:lnTo>
                <a:lnTo>
                  <a:pt x="1060" y="0"/>
                </a:lnTo>
                <a:lnTo>
                  <a:pt x="1060" y="0"/>
                </a:lnTo>
                <a:lnTo>
                  <a:pt x="1076" y="0"/>
                </a:lnTo>
                <a:lnTo>
                  <a:pt x="1076" y="0"/>
                </a:lnTo>
                <a:lnTo>
                  <a:pt x="1127" y="0"/>
                </a:lnTo>
                <a:lnTo>
                  <a:pt x="1127" y="0"/>
                </a:lnTo>
                <a:lnTo>
                  <a:pt x="1131" y="0"/>
                </a:lnTo>
                <a:lnTo>
                  <a:pt x="1131" y="0"/>
                </a:lnTo>
                <a:lnTo>
                  <a:pt x="1135" y="0"/>
                </a:lnTo>
                <a:lnTo>
                  <a:pt x="1135" y="0"/>
                </a:lnTo>
                <a:lnTo>
                  <a:pt x="1139" y="0"/>
                </a:lnTo>
                <a:lnTo>
                  <a:pt x="1139" y="0"/>
                </a:lnTo>
                <a:lnTo>
                  <a:pt x="1171" y="0"/>
                </a:lnTo>
                <a:lnTo>
                  <a:pt x="1171" y="0"/>
                </a:lnTo>
                <a:lnTo>
                  <a:pt x="1175" y="0"/>
                </a:lnTo>
                <a:lnTo>
                  <a:pt x="1175" y="0"/>
                </a:lnTo>
                <a:lnTo>
                  <a:pt x="1191" y="0"/>
                </a:lnTo>
                <a:lnTo>
                  <a:pt x="1191" y="0"/>
                </a:lnTo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3851920" y="1535474"/>
            <a:ext cx="39385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Hazard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pt-BR" alt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ratio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0.72 (95% CI, 0.54 - 0.96); p=.02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1679699" y="1007823"/>
            <a:ext cx="0" cy="2374107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562224" y="2963148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1562224" y="2693118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562224" y="2399570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1562224" y="2099053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1520949" y="1805504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1520949" y="1535474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1520949" y="1211438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14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520949" y="941408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16</a:t>
            </a:r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1662237" y="3381929"/>
            <a:ext cx="17462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1662237" y="1007823"/>
            <a:ext cx="17462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>
            <a:off x="1679699" y="3381929"/>
            <a:ext cx="7042150" cy="0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V="1">
            <a:off x="1679699" y="3381929"/>
            <a:ext cx="0" cy="1786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1638424" y="3404550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2341687" y="3404550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3044949" y="3404550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3749799" y="3404550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4432424" y="340455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5135687" y="340455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15</a:t>
            </a: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5840537" y="340455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18</a:t>
            </a:r>
          </a:p>
        </p:txBody>
      </p:sp>
      <p:sp>
        <p:nvSpPr>
          <p:cNvPr id="87" name="Rectangle 85"/>
          <p:cNvSpPr>
            <a:spLocks noChangeArrowheads="1"/>
          </p:cNvSpPr>
          <p:nvPr/>
        </p:nvSpPr>
        <p:spPr bwMode="auto">
          <a:xfrm>
            <a:off x="6550149" y="340455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21</a:t>
            </a:r>
          </a:p>
        </p:txBody>
      </p:sp>
      <p:sp>
        <p:nvSpPr>
          <p:cNvPr id="88" name="Rectangle 86"/>
          <p:cNvSpPr>
            <a:spLocks noChangeArrowheads="1"/>
          </p:cNvSpPr>
          <p:nvPr/>
        </p:nvSpPr>
        <p:spPr bwMode="auto">
          <a:xfrm>
            <a:off x="7253412" y="340455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24</a:t>
            </a:r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auto">
          <a:xfrm>
            <a:off x="7956674" y="340455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27</a:t>
            </a:r>
          </a:p>
        </p:txBody>
      </p:sp>
      <p:sp>
        <p:nvSpPr>
          <p:cNvPr id="90" name="Rectangle 88"/>
          <p:cNvSpPr>
            <a:spLocks noChangeArrowheads="1"/>
          </p:cNvSpPr>
          <p:nvPr/>
        </p:nvSpPr>
        <p:spPr bwMode="auto">
          <a:xfrm>
            <a:off x="8659937" y="340455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30</a:t>
            </a:r>
          </a:p>
        </p:txBody>
      </p:sp>
      <p:sp>
        <p:nvSpPr>
          <p:cNvPr id="91" name="Rectangle 89"/>
          <p:cNvSpPr>
            <a:spLocks noChangeArrowheads="1"/>
          </p:cNvSpPr>
          <p:nvPr/>
        </p:nvSpPr>
        <p:spPr bwMode="auto">
          <a:xfrm>
            <a:off x="4902324" y="3611220"/>
            <a:ext cx="6624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Time (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days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92" name="Rectangle 90"/>
          <p:cNvSpPr>
            <a:spLocks noChangeArrowheads="1"/>
          </p:cNvSpPr>
          <p:nvPr/>
        </p:nvSpPr>
        <p:spPr bwMode="auto">
          <a:xfrm rot="16200000">
            <a:off x="-440268" y="2071766"/>
            <a:ext cx="2433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Cumulative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MACE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incidence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(%)</a:t>
            </a:r>
          </a:p>
        </p:txBody>
      </p:sp>
      <p:sp>
        <p:nvSpPr>
          <p:cNvPr id="96" name="Line 94"/>
          <p:cNvSpPr>
            <a:spLocks noChangeShapeType="1"/>
          </p:cNvSpPr>
          <p:nvPr/>
        </p:nvSpPr>
        <p:spPr bwMode="auto">
          <a:xfrm>
            <a:off x="3347864" y="1057391"/>
            <a:ext cx="106362" cy="0"/>
          </a:xfrm>
          <a:prstGeom prst="line">
            <a:avLst/>
          </a:prstGeom>
          <a:noFill/>
          <a:ln w="38100" cap="flat">
            <a:solidFill>
              <a:srgbClr val="FFA5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Line 95"/>
          <p:cNvSpPr>
            <a:spLocks noChangeShapeType="1"/>
          </p:cNvSpPr>
          <p:nvPr/>
        </p:nvSpPr>
        <p:spPr bwMode="auto">
          <a:xfrm>
            <a:off x="4311460" y="1057391"/>
            <a:ext cx="112712" cy="0"/>
          </a:xfrm>
          <a:prstGeom prst="line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3486109" y="1001599"/>
            <a:ext cx="7389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Placebo, PCI</a:t>
            </a:r>
          </a:p>
        </p:txBody>
      </p:sp>
      <p:sp>
        <p:nvSpPr>
          <p:cNvPr id="101" name="Rectangle 99"/>
          <p:cNvSpPr>
            <a:spLocks noChangeArrowheads="1"/>
          </p:cNvSpPr>
          <p:nvPr/>
        </p:nvSpPr>
        <p:spPr bwMode="auto">
          <a:xfrm>
            <a:off x="4456055" y="1001599"/>
            <a:ext cx="9762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Atorvastatin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, PCI</a:t>
            </a:r>
          </a:p>
        </p:txBody>
      </p:sp>
      <p:sp>
        <p:nvSpPr>
          <p:cNvPr id="128" name="Rectangle 126"/>
          <p:cNvSpPr>
            <a:spLocks noChangeArrowheads="1"/>
          </p:cNvSpPr>
          <p:nvPr/>
        </p:nvSpPr>
        <p:spPr bwMode="auto">
          <a:xfrm>
            <a:off x="1546100" y="3968646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1359</a:t>
            </a:r>
          </a:p>
        </p:txBody>
      </p:sp>
      <p:sp>
        <p:nvSpPr>
          <p:cNvPr id="129" name="Rectangle 127"/>
          <p:cNvSpPr>
            <a:spLocks noChangeArrowheads="1"/>
          </p:cNvSpPr>
          <p:nvPr/>
        </p:nvSpPr>
        <p:spPr bwMode="auto">
          <a:xfrm>
            <a:off x="2255713" y="3968646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1283</a:t>
            </a:r>
          </a:p>
        </p:txBody>
      </p:sp>
      <p:sp>
        <p:nvSpPr>
          <p:cNvPr id="130" name="Rectangle 128"/>
          <p:cNvSpPr>
            <a:spLocks noChangeArrowheads="1"/>
          </p:cNvSpPr>
          <p:nvPr/>
        </p:nvSpPr>
        <p:spPr bwMode="auto">
          <a:xfrm>
            <a:off x="2958975" y="3968646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1267</a:t>
            </a:r>
          </a:p>
        </p:txBody>
      </p:sp>
      <p:sp>
        <p:nvSpPr>
          <p:cNvPr id="131" name="Rectangle 129"/>
          <p:cNvSpPr>
            <a:spLocks noChangeArrowheads="1"/>
          </p:cNvSpPr>
          <p:nvPr/>
        </p:nvSpPr>
        <p:spPr bwMode="auto">
          <a:xfrm>
            <a:off x="3668588" y="3968646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1259</a:t>
            </a:r>
          </a:p>
        </p:txBody>
      </p:sp>
      <p:sp>
        <p:nvSpPr>
          <p:cNvPr id="132" name="Rectangle 130"/>
          <p:cNvSpPr>
            <a:spLocks noChangeArrowheads="1"/>
          </p:cNvSpPr>
          <p:nvPr/>
        </p:nvSpPr>
        <p:spPr bwMode="auto">
          <a:xfrm>
            <a:off x="4378200" y="3968646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1257</a:t>
            </a:r>
          </a:p>
        </p:txBody>
      </p:sp>
      <p:sp>
        <p:nvSpPr>
          <p:cNvPr id="133" name="Rectangle 131"/>
          <p:cNvSpPr>
            <a:spLocks noChangeArrowheads="1"/>
          </p:cNvSpPr>
          <p:nvPr/>
        </p:nvSpPr>
        <p:spPr bwMode="auto">
          <a:xfrm>
            <a:off x="5081463" y="3968646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1253</a:t>
            </a:r>
          </a:p>
        </p:txBody>
      </p:sp>
      <p:sp>
        <p:nvSpPr>
          <p:cNvPr id="134" name="Rectangle 132"/>
          <p:cNvSpPr>
            <a:spLocks noChangeArrowheads="1"/>
          </p:cNvSpPr>
          <p:nvPr/>
        </p:nvSpPr>
        <p:spPr bwMode="auto">
          <a:xfrm>
            <a:off x="5791075" y="3968646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1249</a:t>
            </a:r>
          </a:p>
        </p:txBody>
      </p:sp>
      <p:sp>
        <p:nvSpPr>
          <p:cNvPr id="135" name="Rectangle 133"/>
          <p:cNvSpPr>
            <a:spLocks noChangeArrowheads="1"/>
          </p:cNvSpPr>
          <p:nvPr/>
        </p:nvSpPr>
        <p:spPr bwMode="auto">
          <a:xfrm>
            <a:off x="6500688" y="3968646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1247</a:t>
            </a:r>
          </a:p>
        </p:txBody>
      </p:sp>
      <p:sp>
        <p:nvSpPr>
          <p:cNvPr id="136" name="Rectangle 134"/>
          <p:cNvSpPr>
            <a:spLocks noChangeArrowheads="1"/>
          </p:cNvSpPr>
          <p:nvPr/>
        </p:nvSpPr>
        <p:spPr bwMode="auto">
          <a:xfrm>
            <a:off x="7203950" y="3968646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1244</a:t>
            </a:r>
          </a:p>
        </p:txBody>
      </p:sp>
      <p:sp>
        <p:nvSpPr>
          <p:cNvPr id="137" name="Rectangle 135"/>
          <p:cNvSpPr>
            <a:spLocks noChangeArrowheads="1"/>
          </p:cNvSpPr>
          <p:nvPr/>
        </p:nvSpPr>
        <p:spPr bwMode="auto">
          <a:xfrm>
            <a:off x="7913563" y="3968646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1239</a:t>
            </a:r>
          </a:p>
        </p:txBody>
      </p:sp>
      <p:sp>
        <p:nvSpPr>
          <p:cNvPr id="138" name="Rectangle 136"/>
          <p:cNvSpPr>
            <a:spLocks noChangeArrowheads="1"/>
          </p:cNvSpPr>
          <p:nvPr/>
        </p:nvSpPr>
        <p:spPr bwMode="auto">
          <a:xfrm>
            <a:off x="8623175" y="3968646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1216</a:t>
            </a:r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6500688" y="4130664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1261</a:t>
            </a:r>
          </a:p>
        </p:txBody>
      </p:sp>
      <p:sp>
        <p:nvSpPr>
          <p:cNvPr id="147" name="Rectangle 145"/>
          <p:cNvSpPr>
            <a:spLocks noChangeArrowheads="1"/>
          </p:cNvSpPr>
          <p:nvPr/>
        </p:nvSpPr>
        <p:spPr bwMode="auto">
          <a:xfrm>
            <a:off x="7203950" y="4130665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1254</a:t>
            </a:r>
          </a:p>
        </p:txBody>
      </p:sp>
      <p:sp>
        <p:nvSpPr>
          <p:cNvPr id="148" name="Rectangle 146"/>
          <p:cNvSpPr>
            <a:spLocks noChangeArrowheads="1"/>
          </p:cNvSpPr>
          <p:nvPr/>
        </p:nvSpPr>
        <p:spPr bwMode="auto">
          <a:xfrm>
            <a:off x="7913563" y="4130665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1248</a:t>
            </a:r>
          </a:p>
        </p:txBody>
      </p:sp>
      <p:sp>
        <p:nvSpPr>
          <p:cNvPr id="149" name="Rectangle 147"/>
          <p:cNvSpPr>
            <a:spLocks noChangeArrowheads="1"/>
          </p:cNvSpPr>
          <p:nvPr/>
        </p:nvSpPr>
        <p:spPr bwMode="auto">
          <a:xfrm>
            <a:off x="8623175" y="4130665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1235</a:t>
            </a:r>
          </a:p>
        </p:txBody>
      </p:sp>
      <p:sp>
        <p:nvSpPr>
          <p:cNvPr id="151" name="Rectangle 149"/>
          <p:cNvSpPr>
            <a:spLocks noChangeArrowheads="1"/>
          </p:cNvSpPr>
          <p:nvPr/>
        </p:nvSpPr>
        <p:spPr bwMode="auto">
          <a:xfrm>
            <a:off x="846273" y="3965076"/>
            <a:ext cx="44884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Placebo</a:t>
            </a:r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932238" y="3720220"/>
            <a:ext cx="51937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No. </a:t>
            </a:r>
            <a:r>
              <a:rPr kumimoji="0" lang="pt-BR" altLang="pt-BR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at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pt-BR" altLang="pt-BR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risk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56" name="Rectangle 137"/>
          <p:cNvSpPr>
            <a:spLocks noChangeArrowheads="1"/>
          </p:cNvSpPr>
          <p:nvPr/>
        </p:nvSpPr>
        <p:spPr bwMode="auto">
          <a:xfrm>
            <a:off x="1547688" y="4130665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1351</a:t>
            </a:r>
          </a:p>
        </p:txBody>
      </p:sp>
      <p:sp>
        <p:nvSpPr>
          <p:cNvPr id="157" name="Rectangle 138"/>
          <p:cNvSpPr>
            <a:spLocks noChangeArrowheads="1"/>
          </p:cNvSpPr>
          <p:nvPr/>
        </p:nvSpPr>
        <p:spPr bwMode="auto">
          <a:xfrm>
            <a:off x="2257301" y="4130665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1295</a:t>
            </a:r>
          </a:p>
        </p:txBody>
      </p:sp>
      <p:sp>
        <p:nvSpPr>
          <p:cNvPr id="158" name="Rectangle 139"/>
          <p:cNvSpPr>
            <a:spLocks noChangeArrowheads="1"/>
          </p:cNvSpPr>
          <p:nvPr/>
        </p:nvSpPr>
        <p:spPr bwMode="auto">
          <a:xfrm>
            <a:off x="2960563" y="4130665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1290</a:t>
            </a:r>
          </a:p>
        </p:txBody>
      </p:sp>
      <p:sp>
        <p:nvSpPr>
          <p:cNvPr id="159" name="Rectangle 140"/>
          <p:cNvSpPr>
            <a:spLocks noChangeArrowheads="1"/>
          </p:cNvSpPr>
          <p:nvPr/>
        </p:nvSpPr>
        <p:spPr bwMode="auto">
          <a:xfrm>
            <a:off x="3670176" y="4130665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1276</a:t>
            </a:r>
          </a:p>
        </p:txBody>
      </p:sp>
      <p:sp>
        <p:nvSpPr>
          <p:cNvPr id="160" name="Rectangle 141"/>
          <p:cNvSpPr>
            <a:spLocks noChangeArrowheads="1"/>
          </p:cNvSpPr>
          <p:nvPr/>
        </p:nvSpPr>
        <p:spPr bwMode="auto">
          <a:xfrm>
            <a:off x="4379788" y="4130665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1273</a:t>
            </a:r>
          </a:p>
        </p:txBody>
      </p:sp>
      <p:sp>
        <p:nvSpPr>
          <p:cNvPr id="161" name="Rectangle 142"/>
          <p:cNvSpPr>
            <a:spLocks noChangeArrowheads="1"/>
          </p:cNvSpPr>
          <p:nvPr/>
        </p:nvSpPr>
        <p:spPr bwMode="auto">
          <a:xfrm>
            <a:off x="5083051" y="4130665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1270</a:t>
            </a:r>
          </a:p>
        </p:txBody>
      </p:sp>
      <p:sp>
        <p:nvSpPr>
          <p:cNvPr id="162" name="Rectangle 143"/>
          <p:cNvSpPr>
            <a:spLocks noChangeArrowheads="1"/>
          </p:cNvSpPr>
          <p:nvPr/>
        </p:nvSpPr>
        <p:spPr bwMode="auto">
          <a:xfrm>
            <a:off x="5792663" y="4130665"/>
            <a:ext cx="2564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1266</a:t>
            </a:r>
          </a:p>
        </p:txBody>
      </p:sp>
      <p:sp>
        <p:nvSpPr>
          <p:cNvPr id="163" name="Rectangle 148"/>
          <p:cNvSpPr>
            <a:spLocks noChangeArrowheads="1"/>
          </p:cNvSpPr>
          <p:nvPr/>
        </p:nvSpPr>
        <p:spPr bwMode="auto">
          <a:xfrm>
            <a:off x="652770" y="4127094"/>
            <a:ext cx="6412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pt-BR" altLang="pt-BR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Atorvastatin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64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18592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1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96" grpId="0" animBg="1"/>
      <p:bldP spid="97" grpId="0" animBg="1"/>
      <p:bldP spid="100" grpId="0"/>
      <p:bldP spid="101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46" grpId="0"/>
      <p:bldP spid="147" grpId="0"/>
      <p:bldP spid="148" grpId="0"/>
      <p:bldP spid="149" grpId="0"/>
      <p:bldP spid="151" grpId="0"/>
      <p:bldP spid="154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66154"/>
              </p:ext>
            </p:extLst>
          </p:nvPr>
        </p:nvGraphicFramePr>
        <p:xfrm>
          <a:off x="147487" y="771550"/>
          <a:ext cx="8889010" cy="3960444"/>
        </p:xfrm>
        <a:graphic>
          <a:graphicData uri="http://schemas.openxmlformats.org/drawingml/2006/table">
            <a:tbl>
              <a:tblPr firstRow="1" firstCol="1" bandRow="1"/>
              <a:tblGrid>
                <a:gridCol w="2796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44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4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10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64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Outcomes</a:t>
                      </a:r>
                      <a:endParaRPr lang="pt-BR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Atorvastatin</a:t>
                      </a:r>
                      <a:endParaRPr lang="pt-BR" sz="1400" b="1" dirty="0" smtClean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(n=1351)</a:t>
                      </a:r>
                      <a:endParaRPr lang="pt-BR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(n=1359)</a:t>
                      </a:r>
                      <a:endParaRPr lang="pt-BR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Hazard</a:t>
                      </a:r>
                      <a:r>
                        <a:rPr lang="pt-BR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ratio</a:t>
                      </a:r>
                      <a:endParaRPr lang="pt-BR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 </a:t>
                      </a:r>
                      <a:r>
                        <a:rPr lang="pt-BR" sz="14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value</a:t>
                      </a:r>
                      <a:endParaRPr lang="pt-BR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4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(95% CI)</a:t>
                      </a:r>
                      <a:endParaRPr lang="pt-BR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MACE, (%)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6.0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8.2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0.72 (0.54 to 0.96)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Death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(%)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2.3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3.2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0.72 (0.46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1.15)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Cardiovascular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Death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2.1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2.7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0.76 (0.46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1.24)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Myocardial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Infarction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(%) 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3.6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5.2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0.68 (0.47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0.99)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Peri-PCI MI 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3.0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4.0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0.76 (0.51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1.14)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Non-PCI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1.4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0.42 (0.18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0.96)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Coronary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Revascularization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(%) 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0.67 (0.27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1.63)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Urgent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/Target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Vessel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0.43 (0.11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1.66)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Stroke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(%)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0.50 (0.15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1.66)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Stent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Thrombosis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(%)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1.1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0.47 (0.19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1.14)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24995" marR="24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-612576" y="156577"/>
            <a:ext cx="9577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OUTCOMES AT 30 DAYS- PCI PATIENTS</a:t>
            </a:r>
            <a:endParaRPr lang="pt-BR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63650" y="87474"/>
            <a:ext cx="6761162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pt-BR" sz="3500" b="1" spc="3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1971" y="843558"/>
            <a:ext cx="89289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FFA5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patients with ACS and planned invasive management,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periprocedural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loading doses of atorvastatin did not reduce the rate of MACE at 30 days. 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A500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A5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do not support the routine use of loading doses of atorvastatin among unselected patients with ACS and intended invasive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management.</a:t>
            </a:r>
          </a:p>
          <a:p>
            <a:pPr marL="342900" indent="-342900">
              <a:spcAft>
                <a:spcPts val="0"/>
              </a:spcAft>
              <a:buClr>
                <a:srgbClr val="FFA500"/>
              </a:buClr>
              <a:buFont typeface="Wingdings" pitchFamily="2" charset="2"/>
              <a:buChar char="§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A5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However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among patients undergoing PCI, loading doses of atorvastatin seem to improve clinical outcomes and might be an attractive treatment strategy for patients with acute coronary syndromes with a high likelihood of undergoing PCI, particularly those with STEMI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A500"/>
              </a:buClr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A500"/>
              </a:buClr>
              <a:buFont typeface="Wingdings" pitchFamily="2" charset="2"/>
              <a:buChar char="§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5"/>
          <p:cNvSpPr txBox="1">
            <a:spLocks noChangeArrowheads="1"/>
          </p:cNvSpPr>
          <p:nvPr/>
        </p:nvSpPr>
        <p:spPr bwMode="auto">
          <a:xfrm>
            <a:off x="4668838" y="1203325"/>
            <a:ext cx="3824287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Berwanger and coauthors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pt-BR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17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Effect of Loading Dose of Atorvastatin Prior to Planned Percutaneous Coronary Intervention on Major Adverse Cardiovascular Events in Acute Coronary Syndrome: The SECURE-PCI Randomized Clinical Trial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pt-BR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Published online March 11, 2018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pt-BR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34963"/>
            <a:ext cx="3922712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820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="" xmlns:a16="http://schemas.microsoft.com/office/drawing/2014/main" id="{B8694C8D-B048-4F11-88D1-321FBCD2E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87313"/>
            <a:ext cx="5822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t-BR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OF PRIMARY OUTCOME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t-BR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(STEMI patients)</a:t>
            </a:r>
            <a:endParaRPr lang="pt-BR" altLang="pt-B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101">
            <a:extLst>
              <a:ext uri="{FF2B5EF4-FFF2-40B4-BE49-F238E27FC236}">
                <a16:creationId xmlns="" xmlns:a16="http://schemas.microsoft.com/office/drawing/2014/main" id="{2F2EBF1E-4011-41E0-8185-4E7C8B77F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8">
            <a:extLst>
              <a:ext uri="{FF2B5EF4-FFF2-40B4-BE49-F238E27FC236}">
                <a16:creationId xmlns="" xmlns:a16="http://schemas.microsoft.com/office/drawing/2014/main" id="{99708311-9A82-4781-9EAB-5AA82CF03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9609" y="3441752"/>
            <a:ext cx="6855958" cy="0"/>
          </a:xfrm>
          <a:prstGeom prst="line">
            <a:avLst/>
          </a:prstGeom>
          <a:noFill/>
          <a:ln w="6350" cap="rnd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="" xmlns:a16="http://schemas.microsoft.com/office/drawing/2014/main" id="{C0E4798A-0C0F-4DDF-B2AE-FFD80CB66886}"/>
              </a:ext>
            </a:extLst>
          </p:cNvPr>
          <p:cNvSpPr>
            <a:spLocks/>
          </p:cNvSpPr>
          <p:nvPr/>
        </p:nvSpPr>
        <p:spPr bwMode="auto">
          <a:xfrm>
            <a:off x="1679609" y="1910211"/>
            <a:ext cx="6855958" cy="1531541"/>
          </a:xfrm>
          <a:custGeom>
            <a:avLst/>
            <a:gdLst>
              <a:gd name="T0" fmla="*/ 0 w 1232"/>
              <a:gd name="T1" fmla="*/ 352 h 352"/>
              <a:gd name="T2" fmla="*/ 4 w 1232"/>
              <a:gd name="T3" fmla="*/ 352 h 352"/>
              <a:gd name="T4" fmla="*/ 4 w 1232"/>
              <a:gd name="T5" fmla="*/ 252 h 352"/>
              <a:gd name="T6" fmla="*/ 56 w 1232"/>
              <a:gd name="T7" fmla="*/ 252 h 352"/>
              <a:gd name="T8" fmla="*/ 56 w 1232"/>
              <a:gd name="T9" fmla="*/ 201 h 352"/>
              <a:gd name="T10" fmla="*/ 145 w 1232"/>
              <a:gd name="T11" fmla="*/ 201 h 352"/>
              <a:gd name="T12" fmla="*/ 145 w 1232"/>
              <a:gd name="T13" fmla="*/ 151 h 352"/>
              <a:gd name="T14" fmla="*/ 146 w 1232"/>
              <a:gd name="T15" fmla="*/ 151 h 352"/>
              <a:gd name="T16" fmla="*/ 146 w 1232"/>
              <a:gd name="T17" fmla="*/ 101 h 352"/>
              <a:gd name="T18" fmla="*/ 229 w 1232"/>
              <a:gd name="T19" fmla="*/ 101 h 352"/>
              <a:gd name="T20" fmla="*/ 229 w 1232"/>
              <a:gd name="T21" fmla="*/ 50 h 352"/>
              <a:gd name="T22" fmla="*/ 274 w 1232"/>
              <a:gd name="T23" fmla="*/ 50 h 352"/>
              <a:gd name="T24" fmla="*/ 274 w 1232"/>
              <a:gd name="T25" fmla="*/ 0 h 352"/>
              <a:gd name="T26" fmla="*/ 805 w 1232"/>
              <a:gd name="T27" fmla="*/ 0 h 352"/>
              <a:gd name="T28" fmla="*/ 805 w 1232"/>
              <a:gd name="T29" fmla="*/ 0 h 352"/>
              <a:gd name="T30" fmla="*/ 1232 w 1232"/>
              <a:gd name="T31" fmla="*/ 0 h 352"/>
              <a:gd name="T32" fmla="*/ 1232 w 1232"/>
              <a:gd name="T33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32" h="352">
                <a:moveTo>
                  <a:pt x="0" y="352"/>
                </a:moveTo>
                <a:lnTo>
                  <a:pt x="4" y="352"/>
                </a:lnTo>
                <a:lnTo>
                  <a:pt x="4" y="252"/>
                </a:lnTo>
                <a:lnTo>
                  <a:pt x="56" y="252"/>
                </a:lnTo>
                <a:lnTo>
                  <a:pt x="56" y="201"/>
                </a:lnTo>
                <a:lnTo>
                  <a:pt x="145" y="201"/>
                </a:lnTo>
                <a:lnTo>
                  <a:pt x="145" y="151"/>
                </a:lnTo>
                <a:lnTo>
                  <a:pt x="146" y="151"/>
                </a:lnTo>
                <a:lnTo>
                  <a:pt x="146" y="101"/>
                </a:lnTo>
                <a:lnTo>
                  <a:pt x="229" y="101"/>
                </a:lnTo>
                <a:lnTo>
                  <a:pt x="229" y="50"/>
                </a:lnTo>
                <a:lnTo>
                  <a:pt x="274" y="50"/>
                </a:lnTo>
                <a:lnTo>
                  <a:pt x="274" y="0"/>
                </a:lnTo>
                <a:lnTo>
                  <a:pt x="805" y="0"/>
                </a:lnTo>
                <a:lnTo>
                  <a:pt x="805" y="0"/>
                </a:lnTo>
                <a:lnTo>
                  <a:pt x="1232" y="0"/>
                </a:lnTo>
                <a:lnTo>
                  <a:pt x="1232" y="0"/>
                </a:lnTo>
              </a:path>
            </a:pathLst>
          </a:custGeom>
          <a:noFill/>
          <a:ln w="28575" cap="flat">
            <a:solidFill>
              <a:srgbClr val="D981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6">
            <a:extLst>
              <a:ext uri="{FF2B5EF4-FFF2-40B4-BE49-F238E27FC236}">
                <a16:creationId xmlns="" xmlns:a16="http://schemas.microsoft.com/office/drawing/2014/main" id="{1CEB48CE-967D-4EF0-A394-E98EF762BFAC}"/>
              </a:ext>
            </a:extLst>
          </p:cNvPr>
          <p:cNvSpPr>
            <a:spLocks/>
          </p:cNvSpPr>
          <p:nvPr/>
        </p:nvSpPr>
        <p:spPr bwMode="auto">
          <a:xfrm>
            <a:off x="1679609" y="1095115"/>
            <a:ext cx="6855958" cy="2346637"/>
          </a:xfrm>
          <a:custGeom>
            <a:avLst/>
            <a:gdLst>
              <a:gd name="T0" fmla="*/ 0 w 1232"/>
              <a:gd name="T1" fmla="*/ 539 h 539"/>
              <a:gd name="T2" fmla="*/ 4 w 1232"/>
              <a:gd name="T3" fmla="*/ 539 h 539"/>
              <a:gd name="T4" fmla="*/ 4 w 1232"/>
              <a:gd name="T5" fmla="*/ 317 h 539"/>
              <a:gd name="T6" fmla="*/ 20 w 1232"/>
              <a:gd name="T7" fmla="*/ 317 h 539"/>
              <a:gd name="T8" fmla="*/ 20 w 1232"/>
              <a:gd name="T9" fmla="*/ 272 h 539"/>
              <a:gd name="T10" fmla="*/ 45 w 1232"/>
              <a:gd name="T11" fmla="*/ 272 h 539"/>
              <a:gd name="T12" fmla="*/ 45 w 1232"/>
              <a:gd name="T13" fmla="*/ 228 h 539"/>
              <a:gd name="T14" fmla="*/ 57 w 1232"/>
              <a:gd name="T15" fmla="*/ 228 h 539"/>
              <a:gd name="T16" fmla="*/ 57 w 1232"/>
              <a:gd name="T17" fmla="*/ 183 h 539"/>
              <a:gd name="T18" fmla="*/ 59 w 1232"/>
              <a:gd name="T19" fmla="*/ 183 h 539"/>
              <a:gd name="T20" fmla="*/ 59 w 1232"/>
              <a:gd name="T21" fmla="*/ 138 h 539"/>
              <a:gd name="T22" fmla="*/ 66 w 1232"/>
              <a:gd name="T23" fmla="*/ 138 h 539"/>
              <a:gd name="T24" fmla="*/ 66 w 1232"/>
              <a:gd name="T25" fmla="*/ 138 h 539"/>
              <a:gd name="T26" fmla="*/ 148 w 1232"/>
              <a:gd name="T27" fmla="*/ 138 h 539"/>
              <a:gd name="T28" fmla="*/ 148 w 1232"/>
              <a:gd name="T29" fmla="*/ 138 h 539"/>
              <a:gd name="T30" fmla="*/ 193 w 1232"/>
              <a:gd name="T31" fmla="*/ 138 h 539"/>
              <a:gd name="T32" fmla="*/ 193 w 1232"/>
              <a:gd name="T33" fmla="*/ 93 h 539"/>
              <a:gd name="T34" fmla="*/ 228 w 1232"/>
              <a:gd name="T35" fmla="*/ 93 h 539"/>
              <a:gd name="T36" fmla="*/ 228 w 1232"/>
              <a:gd name="T37" fmla="*/ 47 h 539"/>
              <a:gd name="T38" fmla="*/ 312 w 1232"/>
              <a:gd name="T39" fmla="*/ 47 h 539"/>
              <a:gd name="T40" fmla="*/ 312 w 1232"/>
              <a:gd name="T41" fmla="*/ 47 h 539"/>
              <a:gd name="T42" fmla="*/ 1037 w 1232"/>
              <a:gd name="T43" fmla="*/ 47 h 539"/>
              <a:gd name="T44" fmla="*/ 1037 w 1232"/>
              <a:gd name="T45" fmla="*/ 0 h 539"/>
              <a:gd name="T46" fmla="*/ 1039 w 1232"/>
              <a:gd name="T47" fmla="*/ 0 h 539"/>
              <a:gd name="T48" fmla="*/ 1039 w 1232"/>
              <a:gd name="T49" fmla="*/ 0 h 539"/>
              <a:gd name="T50" fmla="*/ 1211 w 1232"/>
              <a:gd name="T51" fmla="*/ 0 h 539"/>
              <a:gd name="T52" fmla="*/ 1211 w 1232"/>
              <a:gd name="T53" fmla="*/ 0 h 539"/>
              <a:gd name="T54" fmla="*/ 1232 w 1232"/>
              <a:gd name="T55" fmla="*/ 0 h 539"/>
              <a:gd name="T56" fmla="*/ 1232 w 1232"/>
              <a:gd name="T57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32" h="539">
                <a:moveTo>
                  <a:pt x="0" y="539"/>
                </a:moveTo>
                <a:lnTo>
                  <a:pt x="4" y="539"/>
                </a:lnTo>
                <a:lnTo>
                  <a:pt x="4" y="317"/>
                </a:lnTo>
                <a:lnTo>
                  <a:pt x="20" y="317"/>
                </a:lnTo>
                <a:lnTo>
                  <a:pt x="20" y="272"/>
                </a:lnTo>
                <a:lnTo>
                  <a:pt x="45" y="272"/>
                </a:lnTo>
                <a:lnTo>
                  <a:pt x="45" y="228"/>
                </a:lnTo>
                <a:lnTo>
                  <a:pt x="57" y="228"/>
                </a:lnTo>
                <a:lnTo>
                  <a:pt x="57" y="183"/>
                </a:lnTo>
                <a:lnTo>
                  <a:pt x="59" y="183"/>
                </a:lnTo>
                <a:lnTo>
                  <a:pt x="59" y="138"/>
                </a:lnTo>
                <a:lnTo>
                  <a:pt x="66" y="138"/>
                </a:lnTo>
                <a:lnTo>
                  <a:pt x="66" y="138"/>
                </a:lnTo>
                <a:lnTo>
                  <a:pt x="148" y="138"/>
                </a:lnTo>
                <a:lnTo>
                  <a:pt x="148" y="138"/>
                </a:lnTo>
                <a:lnTo>
                  <a:pt x="193" y="138"/>
                </a:lnTo>
                <a:lnTo>
                  <a:pt x="193" y="93"/>
                </a:lnTo>
                <a:lnTo>
                  <a:pt x="228" y="93"/>
                </a:lnTo>
                <a:lnTo>
                  <a:pt x="228" y="47"/>
                </a:lnTo>
                <a:lnTo>
                  <a:pt x="312" y="47"/>
                </a:lnTo>
                <a:lnTo>
                  <a:pt x="312" y="47"/>
                </a:lnTo>
                <a:lnTo>
                  <a:pt x="1037" y="47"/>
                </a:lnTo>
                <a:lnTo>
                  <a:pt x="1037" y="0"/>
                </a:lnTo>
                <a:lnTo>
                  <a:pt x="1039" y="0"/>
                </a:lnTo>
                <a:lnTo>
                  <a:pt x="1039" y="0"/>
                </a:lnTo>
                <a:lnTo>
                  <a:pt x="1211" y="0"/>
                </a:lnTo>
                <a:lnTo>
                  <a:pt x="1211" y="0"/>
                </a:lnTo>
                <a:lnTo>
                  <a:pt x="1232" y="0"/>
                </a:lnTo>
                <a:lnTo>
                  <a:pt x="1232" y="0"/>
                </a:lnTo>
              </a:path>
            </a:pathLst>
          </a:custGeom>
          <a:noFill/>
          <a:ln w="28575" cap="flat">
            <a:solidFill>
              <a:srgbClr val="33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27">
            <a:extLst>
              <a:ext uri="{FF2B5EF4-FFF2-40B4-BE49-F238E27FC236}">
                <a16:creationId xmlns="" xmlns:a16="http://schemas.microsoft.com/office/drawing/2014/main" id="{C807348B-85CC-4341-9A86-2652ED82B692}"/>
              </a:ext>
            </a:extLst>
          </p:cNvPr>
          <p:cNvSpPr>
            <a:spLocks/>
          </p:cNvSpPr>
          <p:nvPr/>
        </p:nvSpPr>
        <p:spPr bwMode="auto">
          <a:xfrm>
            <a:off x="1679609" y="1483550"/>
            <a:ext cx="6855958" cy="1958202"/>
          </a:xfrm>
          <a:custGeom>
            <a:avLst/>
            <a:gdLst>
              <a:gd name="T0" fmla="*/ 4 w 1232"/>
              <a:gd name="T1" fmla="*/ 450 h 450"/>
              <a:gd name="T2" fmla="*/ 10 w 1232"/>
              <a:gd name="T3" fmla="*/ 295 h 450"/>
              <a:gd name="T4" fmla="*/ 11 w 1232"/>
              <a:gd name="T5" fmla="*/ 287 h 450"/>
              <a:gd name="T6" fmla="*/ 12 w 1232"/>
              <a:gd name="T7" fmla="*/ 280 h 450"/>
              <a:gd name="T8" fmla="*/ 13 w 1232"/>
              <a:gd name="T9" fmla="*/ 272 h 450"/>
              <a:gd name="T10" fmla="*/ 16 w 1232"/>
              <a:gd name="T11" fmla="*/ 264 h 450"/>
              <a:gd name="T12" fmla="*/ 20 w 1232"/>
              <a:gd name="T13" fmla="*/ 256 h 450"/>
              <a:gd name="T14" fmla="*/ 38 w 1232"/>
              <a:gd name="T15" fmla="*/ 249 h 450"/>
              <a:gd name="T16" fmla="*/ 50 w 1232"/>
              <a:gd name="T17" fmla="*/ 241 h 450"/>
              <a:gd name="T18" fmla="*/ 53 w 1232"/>
              <a:gd name="T19" fmla="*/ 233 h 450"/>
              <a:gd name="T20" fmla="*/ 59 w 1232"/>
              <a:gd name="T21" fmla="*/ 225 h 450"/>
              <a:gd name="T22" fmla="*/ 62 w 1232"/>
              <a:gd name="T23" fmla="*/ 218 h 450"/>
              <a:gd name="T24" fmla="*/ 63 w 1232"/>
              <a:gd name="T25" fmla="*/ 210 h 450"/>
              <a:gd name="T26" fmla="*/ 70 w 1232"/>
              <a:gd name="T27" fmla="*/ 202 h 450"/>
              <a:gd name="T28" fmla="*/ 70 w 1232"/>
              <a:gd name="T29" fmla="*/ 202 h 450"/>
              <a:gd name="T30" fmla="*/ 86 w 1232"/>
              <a:gd name="T31" fmla="*/ 194 h 450"/>
              <a:gd name="T32" fmla="*/ 99 w 1232"/>
              <a:gd name="T33" fmla="*/ 187 h 450"/>
              <a:gd name="T34" fmla="*/ 100 w 1232"/>
              <a:gd name="T35" fmla="*/ 179 h 450"/>
              <a:gd name="T36" fmla="*/ 123 w 1232"/>
              <a:gd name="T37" fmla="*/ 171 h 450"/>
              <a:gd name="T38" fmla="*/ 127 w 1232"/>
              <a:gd name="T39" fmla="*/ 163 h 450"/>
              <a:gd name="T40" fmla="*/ 134 w 1232"/>
              <a:gd name="T41" fmla="*/ 156 h 450"/>
              <a:gd name="T42" fmla="*/ 143 w 1232"/>
              <a:gd name="T43" fmla="*/ 148 h 450"/>
              <a:gd name="T44" fmla="*/ 144 w 1232"/>
              <a:gd name="T45" fmla="*/ 140 h 450"/>
              <a:gd name="T46" fmla="*/ 145 w 1232"/>
              <a:gd name="T47" fmla="*/ 132 h 450"/>
              <a:gd name="T48" fmla="*/ 148 w 1232"/>
              <a:gd name="T49" fmla="*/ 124 h 450"/>
              <a:gd name="T50" fmla="*/ 183 w 1232"/>
              <a:gd name="T51" fmla="*/ 117 h 450"/>
              <a:gd name="T52" fmla="*/ 186 w 1232"/>
              <a:gd name="T53" fmla="*/ 109 h 450"/>
              <a:gd name="T54" fmla="*/ 186 w 1232"/>
              <a:gd name="T55" fmla="*/ 101 h 450"/>
              <a:gd name="T56" fmla="*/ 187 w 1232"/>
              <a:gd name="T57" fmla="*/ 93 h 450"/>
              <a:gd name="T58" fmla="*/ 193 w 1232"/>
              <a:gd name="T59" fmla="*/ 86 h 450"/>
              <a:gd name="T60" fmla="*/ 222 w 1232"/>
              <a:gd name="T61" fmla="*/ 78 h 450"/>
              <a:gd name="T62" fmla="*/ 338 w 1232"/>
              <a:gd name="T63" fmla="*/ 70 h 450"/>
              <a:gd name="T64" fmla="*/ 353 w 1232"/>
              <a:gd name="T65" fmla="*/ 62 h 450"/>
              <a:gd name="T66" fmla="*/ 431 w 1232"/>
              <a:gd name="T67" fmla="*/ 54 h 450"/>
              <a:gd name="T68" fmla="*/ 511 w 1232"/>
              <a:gd name="T69" fmla="*/ 47 h 450"/>
              <a:gd name="T70" fmla="*/ 665 w 1232"/>
              <a:gd name="T71" fmla="*/ 39 h 450"/>
              <a:gd name="T72" fmla="*/ 721 w 1232"/>
              <a:gd name="T73" fmla="*/ 39 h 450"/>
              <a:gd name="T74" fmla="*/ 921 w 1232"/>
              <a:gd name="T75" fmla="*/ 31 h 450"/>
              <a:gd name="T76" fmla="*/ 1006 w 1232"/>
              <a:gd name="T77" fmla="*/ 23 h 450"/>
              <a:gd name="T78" fmla="*/ 1048 w 1232"/>
              <a:gd name="T79" fmla="*/ 15 h 450"/>
              <a:gd name="T80" fmla="*/ 1084 w 1232"/>
              <a:gd name="T81" fmla="*/ 8 h 450"/>
              <a:gd name="T82" fmla="*/ 1113 w 1232"/>
              <a:gd name="T83" fmla="*/ 8 h 450"/>
              <a:gd name="T84" fmla="*/ 1154 w 1232"/>
              <a:gd name="T85" fmla="*/ 8 h 450"/>
              <a:gd name="T86" fmla="*/ 1191 w 1232"/>
              <a:gd name="T87" fmla="*/ 8 h 450"/>
              <a:gd name="T88" fmla="*/ 1195 w 1232"/>
              <a:gd name="T89" fmla="*/ 8 h 450"/>
              <a:gd name="T90" fmla="*/ 1199 w 1232"/>
              <a:gd name="T91" fmla="*/ 8 h 450"/>
              <a:gd name="T92" fmla="*/ 1207 w 1232"/>
              <a:gd name="T93" fmla="*/ 8 h 450"/>
              <a:gd name="T94" fmla="*/ 1209 w 1232"/>
              <a:gd name="T95" fmla="*/ 8 h 450"/>
              <a:gd name="T96" fmla="*/ 1211 w 1232"/>
              <a:gd name="T97" fmla="*/ 0 h 450"/>
              <a:gd name="T98" fmla="*/ 1215 w 1232"/>
              <a:gd name="T99" fmla="*/ 0 h 450"/>
              <a:gd name="T100" fmla="*/ 1232 w 1232"/>
              <a:gd name="T101" fmla="*/ 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32" h="450">
                <a:moveTo>
                  <a:pt x="0" y="450"/>
                </a:moveTo>
                <a:lnTo>
                  <a:pt x="4" y="450"/>
                </a:lnTo>
                <a:lnTo>
                  <a:pt x="4" y="295"/>
                </a:lnTo>
                <a:lnTo>
                  <a:pt x="10" y="295"/>
                </a:lnTo>
                <a:lnTo>
                  <a:pt x="10" y="287"/>
                </a:lnTo>
                <a:lnTo>
                  <a:pt x="11" y="287"/>
                </a:lnTo>
                <a:lnTo>
                  <a:pt x="11" y="280"/>
                </a:lnTo>
                <a:lnTo>
                  <a:pt x="12" y="280"/>
                </a:lnTo>
                <a:lnTo>
                  <a:pt x="12" y="272"/>
                </a:lnTo>
                <a:lnTo>
                  <a:pt x="13" y="272"/>
                </a:lnTo>
                <a:lnTo>
                  <a:pt x="13" y="264"/>
                </a:lnTo>
                <a:lnTo>
                  <a:pt x="16" y="264"/>
                </a:lnTo>
                <a:lnTo>
                  <a:pt x="16" y="256"/>
                </a:lnTo>
                <a:lnTo>
                  <a:pt x="20" y="256"/>
                </a:lnTo>
                <a:lnTo>
                  <a:pt x="20" y="249"/>
                </a:lnTo>
                <a:lnTo>
                  <a:pt x="38" y="249"/>
                </a:lnTo>
                <a:lnTo>
                  <a:pt x="38" y="241"/>
                </a:lnTo>
                <a:lnTo>
                  <a:pt x="50" y="241"/>
                </a:lnTo>
                <a:lnTo>
                  <a:pt x="50" y="233"/>
                </a:lnTo>
                <a:lnTo>
                  <a:pt x="53" y="233"/>
                </a:lnTo>
                <a:lnTo>
                  <a:pt x="53" y="225"/>
                </a:lnTo>
                <a:lnTo>
                  <a:pt x="59" y="225"/>
                </a:lnTo>
                <a:lnTo>
                  <a:pt x="59" y="218"/>
                </a:lnTo>
                <a:lnTo>
                  <a:pt x="62" y="218"/>
                </a:lnTo>
                <a:lnTo>
                  <a:pt x="62" y="210"/>
                </a:lnTo>
                <a:lnTo>
                  <a:pt x="63" y="210"/>
                </a:lnTo>
                <a:lnTo>
                  <a:pt x="63" y="202"/>
                </a:lnTo>
                <a:lnTo>
                  <a:pt x="70" y="202"/>
                </a:lnTo>
                <a:lnTo>
                  <a:pt x="70" y="202"/>
                </a:lnTo>
                <a:lnTo>
                  <a:pt x="70" y="202"/>
                </a:lnTo>
                <a:lnTo>
                  <a:pt x="70" y="194"/>
                </a:lnTo>
                <a:lnTo>
                  <a:pt x="86" y="194"/>
                </a:lnTo>
                <a:lnTo>
                  <a:pt x="86" y="187"/>
                </a:lnTo>
                <a:lnTo>
                  <a:pt x="99" y="187"/>
                </a:lnTo>
                <a:lnTo>
                  <a:pt x="99" y="179"/>
                </a:lnTo>
                <a:lnTo>
                  <a:pt x="100" y="179"/>
                </a:lnTo>
                <a:lnTo>
                  <a:pt x="100" y="171"/>
                </a:lnTo>
                <a:lnTo>
                  <a:pt x="123" y="171"/>
                </a:lnTo>
                <a:lnTo>
                  <a:pt x="123" y="163"/>
                </a:lnTo>
                <a:lnTo>
                  <a:pt x="127" y="163"/>
                </a:lnTo>
                <a:lnTo>
                  <a:pt x="127" y="156"/>
                </a:lnTo>
                <a:lnTo>
                  <a:pt x="134" y="156"/>
                </a:lnTo>
                <a:lnTo>
                  <a:pt x="134" y="148"/>
                </a:lnTo>
                <a:lnTo>
                  <a:pt x="143" y="148"/>
                </a:lnTo>
                <a:lnTo>
                  <a:pt x="143" y="140"/>
                </a:lnTo>
                <a:lnTo>
                  <a:pt x="144" y="140"/>
                </a:lnTo>
                <a:lnTo>
                  <a:pt x="144" y="132"/>
                </a:lnTo>
                <a:lnTo>
                  <a:pt x="145" y="132"/>
                </a:lnTo>
                <a:lnTo>
                  <a:pt x="145" y="124"/>
                </a:lnTo>
                <a:lnTo>
                  <a:pt x="148" y="124"/>
                </a:lnTo>
                <a:lnTo>
                  <a:pt x="148" y="117"/>
                </a:lnTo>
                <a:lnTo>
                  <a:pt x="183" y="117"/>
                </a:lnTo>
                <a:lnTo>
                  <a:pt x="183" y="109"/>
                </a:lnTo>
                <a:lnTo>
                  <a:pt x="186" y="109"/>
                </a:lnTo>
                <a:lnTo>
                  <a:pt x="186" y="101"/>
                </a:lnTo>
                <a:lnTo>
                  <a:pt x="186" y="101"/>
                </a:lnTo>
                <a:lnTo>
                  <a:pt x="186" y="93"/>
                </a:lnTo>
                <a:lnTo>
                  <a:pt x="187" y="93"/>
                </a:lnTo>
                <a:lnTo>
                  <a:pt x="187" y="86"/>
                </a:lnTo>
                <a:lnTo>
                  <a:pt x="193" y="86"/>
                </a:lnTo>
                <a:lnTo>
                  <a:pt x="193" y="78"/>
                </a:lnTo>
                <a:lnTo>
                  <a:pt x="222" y="78"/>
                </a:lnTo>
                <a:lnTo>
                  <a:pt x="222" y="70"/>
                </a:lnTo>
                <a:lnTo>
                  <a:pt x="338" y="70"/>
                </a:lnTo>
                <a:lnTo>
                  <a:pt x="338" y="62"/>
                </a:lnTo>
                <a:lnTo>
                  <a:pt x="353" y="62"/>
                </a:lnTo>
                <a:lnTo>
                  <a:pt x="353" y="54"/>
                </a:lnTo>
                <a:lnTo>
                  <a:pt x="431" y="54"/>
                </a:lnTo>
                <a:lnTo>
                  <a:pt x="431" y="47"/>
                </a:lnTo>
                <a:lnTo>
                  <a:pt x="511" y="47"/>
                </a:lnTo>
                <a:lnTo>
                  <a:pt x="511" y="39"/>
                </a:lnTo>
                <a:lnTo>
                  <a:pt x="665" y="39"/>
                </a:lnTo>
                <a:lnTo>
                  <a:pt x="665" y="39"/>
                </a:lnTo>
                <a:lnTo>
                  <a:pt x="721" y="39"/>
                </a:lnTo>
                <a:lnTo>
                  <a:pt x="721" y="31"/>
                </a:lnTo>
                <a:lnTo>
                  <a:pt x="921" y="31"/>
                </a:lnTo>
                <a:lnTo>
                  <a:pt x="921" y="23"/>
                </a:lnTo>
                <a:lnTo>
                  <a:pt x="1006" y="23"/>
                </a:lnTo>
                <a:lnTo>
                  <a:pt x="1006" y="15"/>
                </a:lnTo>
                <a:lnTo>
                  <a:pt x="1048" y="15"/>
                </a:lnTo>
                <a:lnTo>
                  <a:pt x="1048" y="8"/>
                </a:lnTo>
                <a:lnTo>
                  <a:pt x="1084" y="8"/>
                </a:lnTo>
                <a:lnTo>
                  <a:pt x="1084" y="8"/>
                </a:lnTo>
                <a:lnTo>
                  <a:pt x="1113" y="8"/>
                </a:lnTo>
                <a:lnTo>
                  <a:pt x="1113" y="8"/>
                </a:lnTo>
                <a:lnTo>
                  <a:pt x="1154" y="8"/>
                </a:lnTo>
                <a:lnTo>
                  <a:pt x="1154" y="8"/>
                </a:lnTo>
                <a:lnTo>
                  <a:pt x="1191" y="8"/>
                </a:lnTo>
                <a:lnTo>
                  <a:pt x="1191" y="8"/>
                </a:lnTo>
                <a:lnTo>
                  <a:pt x="1195" y="8"/>
                </a:lnTo>
                <a:lnTo>
                  <a:pt x="1195" y="8"/>
                </a:lnTo>
                <a:lnTo>
                  <a:pt x="1199" y="8"/>
                </a:lnTo>
                <a:lnTo>
                  <a:pt x="1199" y="8"/>
                </a:lnTo>
                <a:lnTo>
                  <a:pt x="1207" y="8"/>
                </a:lnTo>
                <a:lnTo>
                  <a:pt x="1207" y="8"/>
                </a:lnTo>
                <a:lnTo>
                  <a:pt x="1209" y="8"/>
                </a:lnTo>
                <a:lnTo>
                  <a:pt x="1209" y="0"/>
                </a:lnTo>
                <a:lnTo>
                  <a:pt x="1211" y="0"/>
                </a:lnTo>
                <a:lnTo>
                  <a:pt x="1211" y="0"/>
                </a:lnTo>
                <a:lnTo>
                  <a:pt x="1215" y="0"/>
                </a:lnTo>
                <a:lnTo>
                  <a:pt x="1215" y="0"/>
                </a:lnTo>
                <a:lnTo>
                  <a:pt x="1232" y="0"/>
                </a:lnTo>
                <a:lnTo>
                  <a:pt x="1232" y="0"/>
                </a:lnTo>
              </a:path>
            </a:pathLst>
          </a:custGeom>
          <a:noFill/>
          <a:ln w="28575" cap="flat">
            <a:solidFill>
              <a:srgbClr val="FFCC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="" xmlns:a16="http://schemas.microsoft.com/office/drawing/2014/main" id="{0542BF50-55D2-4BAE-B39A-E2F70F77AEC6}"/>
              </a:ext>
            </a:extLst>
          </p:cNvPr>
          <p:cNvSpPr>
            <a:spLocks/>
          </p:cNvSpPr>
          <p:nvPr/>
        </p:nvSpPr>
        <p:spPr bwMode="auto">
          <a:xfrm>
            <a:off x="1679609" y="2354136"/>
            <a:ext cx="6855958" cy="1087616"/>
          </a:xfrm>
          <a:custGeom>
            <a:avLst/>
            <a:gdLst>
              <a:gd name="T0" fmla="*/ 0 w 1232"/>
              <a:gd name="T1" fmla="*/ 250 h 250"/>
              <a:gd name="T2" fmla="*/ 2 w 1232"/>
              <a:gd name="T3" fmla="*/ 250 h 250"/>
              <a:gd name="T4" fmla="*/ 2 w 1232"/>
              <a:gd name="T5" fmla="*/ 242 h 250"/>
              <a:gd name="T6" fmla="*/ 4 w 1232"/>
              <a:gd name="T7" fmla="*/ 242 h 250"/>
              <a:gd name="T8" fmla="*/ 4 w 1232"/>
              <a:gd name="T9" fmla="*/ 125 h 250"/>
              <a:gd name="T10" fmla="*/ 14 w 1232"/>
              <a:gd name="T11" fmla="*/ 125 h 250"/>
              <a:gd name="T12" fmla="*/ 14 w 1232"/>
              <a:gd name="T13" fmla="*/ 117 h 250"/>
              <a:gd name="T14" fmla="*/ 19 w 1232"/>
              <a:gd name="T15" fmla="*/ 117 h 250"/>
              <a:gd name="T16" fmla="*/ 19 w 1232"/>
              <a:gd name="T17" fmla="*/ 109 h 250"/>
              <a:gd name="T18" fmla="*/ 29 w 1232"/>
              <a:gd name="T19" fmla="*/ 109 h 250"/>
              <a:gd name="T20" fmla="*/ 29 w 1232"/>
              <a:gd name="T21" fmla="*/ 100 h 250"/>
              <a:gd name="T22" fmla="*/ 39 w 1232"/>
              <a:gd name="T23" fmla="*/ 100 h 250"/>
              <a:gd name="T24" fmla="*/ 39 w 1232"/>
              <a:gd name="T25" fmla="*/ 92 h 250"/>
              <a:gd name="T26" fmla="*/ 57 w 1232"/>
              <a:gd name="T27" fmla="*/ 92 h 250"/>
              <a:gd name="T28" fmla="*/ 57 w 1232"/>
              <a:gd name="T29" fmla="*/ 84 h 250"/>
              <a:gd name="T30" fmla="*/ 217 w 1232"/>
              <a:gd name="T31" fmla="*/ 84 h 250"/>
              <a:gd name="T32" fmla="*/ 217 w 1232"/>
              <a:gd name="T33" fmla="*/ 75 h 250"/>
              <a:gd name="T34" fmla="*/ 269 w 1232"/>
              <a:gd name="T35" fmla="*/ 75 h 250"/>
              <a:gd name="T36" fmla="*/ 269 w 1232"/>
              <a:gd name="T37" fmla="*/ 67 h 250"/>
              <a:gd name="T38" fmla="*/ 301 w 1232"/>
              <a:gd name="T39" fmla="*/ 67 h 250"/>
              <a:gd name="T40" fmla="*/ 301 w 1232"/>
              <a:gd name="T41" fmla="*/ 59 h 250"/>
              <a:gd name="T42" fmla="*/ 306 w 1232"/>
              <a:gd name="T43" fmla="*/ 59 h 250"/>
              <a:gd name="T44" fmla="*/ 306 w 1232"/>
              <a:gd name="T45" fmla="*/ 50 h 250"/>
              <a:gd name="T46" fmla="*/ 345 w 1232"/>
              <a:gd name="T47" fmla="*/ 50 h 250"/>
              <a:gd name="T48" fmla="*/ 345 w 1232"/>
              <a:gd name="T49" fmla="*/ 42 h 250"/>
              <a:gd name="T50" fmla="*/ 353 w 1232"/>
              <a:gd name="T51" fmla="*/ 42 h 250"/>
              <a:gd name="T52" fmla="*/ 353 w 1232"/>
              <a:gd name="T53" fmla="*/ 34 h 250"/>
              <a:gd name="T54" fmla="*/ 516 w 1232"/>
              <a:gd name="T55" fmla="*/ 34 h 250"/>
              <a:gd name="T56" fmla="*/ 516 w 1232"/>
              <a:gd name="T57" fmla="*/ 25 h 250"/>
              <a:gd name="T58" fmla="*/ 684 w 1232"/>
              <a:gd name="T59" fmla="*/ 25 h 250"/>
              <a:gd name="T60" fmla="*/ 684 w 1232"/>
              <a:gd name="T61" fmla="*/ 17 h 250"/>
              <a:gd name="T62" fmla="*/ 720 w 1232"/>
              <a:gd name="T63" fmla="*/ 17 h 250"/>
              <a:gd name="T64" fmla="*/ 720 w 1232"/>
              <a:gd name="T65" fmla="*/ 9 h 250"/>
              <a:gd name="T66" fmla="*/ 809 w 1232"/>
              <a:gd name="T67" fmla="*/ 9 h 250"/>
              <a:gd name="T68" fmla="*/ 809 w 1232"/>
              <a:gd name="T69" fmla="*/ 9 h 250"/>
              <a:gd name="T70" fmla="*/ 969 w 1232"/>
              <a:gd name="T71" fmla="*/ 9 h 250"/>
              <a:gd name="T72" fmla="*/ 969 w 1232"/>
              <a:gd name="T73" fmla="*/ 9 h 250"/>
              <a:gd name="T74" fmla="*/ 1047 w 1232"/>
              <a:gd name="T75" fmla="*/ 9 h 250"/>
              <a:gd name="T76" fmla="*/ 1047 w 1232"/>
              <a:gd name="T77" fmla="*/ 9 h 250"/>
              <a:gd name="T78" fmla="*/ 1048 w 1232"/>
              <a:gd name="T79" fmla="*/ 9 h 250"/>
              <a:gd name="T80" fmla="*/ 1048 w 1232"/>
              <a:gd name="T81" fmla="*/ 0 h 250"/>
              <a:gd name="T82" fmla="*/ 1084 w 1232"/>
              <a:gd name="T83" fmla="*/ 0 h 250"/>
              <a:gd name="T84" fmla="*/ 1084 w 1232"/>
              <a:gd name="T85" fmla="*/ 0 h 250"/>
              <a:gd name="T86" fmla="*/ 1113 w 1232"/>
              <a:gd name="T87" fmla="*/ 0 h 250"/>
              <a:gd name="T88" fmla="*/ 1113 w 1232"/>
              <a:gd name="T89" fmla="*/ 0 h 250"/>
              <a:gd name="T90" fmla="*/ 1166 w 1232"/>
              <a:gd name="T91" fmla="*/ 0 h 250"/>
              <a:gd name="T92" fmla="*/ 1166 w 1232"/>
              <a:gd name="T93" fmla="*/ 0 h 250"/>
              <a:gd name="T94" fmla="*/ 1170 w 1232"/>
              <a:gd name="T95" fmla="*/ 0 h 250"/>
              <a:gd name="T96" fmla="*/ 1170 w 1232"/>
              <a:gd name="T97" fmla="*/ 0 h 250"/>
              <a:gd name="T98" fmla="*/ 1211 w 1232"/>
              <a:gd name="T99" fmla="*/ 0 h 250"/>
              <a:gd name="T100" fmla="*/ 1211 w 1232"/>
              <a:gd name="T101" fmla="*/ 0 h 250"/>
              <a:gd name="T102" fmla="*/ 1215 w 1232"/>
              <a:gd name="T103" fmla="*/ 0 h 250"/>
              <a:gd name="T104" fmla="*/ 1215 w 1232"/>
              <a:gd name="T105" fmla="*/ 0 h 250"/>
              <a:gd name="T106" fmla="*/ 1232 w 1232"/>
              <a:gd name="T107" fmla="*/ 0 h 250"/>
              <a:gd name="T108" fmla="*/ 1232 w 1232"/>
              <a:gd name="T10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2" h="250">
                <a:moveTo>
                  <a:pt x="0" y="250"/>
                </a:moveTo>
                <a:lnTo>
                  <a:pt x="2" y="250"/>
                </a:lnTo>
                <a:lnTo>
                  <a:pt x="2" y="242"/>
                </a:lnTo>
                <a:lnTo>
                  <a:pt x="4" y="242"/>
                </a:lnTo>
                <a:lnTo>
                  <a:pt x="4" y="125"/>
                </a:lnTo>
                <a:lnTo>
                  <a:pt x="14" y="125"/>
                </a:lnTo>
                <a:lnTo>
                  <a:pt x="14" y="117"/>
                </a:lnTo>
                <a:lnTo>
                  <a:pt x="19" y="117"/>
                </a:lnTo>
                <a:lnTo>
                  <a:pt x="19" y="109"/>
                </a:lnTo>
                <a:lnTo>
                  <a:pt x="29" y="109"/>
                </a:lnTo>
                <a:lnTo>
                  <a:pt x="29" y="100"/>
                </a:lnTo>
                <a:lnTo>
                  <a:pt x="39" y="100"/>
                </a:lnTo>
                <a:lnTo>
                  <a:pt x="39" y="92"/>
                </a:lnTo>
                <a:lnTo>
                  <a:pt x="57" y="92"/>
                </a:lnTo>
                <a:lnTo>
                  <a:pt x="57" y="84"/>
                </a:lnTo>
                <a:lnTo>
                  <a:pt x="217" y="84"/>
                </a:lnTo>
                <a:lnTo>
                  <a:pt x="217" y="75"/>
                </a:lnTo>
                <a:lnTo>
                  <a:pt x="269" y="75"/>
                </a:lnTo>
                <a:lnTo>
                  <a:pt x="269" y="67"/>
                </a:lnTo>
                <a:lnTo>
                  <a:pt x="301" y="67"/>
                </a:lnTo>
                <a:lnTo>
                  <a:pt x="301" y="59"/>
                </a:lnTo>
                <a:lnTo>
                  <a:pt x="306" y="59"/>
                </a:lnTo>
                <a:lnTo>
                  <a:pt x="306" y="50"/>
                </a:lnTo>
                <a:lnTo>
                  <a:pt x="345" y="50"/>
                </a:lnTo>
                <a:lnTo>
                  <a:pt x="345" y="42"/>
                </a:lnTo>
                <a:lnTo>
                  <a:pt x="353" y="42"/>
                </a:lnTo>
                <a:lnTo>
                  <a:pt x="353" y="34"/>
                </a:lnTo>
                <a:lnTo>
                  <a:pt x="516" y="34"/>
                </a:lnTo>
                <a:lnTo>
                  <a:pt x="516" y="25"/>
                </a:lnTo>
                <a:lnTo>
                  <a:pt x="684" y="25"/>
                </a:lnTo>
                <a:lnTo>
                  <a:pt x="684" y="17"/>
                </a:lnTo>
                <a:lnTo>
                  <a:pt x="720" y="17"/>
                </a:lnTo>
                <a:lnTo>
                  <a:pt x="720" y="9"/>
                </a:lnTo>
                <a:lnTo>
                  <a:pt x="809" y="9"/>
                </a:lnTo>
                <a:lnTo>
                  <a:pt x="809" y="9"/>
                </a:lnTo>
                <a:lnTo>
                  <a:pt x="969" y="9"/>
                </a:lnTo>
                <a:lnTo>
                  <a:pt x="969" y="9"/>
                </a:lnTo>
                <a:lnTo>
                  <a:pt x="1047" y="9"/>
                </a:lnTo>
                <a:lnTo>
                  <a:pt x="1047" y="9"/>
                </a:lnTo>
                <a:lnTo>
                  <a:pt x="1048" y="9"/>
                </a:lnTo>
                <a:lnTo>
                  <a:pt x="1048" y="0"/>
                </a:lnTo>
                <a:lnTo>
                  <a:pt x="1084" y="0"/>
                </a:lnTo>
                <a:lnTo>
                  <a:pt x="1084" y="0"/>
                </a:lnTo>
                <a:lnTo>
                  <a:pt x="1113" y="0"/>
                </a:lnTo>
                <a:lnTo>
                  <a:pt x="1113" y="0"/>
                </a:lnTo>
                <a:lnTo>
                  <a:pt x="1166" y="0"/>
                </a:lnTo>
                <a:lnTo>
                  <a:pt x="1166" y="0"/>
                </a:lnTo>
                <a:lnTo>
                  <a:pt x="1170" y="0"/>
                </a:lnTo>
                <a:lnTo>
                  <a:pt x="1170" y="0"/>
                </a:lnTo>
                <a:lnTo>
                  <a:pt x="1211" y="0"/>
                </a:lnTo>
                <a:lnTo>
                  <a:pt x="1211" y="0"/>
                </a:lnTo>
                <a:lnTo>
                  <a:pt x="1215" y="0"/>
                </a:lnTo>
                <a:lnTo>
                  <a:pt x="1215" y="0"/>
                </a:lnTo>
                <a:lnTo>
                  <a:pt x="1232" y="0"/>
                </a:lnTo>
                <a:lnTo>
                  <a:pt x="1232" y="0"/>
                </a:lnTo>
              </a:path>
            </a:pathLst>
          </a:custGeom>
          <a:noFill/>
          <a:ln w="28575" cap="flat">
            <a:solidFill>
              <a:srgbClr val="99CC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="" xmlns:a16="http://schemas.microsoft.com/office/drawing/2014/main" id="{0FD674F1-A571-4F09-BBCD-F58283501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735" y="2931790"/>
            <a:ext cx="3046400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     PCI: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Hazard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ratio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0.54 (95% CI, 0.35 - 0.84); p=.01</a:t>
            </a:r>
          </a:p>
        </p:txBody>
      </p:sp>
      <p:sp>
        <p:nvSpPr>
          <p:cNvPr id="33" name="Rectangle 30">
            <a:extLst>
              <a:ext uri="{FF2B5EF4-FFF2-40B4-BE49-F238E27FC236}">
                <a16:creationId xmlns="" xmlns:a16="http://schemas.microsoft.com/office/drawing/2014/main" id="{A89CAC3B-1D6F-4366-978D-63D6C1C81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460" y="3147814"/>
            <a:ext cx="3108538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Non-PCI: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Hazard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ratio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1.59 (95% CI, 0.63 - 4.06); p=.54</a:t>
            </a:r>
          </a:p>
        </p:txBody>
      </p:sp>
      <p:sp>
        <p:nvSpPr>
          <p:cNvPr id="34" name="Line 31">
            <a:extLst>
              <a:ext uri="{FF2B5EF4-FFF2-40B4-BE49-F238E27FC236}">
                <a16:creationId xmlns="" xmlns:a16="http://schemas.microsoft.com/office/drawing/2014/main" id="{EB0819C7-2F70-44D1-96A3-A10B15B0A8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9609" y="1021128"/>
            <a:ext cx="0" cy="2420624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="" xmlns:a16="http://schemas.microsoft.com/office/drawing/2014/main" id="{BDB90575-CC79-46DC-8E7B-9735A3E05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157" y="3107575"/>
            <a:ext cx="70105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8" name="Rectangle 35">
            <a:extLst>
              <a:ext uri="{FF2B5EF4-FFF2-40B4-BE49-F238E27FC236}">
                <a16:creationId xmlns="" xmlns:a16="http://schemas.microsoft.com/office/drawing/2014/main" id="{2820DFBD-C04D-4539-9296-947167B2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157" y="2959600"/>
            <a:ext cx="65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="" xmlns:a16="http://schemas.microsoft.com/office/drawing/2014/main" id="{0DCF7F7C-917C-4D44-B728-E08AE0F1D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157" y="2806693"/>
            <a:ext cx="70105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40" name="Rectangle 37">
            <a:extLst>
              <a:ext uri="{FF2B5EF4-FFF2-40B4-BE49-F238E27FC236}">
                <a16:creationId xmlns="" xmlns:a16="http://schemas.microsoft.com/office/drawing/2014/main" id="{DCCDBC98-C24D-4820-9268-735E70624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157" y="2653785"/>
            <a:ext cx="65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="" xmlns:a16="http://schemas.microsoft.com/office/drawing/2014/main" id="{0238E436-1C41-4458-8E4E-1640AA363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157" y="2502111"/>
            <a:ext cx="70105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3" name="Rectangle 40">
            <a:extLst>
              <a:ext uri="{FF2B5EF4-FFF2-40B4-BE49-F238E27FC236}">
                <a16:creationId xmlns="" xmlns:a16="http://schemas.microsoft.com/office/drawing/2014/main" id="{A4247D81-CACB-4990-A731-F69E4655E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157" y="2201229"/>
            <a:ext cx="70105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45" name="Rectangle 42">
            <a:extLst>
              <a:ext uri="{FF2B5EF4-FFF2-40B4-BE49-F238E27FC236}">
                <a16:creationId xmlns="" xmlns:a16="http://schemas.microsoft.com/office/drawing/2014/main" id="{22F49E30-8551-4D15-A86B-244B7835B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398" y="1896647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47" name="Rectangle 44">
            <a:extLst>
              <a:ext uri="{FF2B5EF4-FFF2-40B4-BE49-F238E27FC236}">
                <a16:creationId xmlns="" xmlns:a16="http://schemas.microsoft.com/office/drawing/2014/main" id="{CE38F908-DD70-4A45-AC5A-A6A5422F0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398" y="1596998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49" name="Rectangle 46">
            <a:extLst>
              <a:ext uri="{FF2B5EF4-FFF2-40B4-BE49-F238E27FC236}">
                <a16:creationId xmlns="" xmlns:a16="http://schemas.microsoft.com/office/drawing/2014/main" id="{90D48D78-6A63-464E-8051-2529FD6D6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398" y="1292415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14</a:t>
            </a:r>
          </a:p>
        </p:txBody>
      </p:sp>
      <p:sp>
        <p:nvSpPr>
          <p:cNvPr id="51" name="Rectangle 48">
            <a:extLst>
              <a:ext uri="{FF2B5EF4-FFF2-40B4-BE49-F238E27FC236}">
                <a16:creationId xmlns="" xmlns:a16="http://schemas.microsoft.com/office/drawing/2014/main" id="{DF785B26-A766-43DE-8BD5-04BC64AB4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398" y="99153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16</a:t>
            </a:r>
          </a:p>
        </p:txBody>
      </p:sp>
      <p:sp>
        <p:nvSpPr>
          <p:cNvPr id="52" name="Line 49">
            <a:extLst>
              <a:ext uri="{FF2B5EF4-FFF2-40B4-BE49-F238E27FC236}">
                <a16:creationId xmlns="" xmlns:a16="http://schemas.microsoft.com/office/drawing/2014/main" id="{B4177E4E-A5FF-4733-9B45-2EBC57FE2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3441752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50">
            <a:extLst>
              <a:ext uri="{FF2B5EF4-FFF2-40B4-BE49-F238E27FC236}">
                <a16:creationId xmlns="" xmlns:a16="http://schemas.microsoft.com/office/drawing/2014/main" id="{79F144CF-7DAC-42C5-9877-2255C30E6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3293777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Line 51">
            <a:extLst>
              <a:ext uri="{FF2B5EF4-FFF2-40B4-BE49-F238E27FC236}">
                <a16:creationId xmlns="" xmlns:a16="http://schemas.microsoft.com/office/drawing/2014/main" id="{A452EA0F-E9D0-4D8E-9319-230D8A005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3140870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Line 52">
            <a:extLst>
              <a:ext uri="{FF2B5EF4-FFF2-40B4-BE49-F238E27FC236}">
                <a16:creationId xmlns="" xmlns:a16="http://schemas.microsoft.com/office/drawing/2014/main" id="{2D93ADC8-EA89-4650-B284-E7443C527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2989195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Line 53">
            <a:extLst>
              <a:ext uri="{FF2B5EF4-FFF2-40B4-BE49-F238E27FC236}">
                <a16:creationId xmlns="" xmlns:a16="http://schemas.microsoft.com/office/drawing/2014/main" id="{0B744A1A-4C55-4083-8CD1-E015FE86F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2836288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54">
            <a:extLst>
              <a:ext uri="{FF2B5EF4-FFF2-40B4-BE49-F238E27FC236}">
                <a16:creationId xmlns="" xmlns:a16="http://schemas.microsoft.com/office/drawing/2014/main" id="{EAFBB5A6-0C56-4DD3-BCFC-D14A9C07E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2688313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55">
            <a:extLst>
              <a:ext uri="{FF2B5EF4-FFF2-40B4-BE49-F238E27FC236}">
                <a16:creationId xmlns="" xmlns:a16="http://schemas.microsoft.com/office/drawing/2014/main" id="{AF32301C-0716-4894-A8C8-634ACC027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2536639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Line 56">
            <a:extLst>
              <a:ext uri="{FF2B5EF4-FFF2-40B4-BE49-F238E27FC236}">
                <a16:creationId xmlns="" xmlns:a16="http://schemas.microsoft.com/office/drawing/2014/main" id="{4FF34E14-02E2-4A5A-8C1D-A47AEFBA8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2383731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57">
            <a:extLst>
              <a:ext uri="{FF2B5EF4-FFF2-40B4-BE49-F238E27FC236}">
                <a16:creationId xmlns="" xmlns:a16="http://schemas.microsoft.com/office/drawing/2014/main" id="{8CA9E76C-75BB-4BF1-941B-6E93B3F68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2232056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Line 58">
            <a:extLst>
              <a:ext uri="{FF2B5EF4-FFF2-40B4-BE49-F238E27FC236}">
                <a16:creationId xmlns="" xmlns:a16="http://schemas.microsoft.com/office/drawing/2014/main" id="{37517926-6D97-4CD0-8404-306559DD6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2084081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ine 59">
            <a:extLst>
              <a:ext uri="{FF2B5EF4-FFF2-40B4-BE49-F238E27FC236}">
                <a16:creationId xmlns="" xmlns:a16="http://schemas.microsoft.com/office/drawing/2014/main" id="{1F28DDB6-152F-44B5-BC66-810887613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1931174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Line 60">
            <a:extLst>
              <a:ext uri="{FF2B5EF4-FFF2-40B4-BE49-F238E27FC236}">
                <a16:creationId xmlns="" xmlns:a16="http://schemas.microsoft.com/office/drawing/2014/main" id="{CCEA0C5C-9990-4339-8500-E8647CD58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1779500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Line 61">
            <a:extLst>
              <a:ext uri="{FF2B5EF4-FFF2-40B4-BE49-F238E27FC236}">
                <a16:creationId xmlns="" xmlns:a16="http://schemas.microsoft.com/office/drawing/2014/main" id="{4657EF53-5A7C-4633-83D6-E386A8ABC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1626593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Line 62">
            <a:extLst>
              <a:ext uri="{FF2B5EF4-FFF2-40B4-BE49-F238E27FC236}">
                <a16:creationId xmlns="" xmlns:a16="http://schemas.microsoft.com/office/drawing/2014/main" id="{181EFC64-B4AC-4DAA-AA6E-5DB79C179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1478618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Line 63">
            <a:extLst>
              <a:ext uri="{FF2B5EF4-FFF2-40B4-BE49-F238E27FC236}">
                <a16:creationId xmlns="" xmlns:a16="http://schemas.microsoft.com/office/drawing/2014/main" id="{50DA8024-8B89-4C5E-AA7D-6B13F1E92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1326943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ine 64">
            <a:extLst>
              <a:ext uri="{FF2B5EF4-FFF2-40B4-BE49-F238E27FC236}">
                <a16:creationId xmlns="" xmlns:a16="http://schemas.microsoft.com/office/drawing/2014/main" id="{D795EE64-2BC7-43CD-A519-081E7CFC2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1174035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Line 65">
            <a:extLst>
              <a:ext uri="{FF2B5EF4-FFF2-40B4-BE49-F238E27FC236}">
                <a16:creationId xmlns="" xmlns:a16="http://schemas.microsoft.com/office/drawing/2014/main" id="{E85A2E28-476C-44B7-9D88-5EF6B90B8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830" y="1021128"/>
            <a:ext cx="1577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Line 66">
            <a:extLst>
              <a:ext uri="{FF2B5EF4-FFF2-40B4-BE49-F238E27FC236}">
                <a16:creationId xmlns="" xmlns:a16="http://schemas.microsoft.com/office/drawing/2014/main" id="{26B1F2F8-8F28-42DE-AB27-1E9763AD3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9609" y="3441752"/>
            <a:ext cx="6855958" cy="0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Line 67">
            <a:extLst>
              <a:ext uri="{FF2B5EF4-FFF2-40B4-BE49-F238E27FC236}">
                <a16:creationId xmlns="" xmlns:a16="http://schemas.microsoft.com/office/drawing/2014/main" id="{C56AEE76-353E-480E-9BA5-9B8F6A01C7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9609" y="3441752"/>
            <a:ext cx="0" cy="1726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Line 68">
            <a:extLst>
              <a:ext uri="{FF2B5EF4-FFF2-40B4-BE49-F238E27FC236}">
                <a16:creationId xmlns="" xmlns:a16="http://schemas.microsoft.com/office/drawing/2014/main" id="{5A679650-AC61-40BB-A43F-9D6E332626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4416" y="3441752"/>
            <a:ext cx="0" cy="1726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Line 69">
            <a:extLst>
              <a:ext uri="{FF2B5EF4-FFF2-40B4-BE49-F238E27FC236}">
                <a16:creationId xmlns="" xmlns:a16="http://schemas.microsoft.com/office/drawing/2014/main" id="{488726E8-717C-4ABD-94C5-FF9FF2223B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223" y="3441752"/>
            <a:ext cx="0" cy="1726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Line 70">
            <a:extLst>
              <a:ext uri="{FF2B5EF4-FFF2-40B4-BE49-F238E27FC236}">
                <a16:creationId xmlns="" xmlns:a16="http://schemas.microsoft.com/office/drawing/2014/main" id="{4173F7EC-7205-48CD-AD4B-94C69D2E26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8764" y="3441752"/>
            <a:ext cx="0" cy="1726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Line 71">
            <a:extLst>
              <a:ext uri="{FF2B5EF4-FFF2-40B4-BE49-F238E27FC236}">
                <a16:creationId xmlns="" xmlns:a16="http://schemas.microsoft.com/office/drawing/2014/main" id="{34D18F79-F505-4316-8DAB-3D562A6052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3571" y="3441752"/>
            <a:ext cx="0" cy="1726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Line 72">
            <a:extLst>
              <a:ext uri="{FF2B5EF4-FFF2-40B4-BE49-F238E27FC236}">
                <a16:creationId xmlns="" xmlns:a16="http://schemas.microsoft.com/office/drawing/2014/main" id="{E28D6616-BCCC-4EE9-B09D-0E6E14BF87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6799" y="3441752"/>
            <a:ext cx="0" cy="1726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ine 73">
            <a:extLst>
              <a:ext uri="{FF2B5EF4-FFF2-40B4-BE49-F238E27FC236}">
                <a16:creationId xmlns="" xmlns:a16="http://schemas.microsoft.com/office/drawing/2014/main" id="{44B8AFA7-BED3-4D1C-B171-0B82C054D9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606" y="3441752"/>
            <a:ext cx="0" cy="1726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74">
            <a:extLst>
              <a:ext uri="{FF2B5EF4-FFF2-40B4-BE49-F238E27FC236}">
                <a16:creationId xmlns="" xmlns:a16="http://schemas.microsoft.com/office/drawing/2014/main" id="{C0D454BB-DE1F-4481-B420-3398484E7B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6413" y="3441752"/>
            <a:ext cx="0" cy="1726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Line 75">
            <a:extLst>
              <a:ext uri="{FF2B5EF4-FFF2-40B4-BE49-F238E27FC236}">
                <a16:creationId xmlns="" xmlns:a16="http://schemas.microsoft.com/office/drawing/2014/main" id="{3DA109F2-7DDC-444B-8AD0-8C079B739A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1220" y="3441752"/>
            <a:ext cx="0" cy="1726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ine 76">
            <a:extLst>
              <a:ext uri="{FF2B5EF4-FFF2-40B4-BE49-F238E27FC236}">
                <a16:creationId xmlns="" xmlns:a16="http://schemas.microsoft.com/office/drawing/2014/main" id="{EFDE5970-3F8B-4DCA-8C8C-5E63DD8DA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0761" y="3441752"/>
            <a:ext cx="0" cy="1726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="" xmlns:a16="http://schemas.microsoft.com/office/drawing/2014/main" id="{C7601F3C-B228-4C9E-8B9E-3542ADABF4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5568" y="3441752"/>
            <a:ext cx="0" cy="1726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78">
            <a:extLst>
              <a:ext uri="{FF2B5EF4-FFF2-40B4-BE49-F238E27FC236}">
                <a16:creationId xmlns="" xmlns:a16="http://schemas.microsoft.com/office/drawing/2014/main" id="{9B599982-153A-4F7A-85D6-D6F626B01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740" y="3463948"/>
            <a:ext cx="70105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82" name="Rectangle 79">
            <a:extLst>
              <a:ext uri="{FF2B5EF4-FFF2-40B4-BE49-F238E27FC236}">
                <a16:creationId xmlns="" xmlns:a16="http://schemas.microsoft.com/office/drawing/2014/main" id="{6E640E79-2476-4EC2-92DC-D52F70E5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547" y="3463948"/>
            <a:ext cx="70105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83" name="Rectangle 80">
            <a:extLst>
              <a:ext uri="{FF2B5EF4-FFF2-40B4-BE49-F238E27FC236}">
                <a16:creationId xmlns="" xmlns:a16="http://schemas.microsoft.com/office/drawing/2014/main" id="{17317FAB-67BE-4BD7-AA0A-BB7AC71F7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353" y="3463948"/>
            <a:ext cx="70105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84" name="Rectangle 81">
            <a:extLst>
              <a:ext uri="{FF2B5EF4-FFF2-40B4-BE49-F238E27FC236}">
                <a16:creationId xmlns="" xmlns:a16="http://schemas.microsoft.com/office/drawing/2014/main" id="{62F4F7C9-B200-49F1-B39C-6E4B77132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894" y="3463948"/>
            <a:ext cx="70105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85" name="Rectangle 82">
            <a:extLst>
              <a:ext uri="{FF2B5EF4-FFF2-40B4-BE49-F238E27FC236}">
                <a16:creationId xmlns="" xmlns:a16="http://schemas.microsoft.com/office/drawing/2014/main" id="{7FB38798-92ED-4682-AC2D-CFF93DC7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032" y="3463948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86" name="Rectangle 83">
            <a:extLst>
              <a:ext uri="{FF2B5EF4-FFF2-40B4-BE49-F238E27FC236}">
                <a16:creationId xmlns="" xmlns:a16="http://schemas.microsoft.com/office/drawing/2014/main" id="{8DF68D4E-1B7F-49C7-B3D8-222E9139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262" y="3463948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15</a:t>
            </a:r>
          </a:p>
        </p:txBody>
      </p:sp>
      <p:sp>
        <p:nvSpPr>
          <p:cNvPr id="87" name="Rectangle 84">
            <a:extLst>
              <a:ext uri="{FF2B5EF4-FFF2-40B4-BE49-F238E27FC236}">
                <a16:creationId xmlns="" xmlns:a16="http://schemas.microsoft.com/office/drawing/2014/main" id="{820FA1F9-4306-45B1-85A7-0EEAE3DC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069" y="3463948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18</a:t>
            </a:r>
          </a:p>
        </p:txBody>
      </p:sp>
      <p:sp>
        <p:nvSpPr>
          <p:cNvPr id="88" name="Rectangle 85">
            <a:extLst>
              <a:ext uri="{FF2B5EF4-FFF2-40B4-BE49-F238E27FC236}">
                <a16:creationId xmlns="" xmlns:a16="http://schemas.microsoft.com/office/drawing/2014/main" id="{CF583503-DBAE-4DDA-96CF-BF4D6B72C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875" y="3463948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21</a:t>
            </a:r>
          </a:p>
        </p:txBody>
      </p:sp>
      <p:sp>
        <p:nvSpPr>
          <p:cNvPr id="89" name="Rectangle 86">
            <a:extLst>
              <a:ext uri="{FF2B5EF4-FFF2-40B4-BE49-F238E27FC236}">
                <a16:creationId xmlns="" xmlns:a16="http://schemas.microsoft.com/office/drawing/2014/main" id="{DB35EE85-6743-43CC-9FD3-D43AF376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682" y="3463948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24</a:t>
            </a:r>
          </a:p>
        </p:txBody>
      </p:sp>
      <p:sp>
        <p:nvSpPr>
          <p:cNvPr id="90" name="Rectangle 87">
            <a:extLst>
              <a:ext uri="{FF2B5EF4-FFF2-40B4-BE49-F238E27FC236}">
                <a16:creationId xmlns="" xmlns:a16="http://schemas.microsoft.com/office/drawing/2014/main" id="{A65E7582-0A4D-44D5-9C72-18B0F4D4B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222" y="3463948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27</a:t>
            </a:r>
          </a:p>
        </p:txBody>
      </p:sp>
      <p:sp>
        <p:nvSpPr>
          <p:cNvPr id="91" name="Rectangle 88">
            <a:extLst>
              <a:ext uri="{FF2B5EF4-FFF2-40B4-BE49-F238E27FC236}">
                <a16:creationId xmlns="" xmlns:a16="http://schemas.microsoft.com/office/drawing/2014/main" id="{72AC179A-F12D-423E-A4F5-465433212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29" y="3463948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30</a:t>
            </a:r>
          </a:p>
        </p:txBody>
      </p:sp>
      <p:sp>
        <p:nvSpPr>
          <p:cNvPr id="92" name="Rectangle 89">
            <a:extLst>
              <a:ext uri="{FF2B5EF4-FFF2-40B4-BE49-F238E27FC236}">
                <a16:creationId xmlns="" xmlns:a16="http://schemas.microsoft.com/office/drawing/2014/main" id="{B16286D0-5F0E-4AF0-9C4B-FC75EA57B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9" y="3724451"/>
            <a:ext cx="7694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Time (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days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93" name="Rectangle 90">
            <a:extLst>
              <a:ext uri="{FF2B5EF4-FFF2-40B4-BE49-F238E27FC236}">
                <a16:creationId xmlns="" xmlns:a16="http://schemas.microsoft.com/office/drawing/2014/main" id="{0BA4EA4E-3248-4E63-8049-AC04A3996EA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88533" y="1927311"/>
            <a:ext cx="1847937" cy="18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Cumulative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MACE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incidence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(%)</a:t>
            </a:r>
          </a:p>
        </p:txBody>
      </p:sp>
      <p:sp>
        <p:nvSpPr>
          <p:cNvPr id="95" name="Line 92">
            <a:extLst>
              <a:ext uri="{FF2B5EF4-FFF2-40B4-BE49-F238E27FC236}">
                <a16:creationId xmlns="" xmlns:a16="http://schemas.microsoft.com/office/drawing/2014/main" id="{F48D5A27-3252-4756-998D-47BAC4C03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1489" y="879166"/>
            <a:ext cx="99408" cy="0"/>
          </a:xfrm>
          <a:prstGeom prst="line">
            <a:avLst/>
          </a:prstGeom>
          <a:noFill/>
          <a:ln w="38100" cap="flat">
            <a:solidFill>
              <a:srgbClr val="D981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ine 93">
            <a:extLst>
              <a:ext uri="{FF2B5EF4-FFF2-40B4-BE49-F238E27FC236}">
                <a16:creationId xmlns="" xmlns:a16="http://schemas.microsoft.com/office/drawing/2014/main" id="{A6012967-1D90-4D25-8953-8023A9EFF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956" y="879166"/>
            <a:ext cx="99408" cy="0"/>
          </a:xfrm>
          <a:prstGeom prst="line">
            <a:avLst/>
          </a:prstGeom>
          <a:noFill/>
          <a:ln w="38100" cap="flat">
            <a:solidFill>
              <a:srgbClr val="33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7" name="Line 94">
            <a:extLst>
              <a:ext uri="{FF2B5EF4-FFF2-40B4-BE49-F238E27FC236}">
                <a16:creationId xmlns="" xmlns:a16="http://schemas.microsoft.com/office/drawing/2014/main" id="{DBBBA154-DB2C-4450-85A1-4ABBE4BB4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4975" y="879166"/>
            <a:ext cx="99408" cy="0"/>
          </a:xfrm>
          <a:prstGeom prst="line">
            <a:avLst/>
          </a:prstGeom>
          <a:noFill/>
          <a:ln w="38100" cap="flat">
            <a:solidFill>
              <a:srgbClr val="FFCC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8" name="Line 95">
            <a:extLst>
              <a:ext uri="{FF2B5EF4-FFF2-40B4-BE49-F238E27FC236}">
                <a16:creationId xmlns="" xmlns:a16="http://schemas.microsoft.com/office/drawing/2014/main" id="{126BDEA6-BD38-4DA2-8174-E773BDDB4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0677" y="879166"/>
            <a:ext cx="105720" cy="0"/>
          </a:xfrm>
          <a:prstGeom prst="line">
            <a:avLst/>
          </a:prstGeom>
          <a:noFill/>
          <a:ln w="38100" cap="flat">
            <a:solidFill>
              <a:srgbClr val="99CC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6">
            <a:extLst>
              <a:ext uri="{FF2B5EF4-FFF2-40B4-BE49-F238E27FC236}">
                <a16:creationId xmlns="" xmlns:a16="http://schemas.microsoft.com/office/drawing/2014/main" id="{44C76804-5758-4AA6-9038-73976E082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633" y="835534"/>
            <a:ext cx="1006969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Placebo, Non-PCI</a:t>
            </a:r>
          </a:p>
        </p:txBody>
      </p:sp>
      <p:sp>
        <p:nvSpPr>
          <p:cNvPr id="100" name="Rectangle 97">
            <a:extLst>
              <a:ext uri="{FF2B5EF4-FFF2-40B4-BE49-F238E27FC236}">
                <a16:creationId xmlns="" xmlns:a16="http://schemas.microsoft.com/office/drawing/2014/main" id="{F6C30793-5970-4C8E-ACE6-7CEE854F7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36" y="835534"/>
            <a:ext cx="1215693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Atorvastatin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, Non-PCI</a:t>
            </a:r>
          </a:p>
        </p:txBody>
      </p:sp>
      <p:sp>
        <p:nvSpPr>
          <p:cNvPr id="101" name="Rectangle 98">
            <a:extLst>
              <a:ext uri="{FF2B5EF4-FFF2-40B4-BE49-F238E27FC236}">
                <a16:creationId xmlns="" xmlns:a16="http://schemas.microsoft.com/office/drawing/2014/main" id="{6402B5FE-BA28-445E-8304-3984E15EE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956" y="844131"/>
            <a:ext cx="734514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Placebo, PCI</a:t>
            </a:r>
          </a:p>
        </p:txBody>
      </p:sp>
      <p:sp>
        <p:nvSpPr>
          <p:cNvPr id="102" name="Rectangle 99">
            <a:extLst>
              <a:ext uri="{FF2B5EF4-FFF2-40B4-BE49-F238E27FC236}">
                <a16:creationId xmlns="" xmlns:a16="http://schemas.microsoft.com/office/drawing/2014/main" id="{82B6931C-7449-452B-A97C-12A21A3EC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173" y="835534"/>
            <a:ext cx="943237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Atorvastatin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, PCI</a:t>
            </a:r>
          </a:p>
        </p:txBody>
      </p:sp>
      <p:sp>
        <p:nvSpPr>
          <p:cNvPr id="107" name="Rectangle 104">
            <a:extLst>
              <a:ext uri="{FF2B5EF4-FFF2-40B4-BE49-F238E27FC236}">
                <a16:creationId xmlns="" xmlns:a16="http://schemas.microsoft.com/office/drawing/2014/main" id="{07C2BB30-A2DE-41EA-90B3-8926218D7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449" y="401248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69</a:t>
            </a:r>
          </a:p>
        </p:txBody>
      </p:sp>
      <p:sp>
        <p:nvSpPr>
          <p:cNvPr id="108" name="Rectangle 105">
            <a:extLst>
              <a:ext uri="{FF2B5EF4-FFF2-40B4-BE49-F238E27FC236}">
                <a16:creationId xmlns="" xmlns:a16="http://schemas.microsoft.com/office/drawing/2014/main" id="{DA07ED9B-6C53-4746-88C5-0621119D9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989" y="401248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66</a:t>
            </a:r>
          </a:p>
        </p:txBody>
      </p:sp>
      <p:sp>
        <p:nvSpPr>
          <p:cNvPr id="109" name="Rectangle 106">
            <a:extLst>
              <a:ext uri="{FF2B5EF4-FFF2-40B4-BE49-F238E27FC236}">
                <a16:creationId xmlns="" xmlns:a16="http://schemas.microsoft.com/office/drawing/2014/main" id="{A5593853-8D37-4C8D-AB7D-F9A2D7A4B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30" y="401248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63</a:t>
            </a:r>
          </a:p>
        </p:txBody>
      </p:sp>
      <p:sp>
        <p:nvSpPr>
          <p:cNvPr id="110" name="Rectangle 107">
            <a:extLst>
              <a:ext uri="{FF2B5EF4-FFF2-40B4-BE49-F238E27FC236}">
                <a16:creationId xmlns="" xmlns:a16="http://schemas.microsoft.com/office/drawing/2014/main" id="{48D25230-7C34-45B3-8D62-91B56D57A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070" y="401248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62</a:t>
            </a:r>
          </a:p>
        </p:txBody>
      </p:sp>
      <p:sp>
        <p:nvSpPr>
          <p:cNvPr id="111" name="Rectangle 108">
            <a:extLst>
              <a:ext uri="{FF2B5EF4-FFF2-40B4-BE49-F238E27FC236}">
                <a16:creationId xmlns="" xmlns:a16="http://schemas.microsoft.com/office/drawing/2014/main" id="{A0570C5E-A3F7-4E7C-AA07-397B0FF4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877" y="401248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62</a:t>
            </a:r>
          </a:p>
        </p:txBody>
      </p:sp>
      <p:sp>
        <p:nvSpPr>
          <p:cNvPr id="112" name="Rectangle 109">
            <a:extLst>
              <a:ext uri="{FF2B5EF4-FFF2-40B4-BE49-F238E27FC236}">
                <a16:creationId xmlns="" xmlns:a16="http://schemas.microsoft.com/office/drawing/2014/main" id="{12F8BCE6-88FD-4D9C-9347-DA00D09D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418" y="401248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62</a:t>
            </a:r>
          </a:p>
        </p:txBody>
      </p:sp>
      <p:sp>
        <p:nvSpPr>
          <p:cNvPr id="113" name="Rectangle 110">
            <a:extLst>
              <a:ext uri="{FF2B5EF4-FFF2-40B4-BE49-F238E27FC236}">
                <a16:creationId xmlns="" xmlns:a16="http://schemas.microsoft.com/office/drawing/2014/main" id="{5DB0E1F3-2C03-4F03-B69A-DE5E87F6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536" y="401248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62</a:t>
            </a:r>
          </a:p>
        </p:txBody>
      </p:sp>
      <p:sp>
        <p:nvSpPr>
          <p:cNvPr id="114" name="Rectangle 111">
            <a:extLst>
              <a:ext uri="{FF2B5EF4-FFF2-40B4-BE49-F238E27FC236}">
                <a16:creationId xmlns="" xmlns:a16="http://schemas.microsoft.com/office/drawing/2014/main" id="{85F4C0D3-6D51-4744-B413-4192BF14B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764" y="401248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61</a:t>
            </a:r>
          </a:p>
        </p:txBody>
      </p:sp>
      <p:sp>
        <p:nvSpPr>
          <p:cNvPr id="115" name="Rectangle 112">
            <a:extLst>
              <a:ext uri="{FF2B5EF4-FFF2-40B4-BE49-F238E27FC236}">
                <a16:creationId xmlns="" xmlns:a16="http://schemas.microsoft.com/office/drawing/2014/main" id="{AF953635-1E89-4B81-987E-EC7C3A367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883" y="401248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61</a:t>
            </a:r>
          </a:p>
        </p:txBody>
      </p:sp>
      <p:sp>
        <p:nvSpPr>
          <p:cNvPr id="116" name="Rectangle 113">
            <a:extLst>
              <a:ext uri="{FF2B5EF4-FFF2-40B4-BE49-F238E27FC236}">
                <a16:creationId xmlns="" xmlns:a16="http://schemas.microsoft.com/office/drawing/2014/main" id="{0AA8400B-74BB-4B14-9178-BBE6907D8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424" y="401248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61</a:t>
            </a:r>
          </a:p>
        </p:txBody>
      </p:sp>
      <p:sp>
        <p:nvSpPr>
          <p:cNvPr id="117" name="Rectangle 114">
            <a:extLst>
              <a:ext uri="{FF2B5EF4-FFF2-40B4-BE49-F238E27FC236}">
                <a16:creationId xmlns="" xmlns:a16="http://schemas.microsoft.com/office/drawing/2014/main" id="{F0E4EBC9-316D-4EAA-AA29-13037D820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231" y="4012483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61</a:t>
            </a:r>
          </a:p>
        </p:txBody>
      </p:sp>
      <p:sp>
        <p:nvSpPr>
          <p:cNvPr id="118" name="Rectangle 115">
            <a:extLst>
              <a:ext uri="{FF2B5EF4-FFF2-40B4-BE49-F238E27FC236}">
                <a16:creationId xmlns="" xmlns:a16="http://schemas.microsoft.com/office/drawing/2014/main" id="{A971B2BE-155A-4AAB-9701-CC114BD58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449" y="4236566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78</a:t>
            </a:r>
          </a:p>
        </p:txBody>
      </p:sp>
      <p:sp>
        <p:nvSpPr>
          <p:cNvPr id="119" name="Rectangle 116">
            <a:extLst>
              <a:ext uri="{FF2B5EF4-FFF2-40B4-BE49-F238E27FC236}">
                <a16:creationId xmlns="" xmlns:a16="http://schemas.microsoft.com/office/drawing/2014/main" id="{19C1B15C-5E3A-4E8C-AB68-4B483DC85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989" y="4236566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68</a:t>
            </a:r>
          </a:p>
        </p:txBody>
      </p:sp>
      <p:sp>
        <p:nvSpPr>
          <p:cNvPr id="120" name="Rectangle 117">
            <a:extLst>
              <a:ext uri="{FF2B5EF4-FFF2-40B4-BE49-F238E27FC236}">
                <a16:creationId xmlns="" xmlns:a16="http://schemas.microsoft.com/office/drawing/2014/main" id="{26CA655A-16B4-4114-B106-BB1A6B5D8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30" y="4236566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65</a:t>
            </a:r>
          </a:p>
        </p:txBody>
      </p:sp>
      <p:sp>
        <p:nvSpPr>
          <p:cNvPr id="121" name="Rectangle 118">
            <a:extLst>
              <a:ext uri="{FF2B5EF4-FFF2-40B4-BE49-F238E27FC236}">
                <a16:creationId xmlns="" xmlns:a16="http://schemas.microsoft.com/office/drawing/2014/main" id="{5A2077DB-7AF7-4F37-B4B8-ECC5F8899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070" y="4236566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64</a:t>
            </a:r>
          </a:p>
        </p:txBody>
      </p:sp>
      <p:sp>
        <p:nvSpPr>
          <p:cNvPr id="122" name="Rectangle 119">
            <a:extLst>
              <a:ext uri="{FF2B5EF4-FFF2-40B4-BE49-F238E27FC236}">
                <a16:creationId xmlns="" xmlns:a16="http://schemas.microsoft.com/office/drawing/2014/main" id="{106AB9B8-6260-4295-A17B-CE4364B7E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877" y="4236566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64</a:t>
            </a:r>
          </a:p>
        </p:txBody>
      </p:sp>
      <p:sp>
        <p:nvSpPr>
          <p:cNvPr id="123" name="Rectangle 120">
            <a:extLst>
              <a:ext uri="{FF2B5EF4-FFF2-40B4-BE49-F238E27FC236}">
                <a16:creationId xmlns="" xmlns:a16="http://schemas.microsoft.com/office/drawing/2014/main" id="{3839661D-FA7D-4376-BAC8-F99B8C9F8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418" y="4236566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64</a:t>
            </a:r>
          </a:p>
        </p:txBody>
      </p:sp>
      <p:sp>
        <p:nvSpPr>
          <p:cNvPr id="124" name="Rectangle 121">
            <a:extLst>
              <a:ext uri="{FF2B5EF4-FFF2-40B4-BE49-F238E27FC236}">
                <a16:creationId xmlns="" xmlns:a16="http://schemas.microsoft.com/office/drawing/2014/main" id="{FA3B4EAA-94E3-4EBE-AA9C-57E92F386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536" y="4236566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64</a:t>
            </a:r>
          </a:p>
        </p:txBody>
      </p:sp>
      <p:sp>
        <p:nvSpPr>
          <p:cNvPr id="125" name="Rectangle 122">
            <a:extLst>
              <a:ext uri="{FF2B5EF4-FFF2-40B4-BE49-F238E27FC236}">
                <a16:creationId xmlns="" xmlns:a16="http://schemas.microsoft.com/office/drawing/2014/main" id="{A018C2A0-D037-44A6-9A3E-9A96DD489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764" y="4236566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64</a:t>
            </a:r>
          </a:p>
        </p:txBody>
      </p:sp>
      <p:sp>
        <p:nvSpPr>
          <p:cNvPr id="126" name="Rectangle 123">
            <a:extLst>
              <a:ext uri="{FF2B5EF4-FFF2-40B4-BE49-F238E27FC236}">
                <a16:creationId xmlns="" xmlns:a16="http://schemas.microsoft.com/office/drawing/2014/main" id="{2AC52848-CF4A-44D6-B135-00A8F7D2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883" y="4236566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64</a:t>
            </a:r>
          </a:p>
        </p:txBody>
      </p:sp>
      <p:sp>
        <p:nvSpPr>
          <p:cNvPr id="127" name="Rectangle 124">
            <a:extLst>
              <a:ext uri="{FF2B5EF4-FFF2-40B4-BE49-F238E27FC236}">
                <a16:creationId xmlns="" xmlns:a16="http://schemas.microsoft.com/office/drawing/2014/main" id="{A74D8AFE-A5F7-4FD8-A841-DE9227E4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424" y="4236566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61</a:t>
            </a:r>
          </a:p>
        </p:txBody>
      </p:sp>
      <p:sp>
        <p:nvSpPr>
          <p:cNvPr id="128" name="Rectangle 125">
            <a:extLst>
              <a:ext uri="{FF2B5EF4-FFF2-40B4-BE49-F238E27FC236}">
                <a16:creationId xmlns="" xmlns:a16="http://schemas.microsoft.com/office/drawing/2014/main" id="{5333A6C1-31B3-4926-A472-D30DF3BE4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231" y="4236566"/>
            <a:ext cx="140211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60</a:t>
            </a:r>
          </a:p>
        </p:txBody>
      </p:sp>
      <p:sp>
        <p:nvSpPr>
          <p:cNvPr id="129" name="Rectangle 126">
            <a:extLst>
              <a:ext uri="{FF2B5EF4-FFF2-40B4-BE49-F238E27FC236}">
                <a16:creationId xmlns="" xmlns:a16="http://schemas.microsoft.com/office/drawing/2014/main" id="{BB501EDF-BC94-46F8-8C30-277ED084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358" y="4452590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448</a:t>
            </a:r>
          </a:p>
        </p:txBody>
      </p:sp>
      <p:sp>
        <p:nvSpPr>
          <p:cNvPr id="130" name="Rectangle 127">
            <a:extLst>
              <a:ext uri="{FF2B5EF4-FFF2-40B4-BE49-F238E27FC236}">
                <a16:creationId xmlns="" xmlns:a16="http://schemas.microsoft.com/office/drawing/2014/main" id="{ED663143-FE3F-4EAC-872E-08C1C555D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898" y="4452590"/>
            <a:ext cx="201139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411</a:t>
            </a:r>
          </a:p>
        </p:txBody>
      </p:sp>
      <p:sp>
        <p:nvSpPr>
          <p:cNvPr id="131" name="Rectangle 128">
            <a:extLst>
              <a:ext uri="{FF2B5EF4-FFF2-40B4-BE49-F238E27FC236}">
                <a16:creationId xmlns="" xmlns:a16="http://schemas.microsoft.com/office/drawing/2014/main" id="{CB4D6B2D-1EF3-47AB-A79D-F5E78F46B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439" y="4452590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398</a:t>
            </a:r>
          </a:p>
        </p:txBody>
      </p:sp>
      <p:sp>
        <p:nvSpPr>
          <p:cNvPr id="132" name="Rectangle 129">
            <a:extLst>
              <a:ext uri="{FF2B5EF4-FFF2-40B4-BE49-F238E27FC236}">
                <a16:creationId xmlns="" xmlns:a16="http://schemas.microsoft.com/office/drawing/2014/main" id="{7675F129-D68B-48A2-8447-6ED4134E4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979" y="4452590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396</a:t>
            </a:r>
          </a:p>
        </p:txBody>
      </p:sp>
      <p:sp>
        <p:nvSpPr>
          <p:cNvPr id="133" name="Rectangle 130">
            <a:extLst>
              <a:ext uri="{FF2B5EF4-FFF2-40B4-BE49-F238E27FC236}">
                <a16:creationId xmlns="" xmlns:a16="http://schemas.microsoft.com/office/drawing/2014/main" id="{D4EA8E18-E190-41B8-9961-5FE49F734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786" y="4452590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395</a:t>
            </a:r>
          </a:p>
        </p:txBody>
      </p:sp>
      <p:sp>
        <p:nvSpPr>
          <p:cNvPr id="134" name="Rectangle 131">
            <a:extLst>
              <a:ext uri="{FF2B5EF4-FFF2-40B4-BE49-F238E27FC236}">
                <a16:creationId xmlns="" xmlns:a16="http://schemas.microsoft.com/office/drawing/2014/main" id="{0FDDF0BE-7592-42F4-B36A-C922EE955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327" y="4452590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394</a:t>
            </a:r>
          </a:p>
        </p:txBody>
      </p:sp>
      <p:sp>
        <p:nvSpPr>
          <p:cNvPr id="135" name="Rectangle 132">
            <a:extLst>
              <a:ext uri="{FF2B5EF4-FFF2-40B4-BE49-F238E27FC236}">
                <a16:creationId xmlns="" xmlns:a16="http://schemas.microsoft.com/office/drawing/2014/main" id="{A9D62EFB-756E-4420-844E-9EB46A197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445" y="4452590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392</a:t>
            </a:r>
          </a:p>
        </p:txBody>
      </p:sp>
      <p:sp>
        <p:nvSpPr>
          <p:cNvPr id="136" name="Rectangle 133">
            <a:extLst>
              <a:ext uri="{FF2B5EF4-FFF2-40B4-BE49-F238E27FC236}">
                <a16:creationId xmlns="" xmlns:a16="http://schemas.microsoft.com/office/drawing/2014/main" id="{7FB808BA-A674-4AFB-B1FC-830CB8E87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674" y="4452590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392</a:t>
            </a:r>
          </a:p>
        </p:txBody>
      </p:sp>
      <p:sp>
        <p:nvSpPr>
          <p:cNvPr id="137" name="Rectangle 134">
            <a:extLst>
              <a:ext uri="{FF2B5EF4-FFF2-40B4-BE49-F238E27FC236}">
                <a16:creationId xmlns="" xmlns:a16="http://schemas.microsoft.com/office/drawing/2014/main" id="{8A8C84C6-4F37-4763-9F5B-67DA3718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792" y="4452590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391</a:t>
            </a:r>
          </a:p>
        </p:txBody>
      </p:sp>
      <p:sp>
        <p:nvSpPr>
          <p:cNvPr id="138" name="Rectangle 135">
            <a:extLst>
              <a:ext uri="{FF2B5EF4-FFF2-40B4-BE49-F238E27FC236}">
                <a16:creationId xmlns="" xmlns:a16="http://schemas.microsoft.com/office/drawing/2014/main" id="{CD7E2ADD-C531-459C-A504-D5EC28FF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333" y="4452590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388</a:t>
            </a:r>
          </a:p>
        </p:txBody>
      </p:sp>
      <p:sp>
        <p:nvSpPr>
          <p:cNvPr id="139" name="Rectangle 136">
            <a:extLst>
              <a:ext uri="{FF2B5EF4-FFF2-40B4-BE49-F238E27FC236}">
                <a16:creationId xmlns="" xmlns:a16="http://schemas.microsoft.com/office/drawing/2014/main" id="{BA710389-D275-499F-A5D7-21CA944FC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40" y="4452590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378</a:t>
            </a:r>
          </a:p>
        </p:txBody>
      </p:sp>
      <p:sp>
        <p:nvSpPr>
          <p:cNvPr id="140" name="Rectangle 137">
            <a:extLst>
              <a:ext uri="{FF2B5EF4-FFF2-40B4-BE49-F238E27FC236}">
                <a16:creationId xmlns="" xmlns:a16="http://schemas.microsoft.com/office/drawing/2014/main" id="{4AF47CB9-877B-4C13-957D-BFDA9BB53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358" y="4660555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417</a:t>
            </a:r>
          </a:p>
        </p:txBody>
      </p:sp>
      <p:sp>
        <p:nvSpPr>
          <p:cNvPr id="141" name="Rectangle 138">
            <a:extLst>
              <a:ext uri="{FF2B5EF4-FFF2-40B4-BE49-F238E27FC236}">
                <a16:creationId xmlns="" xmlns:a16="http://schemas.microsoft.com/office/drawing/2014/main" id="{BDA0CC92-3AA1-4B1E-A1A6-87B2D7E35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898" y="4660555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397</a:t>
            </a:r>
          </a:p>
        </p:txBody>
      </p:sp>
      <p:sp>
        <p:nvSpPr>
          <p:cNvPr id="142" name="Rectangle 139">
            <a:extLst>
              <a:ext uri="{FF2B5EF4-FFF2-40B4-BE49-F238E27FC236}">
                <a16:creationId xmlns="" xmlns:a16="http://schemas.microsoft.com/office/drawing/2014/main" id="{D3F31BE0-D98A-4B9E-8CD3-534D164E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439" y="4660555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396</a:t>
            </a:r>
          </a:p>
        </p:txBody>
      </p:sp>
      <p:sp>
        <p:nvSpPr>
          <p:cNvPr id="143" name="Rectangle 140">
            <a:extLst>
              <a:ext uri="{FF2B5EF4-FFF2-40B4-BE49-F238E27FC236}">
                <a16:creationId xmlns="" xmlns:a16="http://schemas.microsoft.com/office/drawing/2014/main" id="{A23595D2-7894-4F7D-913D-4D70FB925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979" y="4660555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391</a:t>
            </a:r>
          </a:p>
        </p:txBody>
      </p:sp>
      <p:sp>
        <p:nvSpPr>
          <p:cNvPr id="144" name="Rectangle 141">
            <a:extLst>
              <a:ext uri="{FF2B5EF4-FFF2-40B4-BE49-F238E27FC236}">
                <a16:creationId xmlns="" xmlns:a16="http://schemas.microsoft.com/office/drawing/2014/main" id="{E0640DFE-84F7-4EEC-8C61-57C1CBE9F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786" y="4660555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391</a:t>
            </a:r>
          </a:p>
        </p:txBody>
      </p:sp>
      <p:sp>
        <p:nvSpPr>
          <p:cNvPr id="145" name="Rectangle 142">
            <a:extLst>
              <a:ext uri="{FF2B5EF4-FFF2-40B4-BE49-F238E27FC236}">
                <a16:creationId xmlns="" xmlns:a16="http://schemas.microsoft.com/office/drawing/2014/main" id="{5605A5D0-7E0A-4395-9988-551B3E3B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327" y="4660555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390</a:t>
            </a:r>
          </a:p>
        </p:txBody>
      </p:sp>
      <p:sp>
        <p:nvSpPr>
          <p:cNvPr id="146" name="Rectangle 143">
            <a:extLst>
              <a:ext uri="{FF2B5EF4-FFF2-40B4-BE49-F238E27FC236}">
                <a16:creationId xmlns="" xmlns:a16="http://schemas.microsoft.com/office/drawing/2014/main" id="{1F67DB11-DF76-44D5-9AF1-C208F208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445" y="4660555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388</a:t>
            </a:r>
          </a:p>
        </p:txBody>
      </p:sp>
      <p:sp>
        <p:nvSpPr>
          <p:cNvPr id="147" name="Rectangle 144">
            <a:extLst>
              <a:ext uri="{FF2B5EF4-FFF2-40B4-BE49-F238E27FC236}">
                <a16:creationId xmlns="" xmlns:a16="http://schemas.microsoft.com/office/drawing/2014/main" id="{1ED0F289-591D-45A0-9EC6-56FE7621F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674" y="4660555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387</a:t>
            </a:r>
          </a:p>
        </p:txBody>
      </p:sp>
      <p:sp>
        <p:nvSpPr>
          <p:cNvPr id="148" name="Rectangle 145">
            <a:extLst>
              <a:ext uri="{FF2B5EF4-FFF2-40B4-BE49-F238E27FC236}">
                <a16:creationId xmlns="" xmlns:a16="http://schemas.microsoft.com/office/drawing/2014/main" id="{00B2DADB-C8E0-4690-A9E6-92955B3EC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792" y="4660555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386</a:t>
            </a:r>
          </a:p>
        </p:txBody>
      </p:sp>
      <p:sp>
        <p:nvSpPr>
          <p:cNvPr id="149" name="Rectangle 146">
            <a:extLst>
              <a:ext uri="{FF2B5EF4-FFF2-40B4-BE49-F238E27FC236}">
                <a16:creationId xmlns="" xmlns:a16="http://schemas.microsoft.com/office/drawing/2014/main" id="{3C6B0A5F-C79A-40EF-A7C1-B71A4A68C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333" y="4660555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383</a:t>
            </a:r>
          </a:p>
        </p:txBody>
      </p:sp>
      <p:sp>
        <p:nvSpPr>
          <p:cNvPr id="150" name="Rectangle 147">
            <a:extLst>
              <a:ext uri="{FF2B5EF4-FFF2-40B4-BE49-F238E27FC236}">
                <a16:creationId xmlns="" xmlns:a16="http://schemas.microsoft.com/office/drawing/2014/main" id="{DC472771-5A07-4674-B2F0-09602AE3B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40" y="4660555"/>
            <a:ext cx="210316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378</a:t>
            </a:r>
          </a:p>
        </p:txBody>
      </p:sp>
      <p:sp>
        <p:nvSpPr>
          <p:cNvPr id="151" name="Rectangle 148">
            <a:extLst>
              <a:ext uri="{FF2B5EF4-FFF2-40B4-BE49-F238E27FC236}">
                <a16:creationId xmlns="" xmlns:a16="http://schemas.microsoft.com/office/drawing/2014/main" id="{6F3D69EB-065C-4B93-A171-E7EE2BA22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45" y="4651922"/>
            <a:ext cx="943237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Atorvastatin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, PCI</a:t>
            </a:r>
          </a:p>
        </p:txBody>
      </p:sp>
      <p:sp>
        <p:nvSpPr>
          <p:cNvPr id="152" name="Rectangle 149">
            <a:extLst>
              <a:ext uri="{FF2B5EF4-FFF2-40B4-BE49-F238E27FC236}">
                <a16:creationId xmlns="" xmlns:a16="http://schemas.microsoft.com/office/drawing/2014/main" id="{605C2400-7F74-4F48-8F15-6F87ED3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72" y="4443958"/>
            <a:ext cx="734514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Placebo, PCI</a:t>
            </a:r>
          </a:p>
        </p:txBody>
      </p:sp>
      <p:sp>
        <p:nvSpPr>
          <p:cNvPr id="153" name="Rectangle 150">
            <a:extLst>
              <a:ext uri="{FF2B5EF4-FFF2-40B4-BE49-F238E27FC236}">
                <a16:creationId xmlns="" xmlns:a16="http://schemas.microsoft.com/office/drawing/2014/main" id="{57DF6948-C718-41FF-BD8C-6FB6F542C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56" y="4227934"/>
            <a:ext cx="1215693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Atorvastatin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, Non-PCI</a:t>
            </a:r>
          </a:p>
        </p:txBody>
      </p:sp>
      <p:sp>
        <p:nvSpPr>
          <p:cNvPr id="154" name="Rectangle 151">
            <a:extLst>
              <a:ext uri="{FF2B5EF4-FFF2-40B4-BE49-F238E27FC236}">
                <a16:creationId xmlns="" xmlns:a16="http://schemas.microsoft.com/office/drawing/2014/main" id="{E2C95659-4AAE-492A-AFF9-AFEBB0FB5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73" y="4003851"/>
            <a:ext cx="1006969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Placebo, Non-PCI</a:t>
            </a:r>
          </a:p>
        </p:txBody>
      </p:sp>
      <p:sp>
        <p:nvSpPr>
          <p:cNvPr id="155" name="Rectangle 152">
            <a:extLst>
              <a:ext uri="{FF2B5EF4-FFF2-40B4-BE49-F238E27FC236}">
                <a16:creationId xmlns="" xmlns:a16="http://schemas.microsoft.com/office/drawing/2014/main" id="{653BB55F-A95C-43A9-BC4C-F41C9EC1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" y="3796459"/>
            <a:ext cx="564030" cy="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No.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at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risk</a:t>
            </a:r>
            <a:endParaRPr lang="pt-BR" altLang="pt-BR" sz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95" grpId="0" animBg="1"/>
      <p:bldP spid="96" grpId="0" animBg="1"/>
      <p:bldP spid="97" grpId="0" animBg="1"/>
      <p:bldP spid="98" grpId="0" animBg="1"/>
      <p:bldP spid="99" grpId="0"/>
      <p:bldP spid="100" grpId="0"/>
      <p:bldP spid="101" grpId="0"/>
      <p:bldP spid="102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8">
            <a:extLst>
              <a:ext uri="{FF2B5EF4-FFF2-40B4-BE49-F238E27FC236}">
                <a16:creationId xmlns="" xmlns:a16="http://schemas.microsoft.com/office/drawing/2014/main" id="{D446D89C-16F9-4AEA-B110-A6C30CC64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843" y="3381594"/>
            <a:ext cx="7002725" cy="0"/>
          </a:xfrm>
          <a:prstGeom prst="line">
            <a:avLst/>
          </a:prstGeom>
          <a:noFill/>
          <a:ln w="6350" cap="rnd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="" xmlns:a16="http://schemas.microsoft.com/office/drawing/2014/main" id="{8C9B3740-8D6A-4617-BF2C-6E999C9DF3AA}"/>
              </a:ext>
            </a:extLst>
          </p:cNvPr>
          <p:cNvSpPr>
            <a:spLocks/>
          </p:cNvSpPr>
          <p:nvPr/>
        </p:nvSpPr>
        <p:spPr bwMode="auto">
          <a:xfrm>
            <a:off x="1673843" y="2558666"/>
            <a:ext cx="7002725" cy="822928"/>
          </a:xfrm>
          <a:custGeom>
            <a:avLst/>
            <a:gdLst>
              <a:gd name="T0" fmla="*/ 0 w 1232"/>
              <a:gd name="T1" fmla="*/ 179 h 179"/>
              <a:gd name="T2" fmla="*/ 4 w 1232"/>
              <a:gd name="T3" fmla="*/ 179 h 179"/>
              <a:gd name="T4" fmla="*/ 4 w 1232"/>
              <a:gd name="T5" fmla="*/ 164 h 179"/>
              <a:gd name="T6" fmla="*/ 21 w 1232"/>
              <a:gd name="T7" fmla="*/ 164 h 179"/>
              <a:gd name="T8" fmla="*/ 21 w 1232"/>
              <a:gd name="T9" fmla="*/ 156 h 179"/>
              <a:gd name="T10" fmla="*/ 23 w 1232"/>
              <a:gd name="T11" fmla="*/ 156 h 179"/>
              <a:gd name="T12" fmla="*/ 23 w 1232"/>
              <a:gd name="T13" fmla="*/ 148 h 179"/>
              <a:gd name="T14" fmla="*/ 24 w 1232"/>
              <a:gd name="T15" fmla="*/ 148 h 179"/>
              <a:gd name="T16" fmla="*/ 24 w 1232"/>
              <a:gd name="T17" fmla="*/ 141 h 179"/>
              <a:gd name="T18" fmla="*/ 28 w 1232"/>
              <a:gd name="T19" fmla="*/ 141 h 179"/>
              <a:gd name="T20" fmla="*/ 28 w 1232"/>
              <a:gd name="T21" fmla="*/ 133 h 179"/>
              <a:gd name="T22" fmla="*/ 66 w 1232"/>
              <a:gd name="T23" fmla="*/ 133 h 179"/>
              <a:gd name="T24" fmla="*/ 66 w 1232"/>
              <a:gd name="T25" fmla="*/ 133 h 179"/>
              <a:gd name="T26" fmla="*/ 106 w 1232"/>
              <a:gd name="T27" fmla="*/ 133 h 179"/>
              <a:gd name="T28" fmla="*/ 106 w 1232"/>
              <a:gd name="T29" fmla="*/ 125 h 179"/>
              <a:gd name="T30" fmla="*/ 107 w 1232"/>
              <a:gd name="T31" fmla="*/ 125 h 179"/>
              <a:gd name="T32" fmla="*/ 107 w 1232"/>
              <a:gd name="T33" fmla="*/ 117 h 179"/>
              <a:gd name="T34" fmla="*/ 108 w 1232"/>
              <a:gd name="T35" fmla="*/ 117 h 179"/>
              <a:gd name="T36" fmla="*/ 108 w 1232"/>
              <a:gd name="T37" fmla="*/ 110 h 179"/>
              <a:gd name="T38" fmla="*/ 109 w 1232"/>
              <a:gd name="T39" fmla="*/ 110 h 179"/>
              <a:gd name="T40" fmla="*/ 109 w 1232"/>
              <a:gd name="T41" fmla="*/ 102 h 179"/>
              <a:gd name="T42" fmla="*/ 146 w 1232"/>
              <a:gd name="T43" fmla="*/ 102 h 179"/>
              <a:gd name="T44" fmla="*/ 146 w 1232"/>
              <a:gd name="T45" fmla="*/ 94 h 179"/>
              <a:gd name="T46" fmla="*/ 268 w 1232"/>
              <a:gd name="T47" fmla="*/ 94 h 179"/>
              <a:gd name="T48" fmla="*/ 268 w 1232"/>
              <a:gd name="T49" fmla="*/ 86 h 179"/>
              <a:gd name="T50" fmla="*/ 312 w 1232"/>
              <a:gd name="T51" fmla="*/ 86 h 179"/>
              <a:gd name="T52" fmla="*/ 312 w 1232"/>
              <a:gd name="T53" fmla="*/ 78 h 179"/>
              <a:gd name="T54" fmla="*/ 356 w 1232"/>
              <a:gd name="T55" fmla="*/ 78 h 179"/>
              <a:gd name="T56" fmla="*/ 356 w 1232"/>
              <a:gd name="T57" fmla="*/ 71 h 179"/>
              <a:gd name="T58" fmla="*/ 435 w 1232"/>
              <a:gd name="T59" fmla="*/ 71 h 179"/>
              <a:gd name="T60" fmla="*/ 435 w 1232"/>
              <a:gd name="T61" fmla="*/ 63 h 179"/>
              <a:gd name="T62" fmla="*/ 475 w 1232"/>
              <a:gd name="T63" fmla="*/ 63 h 179"/>
              <a:gd name="T64" fmla="*/ 475 w 1232"/>
              <a:gd name="T65" fmla="*/ 55 h 179"/>
              <a:gd name="T66" fmla="*/ 479 w 1232"/>
              <a:gd name="T67" fmla="*/ 55 h 179"/>
              <a:gd name="T68" fmla="*/ 479 w 1232"/>
              <a:gd name="T69" fmla="*/ 47 h 179"/>
              <a:gd name="T70" fmla="*/ 763 w 1232"/>
              <a:gd name="T71" fmla="*/ 47 h 179"/>
              <a:gd name="T72" fmla="*/ 763 w 1232"/>
              <a:gd name="T73" fmla="*/ 39 h 179"/>
              <a:gd name="T74" fmla="*/ 805 w 1232"/>
              <a:gd name="T75" fmla="*/ 39 h 179"/>
              <a:gd name="T76" fmla="*/ 805 w 1232"/>
              <a:gd name="T77" fmla="*/ 39 h 179"/>
              <a:gd name="T78" fmla="*/ 805 w 1232"/>
              <a:gd name="T79" fmla="*/ 39 h 179"/>
              <a:gd name="T80" fmla="*/ 805 w 1232"/>
              <a:gd name="T81" fmla="*/ 32 h 179"/>
              <a:gd name="T82" fmla="*/ 834 w 1232"/>
              <a:gd name="T83" fmla="*/ 32 h 179"/>
              <a:gd name="T84" fmla="*/ 834 w 1232"/>
              <a:gd name="T85" fmla="*/ 32 h 179"/>
              <a:gd name="T86" fmla="*/ 846 w 1232"/>
              <a:gd name="T87" fmla="*/ 32 h 179"/>
              <a:gd name="T88" fmla="*/ 846 w 1232"/>
              <a:gd name="T89" fmla="*/ 24 h 179"/>
              <a:gd name="T90" fmla="*/ 1087 w 1232"/>
              <a:gd name="T91" fmla="*/ 24 h 179"/>
              <a:gd name="T92" fmla="*/ 1087 w 1232"/>
              <a:gd name="T93" fmla="*/ 16 h 179"/>
              <a:gd name="T94" fmla="*/ 1090 w 1232"/>
              <a:gd name="T95" fmla="*/ 16 h 179"/>
              <a:gd name="T96" fmla="*/ 1090 w 1232"/>
              <a:gd name="T97" fmla="*/ 8 h 179"/>
              <a:gd name="T98" fmla="*/ 1136 w 1232"/>
              <a:gd name="T99" fmla="*/ 8 h 179"/>
              <a:gd name="T100" fmla="*/ 1136 w 1232"/>
              <a:gd name="T101" fmla="*/ 0 h 179"/>
              <a:gd name="T102" fmla="*/ 1162 w 1232"/>
              <a:gd name="T103" fmla="*/ 0 h 179"/>
              <a:gd name="T104" fmla="*/ 1162 w 1232"/>
              <a:gd name="T105" fmla="*/ 0 h 179"/>
              <a:gd name="T106" fmla="*/ 1174 w 1232"/>
              <a:gd name="T107" fmla="*/ 0 h 179"/>
              <a:gd name="T108" fmla="*/ 1174 w 1232"/>
              <a:gd name="T109" fmla="*/ 0 h 179"/>
              <a:gd name="T110" fmla="*/ 1211 w 1232"/>
              <a:gd name="T111" fmla="*/ 0 h 179"/>
              <a:gd name="T112" fmla="*/ 1211 w 1232"/>
              <a:gd name="T113" fmla="*/ 0 h 179"/>
              <a:gd name="T114" fmla="*/ 1215 w 1232"/>
              <a:gd name="T115" fmla="*/ 0 h 179"/>
              <a:gd name="T116" fmla="*/ 1215 w 1232"/>
              <a:gd name="T117" fmla="*/ 0 h 179"/>
              <a:gd name="T118" fmla="*/ 1219 w 1232"/>
              <a:gd name="T119" fmla="*/ 0 h 179"/>
              <a:gd name="T120" fmla="*/ 1219 w 1232"/>
              <a:gd name="T121" fmla="*/ 0 h 179"/>
              <a:gd name="T122" fmla="*/ 1232 w 1232"/>
              <a:gd name="T123" fmla="*/ 0 h 179"/>
              <a:gd name="T124" fmla="*/ 1232 w 1232"/>
              <a:gd name="T125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32" h="179">
                <a:moveTo>
                  <a:pt x="0" y="179"/>
                </a:moveTo>
                <a:lnTo>
                  <a:pt x="4" y="179"/>
                </a:lnTo>
                <a:lnTo>
                  <a:pt x="4" y="164"/>
                </a:lnTo>
                <a:lnTo>
                  <a:pt x="21" y="164"/>
                </a:lnTo>
                <a:lnTo>
                  <a:pt x="21" y="156"/>
                </a:lnTo>
                <a:lnTo>
                  <a:pt x="23" y="156"/>
                </a:lnTo>
                <a:lnTo>
                  <a:pt x="23" y="148"/>
                </a:lnTo>
                <a:lnTo>
                  <a:pt x="24" y="148"/>
                </a:lnTo>
                <a:lnTo>
                  <a:pt x="24" y="141"/>
                </a:lnTo>
                <a:lnTo>
                  <a:pt x="28" y="141"/>
                </a:lnTo>
                <a:lnTo>
                  <a:pt x="28" y="133"/>
                </a:lnTo>
                <a:lnTo>
                  <a:pt x="66" y="133"/>
                </a:lnTo>
                <a:lnTo>
                  <a:pt x="66" y="133"/>
                </a:lnTo>
                <a:lnTo>
                  <a:pt x="106" y="133"/>
                </a:lnTo>
                <a:lnTo>
                  <a:pt x="106" y="125"/>
                </a:lnTo>
                <a:lnTo>
                  <a:pt x="107" y="125"/>
                </a:lnTo>
                <a:lnTo>
                  <a:pt x="107" y="117"/>
                </a:lnTo>
                <a:lnTo>
                  <a:pt x="108" y="117"/>
                </a:lnTo>
                <a:lnTo>
                  <a:pt x="108" y="110"/>
                </a:lnTo>
                <a:lnTo>
                  <a:pt x="109" y="110"/>
                </a:lnTo>
                <a:lnTo>
                  <a:pt x="109" y="102"/>
                </a:lnTo>
                <a:lnTo>
                  <a:pt x="146" y="102"/>
                </a:lnTo>
                <a:lnTo>
                  <a:pt x="146" y="94"/>
                </a:lnTo>
                <a:lnTo>
                  <a:pt x="268" y="94"/>
                </a:lnTo>
                <a:lnTo>
                  <a:pt x="268" y="86"/>
                </a:lnTo>
                <a:lnTo>
                  <a:pt x="312" y="86"/>
                </a:lnTo>
                <a:lnTo>
                  <a:pt x="312" y="78"/>
                </a:lnTo>
                <a:lnTo>
                  <a:pt x="356" y="78"/>
                </a:lnTo>
                <a:lnTo>
                  <a:pt x="356" y="71"/>
                </a:lnTo>
                <a:lnTo>
                  <a:pt x="435" y="71"/>
                </a:lnTo>
                <a:lnTo>
                  <a:pt x="435" y="63"/>
                </a:lnTo>
                <a:lnTo>
                  <a:pt x="475" y="63"/>
                </a:lnTo>
                <a:lnTo>
                  <a:pt x="475" y="55"/>
                </a:lnTo>
                <a:lnTo>
                  <a:pt x="479" y="55"/>
                </a:lnTo>
                <a:lnTo>
                  <a:pt x="479" y="47"/>
                </a:lnTo>
                <a:lnTo>
                  <a:pt x="763" y="47"/>
                </a:lnTo>
                <a:lnTo>
                  <a:pt x="763" y="39"/>
                </a:lnTo>
                <a:lnTo>
                  <a:pt x="805" y="39"/>
                </a:lnTo>
                <a:lnTo>
                  <a:pt x="805" y="39"/>
                </a:lnTo>
                <a:lnTo>
                  <a:pt x="805" y="39"/>
                </a:lnTo>
                <a:lnTo>
                  <a:pt x="805" y="32"/>
                </a:lnTo>
                <a:lnTo>
                  <a:pt x="834" y="32"/>
                </a:lnTo>
                <a:lnTo>
                  <a:pt x="834" y="32"/>
                </a:lnTo>
                <a:lnTo>
                  <a:pt x="846" y="32"/>
                </a:lnTo>
                <a:lnTo>
                  <a:pt x="846" y="24"/>
                </a:lnTo>
                <a:lnTo>
                  <a:pt x="1087" y="24"/>
                </a:lnTo>
                <a:lnTo>
                  <a:pt x="1087" y="16"/>
                </a:lnTo>
                <a:lnTo>
                  <a:pt x="1090" y="16"/>
                </a:lnTo>
                <a:lnTo>
                  <a:pt x="1090" y="8"/>
                </a:lnTo>
                <a:lnTo>
                  <a:pt x="1136" y="8"/>
                </a:lnTo>
                <a:lnTo>
                  <a:pt x="1136" y="0"/>
                </a:lnTo>
                <a:lnTo>
                  <a:pt x="1162" y="0"/>
                </a:lnTo>
                <a:lnTo>
                  <a:pt x="1162" y="0"/>
                </a:lnTo>
                <a:lnTo>
                  <a:pt x="1174" y="0"/>
                </a:lnTo>
                <a:lnTo>
                  <a:pt x="1174" y="0"/>
                </a:lnTo>
                <a:lnTo>
                  <a:pt x="1211" y="0"/>
                </a:lnTo>
                <a:lnTo>
                  <a:pt x="1211" y="0"/>
                </a:lnTo>
                <a:lnTo>
                  <a:pt x="1215" y="0"/>
                </a:lnTo>
                <a:lnTo>
                  <a:pt x="1215" y="0"/>
                </a:lnTo>
                <a:lnTo>
                  <a:pt x="1219" y="0"/>
                </a:lnTo>
                <a:lnTo>
                  <a:pt x="1219" y="0"/>
                </a:lnTo>
                <a:lnTo>
                  <a:pt x="1232" y="0"/>
                </a:lnTo>
                <a:lnTo>
                  <a:pt x="1232" y="0"/>
                </a:lnTo>
              </a:path>
            </a:pathLst>
          </a:custGeom>
          <a:noFill/>
          <a:ln w="28575" cap="flat">
            <a:solidFill>
              <a:srgbClr val="D981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="" xmlns:a16="http://schemas.microsoft.com/office/drawing/2014/main" id="{F8E08783-9FEC-4331-A820-68CE7CCB0A6C}"/>
              </a:ext>
            </a:extLst>
          </p:cNvPr>
          <p:cNvSpPr>
            <a:spLocks/>
          </p:cNvSpPr>
          <p:nvPr/>
        </p:nvSpPr>
        <p:spPr bwMode="auto">
          <a:xfrm>
            <a:off x="1673843" y="2200587"/>
            <a:ext cx="7002725" cy="1181006"/>
          </a:xfrm>
          <a:custGeom>
            <a:avLst/>
            <a:gdLst>
              <a:gd name="T0" fmla="*/ 4 w 1232"/>
              <a:gd name="T1" fmla="*/ 257 h 257"/>
              <a:gd name="T2" fmla="*/ 11 w 1232"/>
              <a:gd name="T3" fmla="*/ 225 h 257"/>
              <a:gd name="T4" fmla="*/ 13 w 1232"/>
              <a:gd name="T5" fmla="*/ 217 h 257"/>
              <a:gd name="T6" fmla="*/ 18 w 1232"/>
              <a:gd name="T7" fmla="*/ 209 h 257"/>
              <a:gd name="T8" fmla="*/ 21 w 1232"/>
              <a:gd name="T9" fmla="*/ 201 h 257"/>
              <a:gd name="T10" fmla="*/ 23 w 1232"/>
              <a:gd name="T11" fmla="*/ 193 h 257"/>
              <a:gd name="T12" fmla="*/ 25 w 1232"/>
              <a:gd name="T13" fmla="*/ 185 h 257"/>
              <a:gd name="T14" fmla="*/ 26 w 1232"/>
              <a:gd name="T15" fmla="*/ 177 h 257"/>
              <a:gd name="T16" fmla="*/ 26 w 1232"/>
              <a:gd name="T17" fmla="*/ 169 h 257"/>
              <a:gd name="T18" fmla="*/ 64 w 1232"/>
              <a:gd name="T19" fmla="*/ 161 h 257"/>
              <a:gd name="T20" fmla="*/ 64 w 1232"/>
              <a:gd name="T21" fmla="*/ 153 h 257"/>
              <a:gd name="T22" fmla="*/ 105 w 1232"/>
              <a:gd name="T23" fmla="*/ 145 h 257"/>
              <a:gd name="T24" fmla="*/ 183 w 1232"/>
              <a:gd name="T25" fmla="*/ 137 h 257"/>
              <a:gd name="T26" fmla="*/ 221 w 1232"/>
              <a:gd name="T27" fmla="*/ 129 h 257"/>
              <a:gd name="T28" fmla="*/ 230 w 1232"/>
              <a:gd name="T29" fmla="*/ 121 h 257"/>
              <a:gd name="T30" fmla="*/ 231 w 1232"/>
              <a:gd name="T31" fmla="*/ 113 h 257"/>
              <a:gd name="T32" fmla="*/ 260 w 1232"/>
              <a:gd name="T33" fmla="*/ 105 h 257"/>
              <a:gd name="T34" fmla="*/ 267 w 1232"/>
              <a:gd name="T35" fmla="*/ 97 h 257"/>
              <a:gd name="T36" fmla="*/ 270 w 1232"/>
              <a:gd name="T37" fmla="*/ 88 h 257"/>
              <a:gd name="T38" fmla="*/ 312 w 1232"/>
              <a:gd name="T39" fmla="*/ 80 h 257"/>
              <a:gd name="T40" fmla="*/ 351 w 1232"/>
              <a:gd name="T41" fmla="*/ 72 h 257"/>
              <a:gd name="T42" fmla="*/ 395 w 1232"/>
              <a:gd name="T43" fmla="*/ 64 h 257"/>
              <a:gd name="T44" fmla="*/ 398 w 1232"/>
              <a:gd name="T45" fmla="*/ 56 h 257"/>
              <a:gd name="T46" fmla="*/ 424 w 1232"/>
              <a:gd name="T47" fmla="*/ 48 h 257"/>
              <a:gd name="T48" fmla="*/ 600 w 1232"/>
              <a:gd name="T49" fmla="*/ 40 h 257"/>
              <a:gd name="T50" fmla="*/ 661 w 1232"/>
              <a:gd name="T51" fmla="*/ 40 h 257"/>
              <a:gd name="T52" fmla="*/ 780 w 1232"/>
              <a:gd name="T53" fmla="*/ 32 h 257"/>
              <a:gd name="T54" fmla="*/ 849 w 1232"/>
              <a:gd name="T55" fmla="*/ 24 h 257"/>
              <a:gd name="T56" fmla="*/ 970 w 1232"/>
              <a:gd name="T57" fmla="*/ 16 h 257"/>
              <a:gd name="T58" fmla="*/ 1010 w 1232"/>
              <a:gd name="T59" fmla="*/ 8 h 257"/>
              <a:gd name="T60" fmla="*/ 1068 w 1232"/>
              <a:gd name="T61" fmla="*/ 8 h 257"/>
              <a:gd name="T62" fmla="*/ 1092 w 1232"/>
              <a:gd name="T63" fmla="*/ 8 h 257"/>
              <a:gd name="T64" fmla="*/ 1129 w 1232"/>
              <a:gd name="T65" fmla="*/ 8 h 257"/>
              <a:gd name="T66" fmla="*/ 1133 w 1232"/>
              <a:gd name="T67" fmla="*/ 8 h 257"/>
              <a:gd name="T68" fmla="*/ 1174 w 1232"/>
              <a:gd name="T69" fmla="*/ 8 h 257"/>
              <a:gd name="T70" fmla="*/ 1211 w 1232"/>
              <a:gd name="T71" fmla="*/ 0 h 257"/>
              <a:gd name="T72" fmla="*/ 1232 w 1232"/>
              <a:gd name="T7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2" h="257">
                <a:moveTo>
                  <a:pt x="0" y="257"/>
                </a:moveTo>
                <a:lnTo>
                  <a:pt x="4" y="257"/>
                </a:lnTo>
                <a:lnTo>
                  <a:pt x="4" y="225"/>
                </a:lnTo>
                <a:lnTo>
                  <a:pt x="11" y="225"/>
                </a:lnTo>
                <a:lnTo>
                  <a:pt x="11" y="217"/>
                </a:lnTo>
                <a:lnTo>
                  <a:pt x="13" y="217"/>
                </a:lnTo>
                <a:lnTo>
                  <a:pt x="13" y="209"/>
                </a:lnTo>
                <a:lnTo>
                  <a:pt x="18" y="209"/>
                </a:lnTo>
                <a:lnTo>
                  <a:pt x="18" y="201"/>
                </a:lnTo>
                <a:lnTo>
                  <a:pt x="21" y="201"/>
                </a:lnTo>
                <a:lnTo>
                  <a:pt x="21" y="193"/>
                </a:lnTo>
                <a:lnTo>
                  <a:pt x="23" y="193"/>
                </a:lnTo>
                <a:lnTo>
                  <a:pt x="23" y="185"/>
                </a:lnTo>
                <a:lnTo>
                  <a:pt x="25" y="185"/>
                </a:lnTo>
                <a:lnTo>
                  <a:pt x="25" y="177"/>
                </a:lnTo>
                <a:lnTo>
                  <a:pt x="26" y="177"/>
                </a:lnTo>
                <a:lnTo>
                  <a:pt x="26" y="169"/>
                </a:lnTo>
                <a:lnTo>
                  <a:pt x="26" y="169"/>
                </a:lnTo>
                <a:lnTo>
                  <a:pt x="26" y="161"/>
                </a:lnTo>
                <a:lnTo>
                  <a:pt x="64" y="161"/>
                </a:lnTo>
                <a:lnTo>
                  <a:pt x="64" y="153"/>
                </a:lnTo>
                <a:lnTo>
                  <a:pt x="64" y="153"/>
                </a:lnTo>
                <a:lnTo>
                  <a:pt x="64" y="145"/>
                </a:lnTo>
                <a:lnTo>
                  <a:pt x="105" y="145"/>
                </a:lnTo>
                <a:lnTo>
                  <a:pt x="105" y="137"/>
                </a:lnTo>
                <a:lnTo>
                  <a:pt x="183" y="137"/>
                </a:lnTo>
                <a:lnTo>
                  <a:pt x="183" y="129"/>
                </a:lnTo>
                <a:lnTo>
                  <a:pt x="221" y="129"/>
                </a:lnTo>
                <a:lnTo>
                  <a:pt x="221" y="121"/>
                </a:lnTo>
                <a:lnTo>
                  <a:pt x="230" y="121"/>
                </a:lnTo>
                <a:lnTo>
                  <a:pt x="230" y="113"/>
                </a:lnTo>
                <a:lnTo>
                  <a:pt x="231" y="113"/>
                </a:lnTo>
                <a:lnTo>
                  <a:pt x="231" y="105"/>
                </a:lnTo>
                <a:lnTo>
                  <a:pt x="260" y="105"/>
                </a:lnTo>
                <a:lnTo>
                  <a:pt x="260" y="97"/>
                </a:lnTo>
                <a:lnTo>
                  <a:pt x="267" y="97"/>
                </a:lnTo>
                <a:lnTo>
                  <a:pt x="267" y="88"/>
                </a:lnTo>
                <a:lnTo>
                  <a:pt x="270" y="88"/>
                </a:lnTo>
                <a:lnTo>
                  <a:pt x="270" y="80"/>
                </a:lnTo>
                <a:lnTo>
                  <a:pt x="312" y="80"/>
                </a:lnTo>
                <a:lnTo>
                  <a:pt x="312" y="72"/>
                </a:lnTo>
                <a:lnTo>
                  <a:pt x="351" y="72"/>
                </a:lnTo>
                <a:lnTo>
                  <a:pt x="351" y="64"/>
                </a:lnTo>
                <a:lnTo>
                  <a:pt x="395" y="64"/>
                </a:lnTo>
                <a:lnTo>
                  <a:pt x="395" y="56"/>
                </a:lnTo>
                <a:lnTo>
                  <a:pt x="398" y="56"/>
                </a:lnTo>
                <a:lnTo>
                  <a:pt x="398" y="48"/>
                </a:lnTo>
                <a:lnTo>
                  <a:pt x="424" y="48"/>
                </a:lnTo>
                <a:lnTo>
                  <a:pt x="424" y="40"/>
                </a:lnTo>
                <a:lnTo>
                  <a:pt x="600" y="40"/>
                </a:lnTo>
                <a:lnTo>
                  <a:pt x="600" y="40"/>
                </a:lnTo>
                <a:lnTo>
                  <a:pt x="661" y="40"/>
                </a:lnTo>
                <a:lnTo>
                  <a:pt x="661" y="32"/>
                </a:lnTo>
                <a:lnTo>
                  <a:pt x="780" y="32"/>
                </a:lnTo>
                <a:lnTo>
                  <a:pt x="780" y="24"/>
                </a:lnTo>
                <a:lnTo>
                  <a:pt x="849" y="24"/>
                </a:lnTo>
                <a:lnTo>
                  <a:pt x="849" y="16"/>
                </a:lnTo>
                <a:lnTo>
                  <a:pt x="970" y="16"/>
                </a:lnTo>
                <a:lnTo>
                  <a:pt x="970" y="8"/>
                </a:lnTo>
                <a:lnTo>
                  <a:pt x="1010" y="8"/>
                </a:lnTo>
                <a:lnTo>
                  <a:pt x="1010" y="8"/>
                </a:lnTo>
                <a:lnTo>
                  <a:pt x="1068" y="8"/>
                </a:lnTo>
                <a:lnTo>
                  <a:pt x="1068" y="8"/>
                </a:lnTo>
                <a:lnTo>
                  <a:pt x="1092" y="8"/>
                </a:lnTo>
                <a:lnTo>
                  <a:pt x="1092" y="8"/>
                </a:lnTo>
                <a:lnTo>
                  <a:pt x="1129" y="8"/>
                </a:lnTo>
                <a:lnTo>
                  <a:pt x="1129" y="8"/>
                </a:lnTo>
                <a:lnTo>
                  <a:pt x="1133" y="8"/>
                </a:lnTo>
                <a:lnTo>
                  <a:pt x="1133" y="8"/>
                </a:lnTo>
                <a:lnTo>
                  <a:pt x="1174" y="8"/>
                </a:lnTo>
                <a:lnTo>
                  <a:pt x="1174" y="0"/>
                </a:lnTo>
                <a:lnTo>
                  <a:pt x="1211" y="0"/>
                </a:lnTo>
                <a:lnTo>
                  <a:pt x="1211" y="0"/>
                </a:lnTo>
                <a:lnTo>
                  <a:pt x="1232" y="0"/>
                </a:lnTo>
                <a:lnTo>
                  <a:pt x="1232" y="0"/>
                </a:lnTo>
              </a:path>
            </a:pathLst>
          </a:custGeom>
          <a:noFill/>
          <a:ln w="28575" cap="flat">
            <a:solidFill>
              <a:srgbClr val="33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6F33F3E1-3E27-4C09-95C4-059699D6078A}"/>
              </a:ext>
            </a:extLst>
          </p:cNvPr>
          <p:cNvSpPr>
            <a:spLocks/>
          </p:cNvSpPr>
          <p:nvPr/>
        </p:nvSpPr>
        <p:spPr bwMode="auto">
          <a:xfrm>
            <a:off x="1673843" y="2453195"/>
            <a:ext cx="7002725" cy="928399"/>
          </a:xfrm>
          <a:custGeom>
            <a:avLst/>
            <a:gdLst>
              <a:gd name="T0" fmla="*/ 4 w 1232"/>
              <a:gd name="T1" fmla="*/ 202 h 202"/>
              <a:gd name="T2" fmla="*/ 15 w 1232"/>
              <a:gd name="T3" fmla="*/ 97 h 202"/>
              <a:gd name="T4" fmla="*/ 16 w 1232"/>
              <a:gd name="T5" fmla="*/ 92 h 202"/>
              <a:gd name="T6" fmla="*/ 18 w 1232"/>
              <a:gd name="T7" fmla="*/ 88 h 202"/>
              <a:gd name="T8" fmla="*/ 52 w 1232"/>
              <a:gd name="T9" fmla="*/ 83 h 202"/>
              <a:gd name="T10" fmla="*/ 54 w 1232"/>
              <a:gd name="T11" fmla="*/ 79 h 202"/>
              <a:gd name="T12" fmla="*/ 64 w 1232"/>
              <a:gd name="T13" fmla="*/ 75 h 202"/>
              <a:gd name="T14" fmla="*/ 68 w 1232"/>
              <a:gd name="T15" fmla="*/ 70 h 202"/>
              <a:gd name="T16" fmla="*/ 123 w 1232"/>
              <a:gd name="T17" fmla="*/ 66 h 202"/>
              <a:gd name="T18" fmla="*/ 141 w 1232"/>
              <a:gd name="T19" fmla="*/ 61 h 202"/>
              <a:gd name="T20" fmla="*/ 151 w 1232"/>
              <a:gd name="T21" fmla="*/ 57 h 202"/>
              <a:gd name="T22" fmla="*/ 259 w 1232"/>
              <a:gd name="T23" fmla="*/ 52 h 202"/>
              <a:gd name="T24" fmla="*/ 263 w 1232"/>
              <a:gd name="T25" fmla="*/ 48 h 202"/>
              <a:gd name="T26" fmla="*/ 274 w 1232"/>
              <a:gd name="T27" fmla="*/ 44 h 202"/>
              <a:gd name="T28" fmla="*/ 274 w 1232"/>
              <a:gd name="T29" fmla="*/ 39 h 202"/>
              <a:gd name="T30" fmla="*/ 357 w 1232"/>
              <a:gd name="T31" fmla="*/ 35 h 202"/>
              <a:gd name="T32" fmla="*/ 480 w 1232"/>
              <a:gd name="T33" fmla="*/ 30 h 202"/>
              <a:gd name="T34" fmla="*/ 493 w 1232"/>
              <a:gd name="T35" fmla="*/ 26 h 202"/>
              <a:gd name="T36" fmla="*/ 546 w 1232"/>
              <a:gd name="T37" fmla="*/ 22 h 202"/>
              <a:gd name="T38" fmla="*/ 598 w 1232"/>
              <a:gd name="T39" fmla="*/ 17 h 202"/>
              <a:gd name="T40" fmla="*/ 637 w 1232"/>
              <a:gd name="T41" fmla="*/ 13 h 202"/>
              <a:gd name="T42" fmla="*/ 685 w 1232"/>
              <a:gd name="T43" fmla="*/ 8 h 202"/>
              <a:gd name="T44" fmla="*/ 805 w 1232"/>
              <a:gd name="T45" fmla="*/ 4 h 202"/>
              <a:gd name="T46" fmla="*/ 846 w 1232"/>
              <a:gd name="T47" fmla="*/ 0 h 202"/>
              <a:gd name="T48" fmla="*/ 969 w 1232"/>
              <a:gd name="T49" fmla="*/ 0 h 202"/>
              <a:gd name="T50" fmla="*/ 1010 w 1232"/>
              <a:gd name="T51" fmla="*/ 0 h 202"/>
              <a:gd name="T52" fmla="*/ 1088 w 1232"/>
              <a:gd name="T53" fmla="*/ 0 h 202"/>
              <a:gd name="T54" fmla="*/ 1129 w 1232"/>
              <a:gd name="T55" fmla="*/ 0 h 202"/>
              <a:gd name="T56" fmla="*/ 1137 w 1232"/>
              <a:gd name="T57" fmla="*/ 0 h 202"/>
              <a:gd name="T58" fmla="*/ 1170 w 1232"/>
              <a:gd name="T59" fmla="*/ 0 h 202"/>
              <a:gd name="T60" fmla="*/ 1174 w 1232"/>
              <a:gd name="T61" fmla="*/ 0 h 202"/>
              <a:gd name="T62" fmla="*/ 1211 w 1232"/>
              <a:gd name="T63" fmla="*/ 0 h 202"/>
              <a:gd name="T64" fmla="*/ 1215 w 1232"/>
              <a:gd name="T65" fmla="*/ 0 h 202"/>
              <a:gd name="T66" fmla="*/ 1232 w 1232"/>
              <a:gd name="T67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32" h="202">
                <a:moveTo>
                  <a:pt x="0" y="202"/>
                </a:moveTo>
                <a:lnTo>
                  <a:pt x="4" y="202"/>
                </a:lnTo>
                <a:lnTo>
                  <a:pt x="4" y="97"/>
                </a:lnTo>
                <a:lnTo>
                  <a:pt x="15" y="97"/>
                </a:lnTo>
                <a:lnTo>
                  <a:pt x="15" y="92"/>
                </a:lnTo>
                <a:lnTo>
                  <a:pt x="16" y="92"/>
                </a:lnTo>
                <a:lnTo>
                  <a:pt x="16" y="88"/>
                </a:lnTo>
                <a:lnTo>
                  <a:pt x="18" y="88"/>
                </a:lnTo>
                <a:lnTo>
                  <a:pt x="18" y="83"/>
                </a:lnTo>
                <a:lnTo>
                  <a:pt x="52" y="83"/>
                </a:lnTo>
                <a:lnTo>
                  <a:pt x="52" y="79"/>
                </a:lnTo>
                <a:lnTo>
                  <a:pt x="54" y="79"/>
                </a:lnTo>
                <a:lnTo>
                  <a:pt x="54" y="75"/>
                </a:lnTo>
                <a:lnTo>
                  <a:pt x="64" y="75"/>
                </a:lnTo>
                <a:lnTo>
                  <a:pt x="64" y="70"/>
                </a:lnTo>
                <a:lnTo>
                  <a:pt x="68" y="70"/>
                </a:lnTo>
                <a:lnTo>
                  <a:pt x="68" y="66"/>
                </a:lnTo>
                <a:lnTo>
                  <a:pt x="123" y="66"/>
                </a:lnTo>
                <a:lnTo>
                  <a:pt x="123" y="61"/>
                </a:lnTo>
                <a:lnTo>
                  <a:pt x="141" y="61"/>
                </a:lnTo>
                <a:lnTo>
                  <a:pt x="141" y="57"/>
                </a:lnTo>
                <a:lnTo>
                  <a:pt x="151" y="57"/>
                </a:lnTo>
                <a:lnTo>
                  <a:pt x="151" y="52"/>
                </a:lnTo>
                <a:lnTo>
                  <a:pt x="259" y="52"/>
                </a:lnTo>
                <a:lnTo>
                  <a:pt x="259" y="48"/>
                </a:lnTo>
                <a:lnTo>
                  <a:pt x="263" y="48"/>
                </a:lnTo>
                <a:lnTo>
                  <a:pt x="263" y="44"/>
                </a:lnTo>
                <a:lnTo>
                  <a:pt x="274" y="44"/>
                </a:lnTo>
                <a:lnTo>
                  <a:pt x="274" y="39"/>
                </a:lnTo>
                <a:lnTo>
                  <a:pt x="274" y="39"/>
                </a:lnTo>
                <a:lnTo>
                  <a:pt x="274" y="35"/>
                </a:lnTo>
                <a:lnTo>
                  <a:pt x="357" y="35"/>
                </a:lnTo>
                <a:lnTo>
                  <a:pt x="357" y="30"/>
                </a:lnTo>
                <a:lnTo>
                  <a:pt x="480" y="30"/>
                </a:lnTo>
                <a:lnTo>
                  <a:pt x="480" y="26"/>
                </a:lnTo>
                <a:lnTo>
                  <a:pt x="493" y="26"/>
                </a:lnTo>
                <a:lnTo>
                  <a:pt x="493" y="22"/>
                </a:lnTo>
                <a:lnTo>
                  <a:pt x="546" y="22"/>
                </a:lnTo>
                <a:lnTo>
                  <a:pt x="546" y="17"/>
                </a:lnTo>
                <a:lnTo>
                  <a:pt x="598" y="17"/>
                </a:lnTo>
                <a:lnTo>
                  <a:pt x="598" y="13"/>
                </a:lnTo>
                <a:lnTo>
                  <a:pt x="637" y="13"/>
                </a:lnTo>
                <a:lnTo>
                  <a:pt x="637" y="8"/>
                </a:lnTo>
                <a:lnTo>
                  <a:pt x="685" y="8"/>
                </a:lnTo>
                <a:lnTo>
                  <a:pt x="685" y="4"/>
                </a:lnTo>
                <a:lnTo>
                  <a:pt x="805" y="4"/>
                </a:lnTo>
                <a:lnTo>
                  <a:pt x="805" y="0"/>
                </a:lnTo>
                <a:lnTo>
                  <a:pt x="846" y="0"/>
                </a:lnTo>
                <a:lnTo>
                  <a:pt x="846" y="0"/>
                </a:lnTo>
                <a:lnTo>
                  <a:pt x="969" y="0"/>
                </a:lnTo>
                <a:lnTo>
                  <a:pt x="969" y="0"/>
                </a:lnTo>
                <a:lnTo>
                  <a:pt x="1010" y="0"/>
                </a:lnTo>
                <a:lnTo>
                  <a:pt x="1010" y="0"/>
                </a:lnTo>
                <a:lnTo>
                  <a:pt x="1088" y="0"/>
                </a:lnTo>
                <a:lnTo>
                  <a:pt x="1088" y="0"/>
                </a:lnTo>
                <a:lnTo>
                  <a:pt x="1129" y="0"/>
                </a:lnTo>
                <a:lnTo>
                  <a:pt x="1129" y="0"/>
                </a:lnTo>
                <a:lnTo>
                  <a:pt x="1137" y="0"/>
                </a:lnTo>
                <a:lnTo>
                  <a:pt x="1137" y="0"/>
                </a:lnTo>
                <a:lnTo>
                  <a:pt x="1170" y="0"/>
                </a:lnTo>
                <a:lnTo>
                  <a:pt x="1170" y="0"/>
                </a:lnTo>
                <a:lnTo>
                  <a:pt x="1174" y="0"/>
                </a:lnTo>
                <a:lnTo>
                  <a:pt x="1174" y="0"/>
                </a:lnTo>
                <a:lnTo>
                  <a:pt x="1211" y="0"/>
                </a:lnTo>
                <a:lnTo>
                  <a:pt x="1211" y="0"/>
                </a:lnTo>
                <a:lnTo>
                  <a:pt x="1215" y="0"/>
                </a:lnTo>
                <a:lnTo>
                  <a:pt x="1215" y="0"/>
                </a:lnTo>
                <a:lnTo>
                  <a:pt x="1232" y="0"/>
                </a:lnTo>
                <a:lnTo>
                  <a:pt x="1232" y="0"/>
                </a:lnTo>
              </a:path>
            </a:pathLst>
          </a:custGeom>
          <a:noFill/>
          <a:ln w="28575" cap="flat">
            <a:solidFill>
              <a:srgbClr val="FFCC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="" xmlns:a16="http://schemas.microsoft.com/office/drawing/2014/main" id="{9E384C3D-442D-4D75-9767-2178024A1C81}"/>
              </a:ext>
            </a:extLst>
          </p:cNvPr>
          <p:cNvSpPr>
            <a:spLocks/>
          </p:cNvSpPr>
          <p:nvPr/>
        </p:nvSpPr>
        <p:spPr bwMode="auto">
          <a:xfrm>
            <a:off x="1673843" y="2572988"/>
            <a:ext cx="7002725" cy="808605"/>
          </a:xfrm>
          <a:custGeom>
            <a:avLst/>
            <a:gdLst>
              <a:gd name="T0" fmla="*/ 4 w 1232"/>
              <a:gd name="T1" fmla="*/ 176 h 176"/>
              <a:gd name="T2" fmla="*/ 9 w 1232"/>
              <a:gd name="T3" fmla="*/ 112 h 176"/>
              <a:gd name="T4" fmla="*/ 13 w 1232"/>
              <a:gd name="T5" fmla="*/ 108 h 176"/>
              <a:gd name="T6" fmla="*/ 15 w 1232"/>
              <a:gd name="T7" fmla="*/ 103 h 176"/>
              <a:gd name="T8" fmla="*/ 17 w 1232"/>
              <a:gd name="T9" fmla="*/ 99 h 176"/>
              <a:gd name="T10" fmla="*/ 21 w 1232"/>
              <a:gd name="T11" fmla="*/ 95 h 176"/>
              <a:gd name="T12" fmla="*/ 24 w 1232"/>
              <a:gd name="T13" fmla="*/ 90 h 176"/>
              <a:gd name="T14" fmla="*/ 26 w 1232"/>
              <a:gd name="T15" fmla="*/ 86 h 176"/>
              <a:gd name="T16" fmla="*/ 53 w 1232"/>
              <a:gd name="T17" fmla="*/ 82 h 176"/>
              <a:gd name="T18" fmla="*/ 99 w 1232"/>
              <a:gd name="T19" fmla="*/ 78 h 176"/>
              <a:gd name="T20" fmla="*/ 104 w 1232"/>
              <a:gd name="T21" fmla="*/ 78 h 176"/>
              <a:gd name="T22" fmla="*/ 105 w 1232"/>
              <a:gd name="T23" fmla="*/ 73 h 176"/>
              <a:gd name="T24" fmla="*/ 107 w 1232"/>
              <a:gd name="T25" fmla="*/ 69 h 176"/>
              <a:gd name="T26" fmla="*/ 109 w 1232"/>
              <a:gd name="T27" fmla="*/ 65 h 176"/>
              <a:gd name="T28" fmla="*/ 164 w 1232"/>
              <a:gd name="T29" fmla="*/ 60 h 176"/>
              <a:gd name="T30" fmla="*/ 180 w 1232"/>
              <a:gd name="T31" fmla="*/ 56 h 176"/>
              <a:gd name="T32" fmla="*/ 185 w 1232"/>
              <a:gd name="T33" fmla="*/ 52 h 176"/>
              <a:gd name="T34" fmla="*/ 190 w 1232"/>
              <a:gd name="T35" fmla="*/ 52 h 176"/>
              <a:gd name="T36" fmla="*/ 251 w 1232"/>
              <a:gd name="T37" fmla="*/ 47 h 176"/>
              <a:gd name="T38" fmla="*/ 259 w 1232"/>
              <a:gd name="T39" fmla="*/ 47 h 176"/>
              <a:gd name="T40" fmla="*/ 264 w 1232"/>
              <a:gd name="T41" fmla="*/ 43 h 176"/>
              <a:gd name="T42" fmla="*/ 271 w 1232"/>
              <a:gd name="T43" fmla="*/ 39 h 176"/>
              <a:gd name="T44" fmla="*/ 288 w 1232"/>
              <a:gd name="T45" fmla="*/ 39 h 176"/>
              <a:gd name="T46" fmla="*/ 333 w 1232"/>
              <a:gd name="T47" fmla="*/ 30 h 176"/>
              <a:gd name="T48" fmla="*/ 432 w 1232"/>
              <a:gd name="T49" fmla="*/ 26 h 176"/>
              <a:gd name="T50" fmla="*/ 432 w 1232"/>
              <a:gd name="T51" fmla="*/ 22 h 176"/>
              <a:gd name="T52" fmla="*/ 476 w 1232"/>
              <a:gd name="T53" fmla="*/ 17 h 176"/>
              <a:gd name="T54" fmla="*/ 553 w 1232"/>
              <a:gd name="T55" fmla="*/ 13 h 176"/>
              <a:gd name="T56" fmla="*/ 604 w 1232"/>
              <a:gd name="T57" fmla="*/ 9 h 176"/>
              <a:gd name="T58" fmla="*/ 678 w 1232"/>
              <a:gd name="T59" fmla="*/ 9 h 176"/>
              <a:gd name="T60" fmla="*/ 834 w 1232"/>
              <a:gd name="T61" fmla="*/ 4 h 176"/>
              <a:gd name="T62" fmla="*/ 842 w 1232"/>
              <a:gd name="T63" fmla="*/ 4 h 176"/>
              <a:gd name="T64" fmla="*/ 883 w 1232"/>
              <a:gd name="T65" fmla="*/ 4 h 176"/>
              <a:gd name="T66" fmla="*/ 887 w 1232"/>
              <a:gd name="T67" fmla="*/ 4 h 176"/>
              <a:gd name="T68" fmla="*/ 914 w 1232"/>
              <a:gd name="T69" fmla="*/ 4 h 176"/>
              <a:gd name="T70" fmla="*/ 924 w 1232"/>
              <a:gd name="T71" fmla="*/ 0 h 176"/>
              <a:gd name="T72" fmla="*/ 1047 w 1232"/>
              <a:gd name="T73" fmla="*/ 0 h 176"/>
              <a:gd name="T74" fmla="*/ 1096 w 1232"/>
              <a:gd name="T75" fmla="*/ 0 h 176"/>
              <a:gd name="T76" fmla="*/ 1174 w 1232"/>
              <a:gd name="T77" fmla="*/ 0 h 176"/>
              <a:gd name="T78" fmla="*/ 1178 w 1232"/>
              <a:gd name="T79" fmla="*/ 0 h 176"/>
              <a:gd name="T80" fmla="*/ 1215 w 1232"/>
              <a:gd name="T81" fmla="*/ 0 h 176"/>
              <a:gd name="T82" fmla="*/ 1232 w 1232"/>
              <a:gd name="T8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32" h="176">
                <a:moveTo>
                  <a:pt x="0" y="176"/>
                </a:moveTo>
                <a:lnTo>
                  <a:pt x="4" y="176"/>
                </a:lnTo>
                <a:lnTo>
                  <a:pt x="4" y="112"/>
                </a:lnTo>
                <a:lnTo>
                  <a:pt x="9" y="112"/>
                </a:lnTo>
                <a:lnTo>
                  <a:pt x="9" y="108"/>
                </a:lnTo>
                <a:lnTo>
                  <a:pt x="13" y="108"/>
                </a:lnTo>
                <a:lnTo>
                  <a:pt x="13" y="103"/>
                </a:lnTo>
                <a:lnTo>
                  <a:pt x="15" y="103"/>
                </a:lnTo>
                <a:lnTo>
                  <a:pt x="15" y="99"/>
                </a:lnTo>
                <a:lnTo>
                  <a:pt x="17" y="99"/>
                </a:lnTo>
                <a:lnTo>
                  <a:pt x="17" y="95"/>
                </a:lnTo>
                <a:lnTo>
                  <a:pt x="21" y="95"/>
                </a:lnTo>
                <a:lnTo>
                  <a:pt x="21" y="90"/>
                </a:lnTo>
                <a:lnTo>
                  <a:pt x="24" y="90"/>
                </a:lnTo>
                <a:lnTo>
                  <a:pt x="24" y="86"/>
                </a:lnTo>
                <a:lnTo>
                  <a:pt x="26" y="86"/>
                </a:lnTo>
                <a:lnTo>
                  <a:pt x="26" y="82"/>
                </a:lnTo>
                <a:lnTo>
                  <a:pt x="53" y="82"/>
                </a:lnTo>
                <a:lnTo>
                  <a:pt x="53" y="78"/>
                </a:lnTo>
                <a:lnTo>
                  <a:pt x="99" y="78"/>
                </a:lnTo>
                <a:lnTo>
                  <a:pt x="99" y="78"/>
                </a:lnTo>
                <a:lnTo>
                  <a:pt x="104" y="78"/>
                </a:lnTo>
                <a:lnTo>
                  <a:pt x="104" y="73"/>
                </a:lnTo>
                <a:lnTo>
                  <a:pt x="105" y="73"/>
                </a:lnTo>
                <a:lnTo>
                  <a:pt x="105" y="69"/>
                </a:lnTo>
                <a:lnTo>
                  <a:pt x="107" y="69"/>
                </a:lnTo>
                <a:lnTo>
                  <a:pt x="107" y="65"/>
                </a:lnTo>
                <a:lnTo>
                  <a:pt x="109" y="65"/>
                </a:lnTo>
                <a:lnTo>
                  <a:pt x="109" y="60"/>
                </a:lnTo>
                <a:lnTo>
                  <a:pt x="164" y="60"/>
                </a:lnTo>
                <a:lnTo>
                  <a:pt x="164" y="56"/>
                </a:lnTo>
                <a:lnTo>
                  <a:pt x="180" y="56"/>
                </a:lnTo>
                <a:lnTo>
                  <a:pt x="180" y="52"/>
                </a:lnTo>
                <a:lnTo>
                  <a:pt x="185" y="52"/>
                </a:lnTo>
                <a:lnTo>
                  <a:pt x="185" y="52"/>
                </a:lnTo>
                <a:lnTo>
                  <a:pt x="190" y="52"/>
                </a:lnTo>
                <a:lnTo>
                  <a:pt x="190" y="47"/>
                </a:lnTo>
                <a:lnTo>
                  <a:pt x="251" y="47"/>
                </a:lnTo>
                <a:lnTo>
                  <a:pt x="251" y="47"/>
                </a:lnTo>
                <a:lnTo>
                  <a:pt x="259" y="47"/>
                </a:lnTo>
                <a:lnTo>
                  <a:pt x="259" y="43"/>
                </a:lnTo>
                <a:lnTo>
                  <a:pt x="264" y="43"/>
                </a:lnTo>
                <a:lnTo>
                  <a:pt x="264" y="39"/>
                </a:lnTo>
                <a:lnTo>
                  <a:pt x="271" y="39"/>
                </a:lnTo>
                <a:lnTo>
                  <a:pt x="271" y="39"/>
                </a:lnTo>
                <a:lnTo>
                  <a:pt x="288" y="39"/>
                </a:lnTo>
                <a:lnTo>
                  <a:pt x="288" y="30"/>
                </a:lnTo>
                <a:lnTo>
                  <a:pt x="333" y="30"/>
                </a:lnTo>
                <a:lnTo>
                  <a:pt x="333" y="26"/>
                </a:lnTo>
                <a:lnTo>
                  <a:pt x="432" y="26"/>
                </a:lnTo>
                <a:lnTo>
                  <a:pt x="432" y="22"/>
                </a:lnTo>
                <a:lnTo>
                  <a:pt x="432" y="22"/>
                </a:lnTo>
                <a:lnTo>
                  <a:pt x="432" y="17"/>
                </a:lnTo>
                <a:lnTo>
                  <a:pt x="476" y="17"/>
                </a:lnTo>
                <a:lnTo>
                  <a:pt x="476" y="13"/>
                </a:lnTo>
                <a:lnTo>
                  <a:pt x="553" y="13"/>
                </a:lnTo>
                <a:lnTo>
                  <a:pt x="553" y="9"/>
                </a:lnTo>
                <a:lnTo>
                  <a:pt x="604" y="9"/>
                </a:lnTo>
                <a:lnTo>
                  <a:pt x="604" y="9"/>
                </a:lnTo>
                <a:lnTo>
                  <a:pt x="678" y="9"/>
                </a:lnTo>
                <a:lnTo>
                  <a:pt x="678" y="4"/>
                </a:lnTo>
                <a:lnTo>
                  <a:pt x="834" y="4"/>
                </a:lnTo>
                <a:lnTo>
                  <a:pt x="834" y="4"/>
                </a:lnTo>
                <a:lnTo>
                  <a:pt x="842" y="4"/>
                </a:lnTo>
                <a:lnTo>
                  <a:pt x="842" y="4"/>
                </a:lnTo>
                <a:lnTo>
                  <a:pt x="883" y="4"/>
                </a:lnTo>
                <a:lnTo>
                  <a:pt x="883" y="4"/>
                </a:lnTo>
                <a:lnTo>
                  <a:pt x="887" y="4"/>
                </a:lnTo>
                <a:lnTo>
                  <a:pt x="887" y="4"/>
                </a:lnTo>
                <a:lnTo>
                  <a:pt x="914" y="4"/>
                </a:lnTo>
                <a:lnTo>
                  <a:pt x="914" y="0"/>
                </a:lnTo>
                <a:lnTo>
                  <a:pt x="924" y="0"/>
                </a:lnTo>
                <a:lnTo>
                  <a:pt x="924" y="0"/>
                </a:lnTo>
                <a:lnTo>
                  <a:pt x="1047" y="0"/>
                </a:lnTo>
                <a:lnTo>
                  <a:pt x="1047" y="0"/>
                </a:lnTo>
                <a:lnTo>
                  <a:pt x="1096" y="0"/>
                </a:lnTo>
                <a:lnTo>
                  <a:pt x="1096" y="0"/>
                </a:lnTo>
                <a:lnTo>
                  <a:pt x="1174" y="0"/>
                </a:lnTo>
                <a:lnTo>
                  <a:pt x="1174" y="0"/>
                </a:lnTo>
                <a:lnTo>
                  <a:pt x="1178" y="0"/>
                </a:lnTo>
                <a:lnTo>
                  <a:pt x="1178" y="0"/>
                </a:lnTo>
                <a:lnTo>
                  <a:pt x="1215" y="0"/>
                </a:lnTo>
                <a:lnTo>
                  <a:pt x="1215" y="0"/>
                </a:lnTo>
                <a:lnTo>
                  <a:pt x="1232" y="0"/>
                </a:lnTo>
                <a:lnTo>
                  <a:pt x="1232" y="0"/>
                </a:lnTo>
              </a:path>
            </a:pathLst>
          </a:custGeom>
          <a:noFill/>
          <a:ln w="28575" cap="flat">
            <a:solidFill>
              <a:srgbClr val="99CC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D64901A-13A6-446B-AD88-2425B87DF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879" y="2859782"/>
            <a:ext cx="3111615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     PCI: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Hazard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ratio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0.86 (95% CI, 0.57 - 1.32); p=.75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4B942FA-F10D-44F4-A58F-8F8A0966C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999" y="3140363"/>
            <a:ext cx="3175084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Non-PCI: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Hazard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ratio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1.46 (95% CI, 0.86 - 2.49); p=.30</a:t>
            </a:r>
          </a:p>
        </p:txBody>
      </p:sp>
      <p:sp>
        <p:nvSpPr>
          <p:cNvPr id="32" name="Line 31">
            <a:extLst>
              <a:ext uri="{FF2B5EF4-FFF2-40B4-BE49-F238E27FC236}">
                <a16:creationId xmlns="" xmlns:a16="http://schemas.microsoft.com/office/drawing/2014/main" id="{812432D0-F329-4FF2-993D-D10363D1ED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3843" y="825568"/>
            <a:ext cx="0" cy="2556026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38129BF-79BA-4432-9B45-8AEAB782E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26" y="3028724"/>
            <a:ext cx="71606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2941962-412F-45DC-BD70-B7C408D91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26" y="2711011"/>
            <a:ext cx="71606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8553B6A-6DD6-4327-90C5-27FE3FB31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26" y="2389392"/>
            <a:ext cx="71606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0D74D59-5FAC-4CDB-9D0F-2BAAACC8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26" y="2071680"/>
            <a:ext cx="71606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104D6E8-5D7C-4902-97B0-BD9C3D32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287" y="1750060"/>
            <a:ext cx="143212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F16D3CB9-4F2C-40F7-8EF0-C14D16F55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287" y="1433650"/>
            <a:ext cx="143212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7FF21C60-A9BB-4927-95B8-8A79BE485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287" y="1112030"/>
            <a:ext cx="143212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B6B2C2D-92B1-4701-8D59-F2FED1CB8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287" y="794318"/>
            <a:ext cx="143212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16</a:t>
            </a:r>
          </a:p>
        </p:txBody>
      </p:sp>
      <p:sp>
        <p:nvSpPr>
          <p:cNvPr id="50" name="Line 49">
            <a:extLst>
              <a:ext uri="{FF2B5EF4-FFF2-40B4-BE49-F238E27FC236}">
                <a16:creationId xmlns="" xmlns:a16="http://schemas.microsoft.com/office/drawing/2014/main" id="{A9E59B91-AB87-4ED5-8CD8-188137C02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3381594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50">
            <a:extLst>
              <a:ext uri="{FF2B5EF4-FFF2-40B4-BE49-F238E27FC236}">
                <a16:creationId xmlns="" xmlns:a16="http://schemas.microsoft.com/office/drawing/2014/main" id="{C0D09505-F18E-490A-9611-DBDA5D584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3225342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51">
            <a:extLst>
              <a:ext uri="{FF2B5EF4-FFF2-40B4-BE49-F238E27FC236}">
                <a16:creationId xmlns="" xmlns:a16="http://schemas.microsoft.com/office/drawing/2014/main" id="{EB502D90-5C12-4AD4-B4E1-EAB7EE7D0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3063881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52">
            <a:extLst>
              <a:ext uri="{FF2B5EF4-FFF2-40B4-BE49-F238E27FC236}">
                <a16:creationId xmlns="" xmlns:a16="http://schemas.microsoft.com/office/drawing/2014/main" id="{9B843153-7044-43F5-A9B5-749FB3406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2903722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Line 53">
            <a:extLst>
              <a:ext uri="{FF2B5EF4-FFF2-40B4-BE49-F238E27FC236}">
                <a16:creationId xmlns="" xmlns:a16="http://schemas.microsoft.com/office/drawing/2014/main" id="{7EBAAD0B-0D6B-404C-85D2-4988042F4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2742262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Line 54">
            <a:extLst>
              <a:ext uri="{FF2B5EF4-FFF2-40B4-BE49-F238E27FC236}">
                <a16:creationId xmlns="" xmlns:a16="http://schemas.microsoft.com/office/drawing/2014/main" id="{5329EFC7-9187-46F9-9DEB-18D4A97D3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2586009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Line 55">
            <a:extLst>
              <a:ext uri="{FF2B5EF4-FFF2-40B4-BE49-F238E27FC236}">
                <a16:creationId xmlns="" xmlns:a16="http://schemas.microsoft.com/office/drawing/2014/main" id="{700C03B0-EA78-44CA-A466-058B2EA750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2425851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56">
            <a:extLst>
              <a:ext uri="{FF2B5EF4-FFF2-40B4-BE49-F238E27FC236}">
                <a16:creationId xmlns="" xmlns:a16="http://schemas.microsoft.com/office/drawing/2014/main" id="{5E34D5AE-79D6-4458-ADE3-E2D812CE6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2264391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57">
            <a:extLst>
              <a:ext uri="{FF2B5EF4-FFF2-40B4-BE49-F238E27FC236}">
                <a16:creationId xmlns="" xmlns:a16="http://schemas.microsoft.com/office/drawing/2014/main" id="{813F4860-0516-46F8-9B74-8338C6248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2104232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Line 58">
            <a:extLst>
              <a:ext uri="{FF2B5EF4-FFF2-40B4-BE49-F238E27FC236}">
                <a16:creationId xmlns="" xmlns:a16="http://schemas.microsoft.com/office/drawing/2014/main" id="{D8BBDB4E-29DA-4DED-8AA3-3B7FBA9CD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1947980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59">
            <a:extLst>
              <a:ext uri="{FF2B5EF4-FFF2-40B4-BE49-F238E27FC236}">
                <a16:creationId xmlns="" xmlns:a16="http://schemas.microsoft.com/office/drawing/2014/main" id="{A61CC794-05E6-4D5D-87F1-E1B83AD7E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1786519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Line 60">
            <a:extLst>
              <a:ext uri="{FF2B5EF4-FFF2-40B4-BE49-F238E27FC236}">
                <a16:creationId xmlns="" xmlns:a16="http://schemas.microsoft.com/office/drawing/2014/main" id="{DB403374-2F6F-4F4E-9AAE-658BC215D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1626361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ine 61">
            <a:extLst>
              <a:ext uri="{FF2B5EF4-FFF2-40B4-BE49-F238E27FC236}">
                <a16:creationId xmlns="" xmlns:a16="http://schemas.microsoft.com/office/drawing/2014/main" id="{DA29ED7C-8206-44FC-B227-907E945D8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1464900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Line 62">
            <a:extLst>
              <a:ext uri="{FF2B5EF4-FFF2-40B4-BE49-F238E27FC236}">
                <a16:creationId xmlns="" xmlns:a16="http://schemas.microsoft.com/office/drawing/2014/main" id="{6B29C4CE-C08C-4127-A70C-DA5102B0F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1308648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Line 63">
            <a:extLst>
              <a:ext uri="{FF2B5EF4-FFF2-40B4-BE49-F238E27FC236}">
                <a16:creationId xmlns="" xmlns:a16="http://schemas.microsoft.com/office/drawing/2014/main" id="{D7B3FE5C-9602-456E-B150-1F1C277DA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1148489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Line 64">
            <a:extLst>
              <a:ext uri="{FF2B5EF4-FFF2-40B4-BE49-F238E27FC236}">
                <a16:creationId xmlns="" xmlns:a16="http://schemas.microsoft.com/office/drawing/2014/main" id="{581E3DBA-ACA9-4E01-B8AF-E282FDB86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987029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Line 65">
            <a:extLst>
              <a:ext uri="{FF2B5EF4-FFF2-40B4-BE49-F238E27FC236}">
                <a16:creationId xmlns="" xmlns:a16="http://schemas.microsoft.com/office/drawing/2014/main" id="{3F1B1AE0-9F88-45FE-8CBD-08C664D8E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726" y="825568"/>
            <a:ext cx="16117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ine 66">
            <a:extLst>
              <a:ext uri="{FF2B5EF4-FFF2-40B4-BE49-F238E27FC236}">
                <a16:creationId xmlns="" xmlns:a16="http://schemas.microsoft.com/office/drawing/2014/main" id="{2ABA4DA5-5BAB-4100-BB4C-8A536BDCF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843" y="3381594"/>
            <a:ext cx="7002725" cy="0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Line 67">
            <a:extLst>
              <a:ext uri="{FF2B5EF4-FFF2-40B4-BE49-F238E27FC236}">
                <a16:creationId xmlns="" xmlns:a16="http://schemas.microsoft.com/office/drawing/2014/main" id="{3E4931D5-3BC9-4069-8981-342272D81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3843" y="3381594"/>
            <a:ext cx="0" cy="1822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Line 68">
            <a:extLst>
              <a:ext uri="{FF2B5EF4-FFF2-40B4-BE49-F238E27FC236}">
                <a16:creationId xmlns="" xmlns:a16="http://schemas.microsoft.com/office/drawing/2014/main" id="{491F85D5-3524-44A5-AD0E-4D3F32133D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3310" y="3381594"/>
            <a:ext cx="0" cy="1822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Line 69">
            <a:extLst>
              <a:ext uri="{FF2B5EF4-FFF2-40B4-BE49-F238E27FC236}">
                <a16:creationId xmlns="" xmlns:a16="http://schemas.microsoft.com/office/drawing/2014/main" id="{95C509A1-20B2-461C-B17A-BB05E8FA56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2776" y="3381594"/>
            <a:ext cx="0" cy="1822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Line 70">
            <a:extLst>
              <a:ext uri="{FF2B5EF4-FFF2-40B4-BE49-F238E27FC236}">
                <a16:creationId xmlns="" xmlns:a16="http://schemas.microsoft.com/office/drawing/2014/main" id="{595D387B-7B8A-49D8-AF24-8E8D95EB71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7078" y="3381594"/>
            <a:ext cx="0" cy="1822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Line 71">
            <a:extLst>
              <a:ext uri="{FF2B5EF4-FFF2-40B4-BE49-F238E27FC236}">
                <a16:creationId xmlns="" xmlns:a16="http://schemas.microsoft.com/office/drawing/2014/main" id="{F751DE9C-CF4F-450F-BD9C-E933B249B0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6544" y="3381594"/>
            <a:ext cx="0" cy="1822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Line 72">
            <a:extLst>
              <a:ext uri="{FF2B5EF4-FFF2-40B4-BE49-F238E27FC236}">
                <a16:creationId xmlns="" xmlns:a16="http://schemas.microsoft.com/office/drawing/2014/main" id="{BCC85E4F-9BC6-4E0C-8B24-17FC4B3AA2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4400" y="3381594"/>
            <a:ext cx="0" cy="1822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Line 73">
            <a:extLst>
              <a:ext uri="{FF2B5EF4-FFF2-40B4-BE49-F238E27FC236}">
                <a16:creationId xmlns="" xmlns:a16="http://schemas.microsoft.com/office/drawing/2014/main" id="{DC4745F5-E3E6-4753-BC67-8957416B1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3866" y="3381594"/>
            <a:ext cx="0" cy="1822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Line 74">
            <a:extLst>
              <a:ext uri="{FF2B5EF4-FFF2-40B4-BE49-F238E27FC236}">
                <a16:creationId xmlns="" xmlns:a16="http://schemas.microsoft.com/office/drawing/2014/main" id="{520872EA-0B9E-49B8-B890-A32D8CA893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3333" y="3381594"/>
            <a:ext cx="0" cy="1822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ine 75">
            <a:extLst>
              <a:ext uri="{FF2B5EF4-FFF2-40B4-BE49-F238E27FC236}">
                <a16:creationId xmlns="" xmlns:a16="http://schemas.microsoft.com/office/drawing/2014/main" id="{12118BE8-7D82-43CC-9EF0-ACDBA47A6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2800" y="3381594"/>
            <a:ext cx="0" cy="1822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76">
            <a:extLst>
              <a:ext uri="{FF2B5EF4-FFF2-40B4-BE49-F238E27FC236}">
                <a16:creationId xmlns="" xmlns:a16="http://schemas.microsoft.com/office/drawing/2014/main" id="{0C7FC768-A6D9-44D3-A0B7-9D539723DC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7101" y="3381594"/>
            <a:ext cx="0" cy="1822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Line 77">
            <a:extLst>
              <a:ext uri="{FF2B5EF4-FFF2-40B4-BE49-F238E27FC236}">
                <a16:creationId xmlns="" xmlns:a16="http://schemas.microsoft.com/office/drawing/2014/main" id="{32DDB35B-8065-499E-9804-A1DC70A0C8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76568" y="3381594"/>
            <a:ext cx="0" cy="1822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546F1DCA-AAAF-48CE-A890-47A03F10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63" y="3405032"/>
            <a:ext cx="71606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8F800CEC-4187-4370-A8F5-310B06D68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630" y="3405032"/>
            <a:ext cx="71606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A2B76845-0445-4BEB-B099-A38D4661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096" y="3405032"/>
            <a:ext cx="71606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5ACBC882-DE38-4F50-AD09-757B4792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397" y="3405032"/>
            <a:ext cx="71606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197E490B-176B-4B5B-9DB8-B20C29B05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689" y="3405032"/>
            <a:ext cx="143212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BFA38D69-7659-4078-97E7-707DA5EB8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544" y="3405032"/>
            <a:ext cx="143212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15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DE0E67F6-D70A-4F26-89D4-B2714B312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011" y="3405032"/>
            <a:ext cx="143212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18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0FD0FE99-C06E-4163-81C7-BC8F1F413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477" y="3405032"/>
            <a:ext cx="143212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21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A3F94EA8-05A3-4905-A20A-D9EC117E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944" y="3405032"/>
            <a:ext cx="143212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24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A1EB7622-84FD-47EC-B322-F3DD798D0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246" y="3405032"/>
            <a:ext cx="143212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27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18C9AF51-05FA-493C-8392-1DF9A435A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713" y="3405032"/>
            <a:ext cx="143212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0A6647E2-3CE3-4655-BD85-6CD3FDB1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239" y="3574548"/>
            <a:ext cx="921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Time (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days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D1EBBA47-8E21-4750-ADF3-E9EBE54D73C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09245" y="1840419"/>
            <a:ext cx="1841684" cy="18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Cumulative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MACE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incidence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(%)</a:t>
            </a:r>
          </a:p>
        </p:txBody>
      </p:sp>
      <p:sp>
        <p:nvSpPr>
          <p:cNvPr id="93" name="Line 92">
            <a:extLst>
              <a:ext uri="{FF2B5EF4-FFF2-40B4-BE49-F238E27FC236}">
                <a16:creationId xmlns="" xmlns:a16="http://schemas.microsoft.com/office/drawing/2014/main" id="{CFE1B75D-4A3A-44F5-A62D-434F2BADC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7584" y="886093"/>
            <a:ext cx="101536" cy="0"/>
          </a:xfrm>
          <a:prstGeom prst="line">
            <a:avLst/>
          </a:prstGeom>
          <a:noFill/>
          <a:ln w="38100" cap="flat">
            <a:solidFill>
              <a:srgbClr val="D981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4" name="Line 93">
            <a:extLst>
              <a:ext uri="{FF2B5EF4-FFF2-40B4-BE49-F238E27FC236}">
                <a16:creationId xmlns="" xmlns:a16="http://schemas.microsoft.com/office/drawing/2014/main" id="{0F6433FF-A8BC-4A27-B695-06C1F1438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318" y="886093"/>
            <a:ext cx="101536" cy="0"/>
          </a:xfrm>
          <a:prstGeom prst="line">
            <a:avLst/>
          </a:prstGeom>
          <a:noFill/>
          <a:ln w="38100" cap="flat">
            <a:solidFill>
              <a:srgbClr val="33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5" name="Line 94">
            <a:extLst>
              <a:ext uri="{FF2B5EF4-FFF2-40B4-BE49-F238E27FC236}">
                <a16:creationId xmlns="" xmlns:a16="http://schemas.microsoft.com/office/drawing/2014/main" id="{4B5CE066-2542-431B-A516-48BBE8B5F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088" y="886093"/>
            <a:ext cx="101536" cy="0"/>
          </a:xfrm>
          <a:prstGeom prst="line">
            <a:avLst/>
          </a:prstGeom>
          <a:noFill/>
          <a:ln w="38100" cap="flat">
            <a:solidFill>
              <a:srgbClr val="FFCC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ine 95">
            <a:extLst>
              <a:ext uri="{FF2B5EF4-FFF2-40B4-BE49-F238E27FC236}">
                <a16:creationId xmlns="" xmlns:a16="http://schemas.microsoft.com/office/drawing/2014/main" id="{2E509696-DC30-462A-96F4-DD10F6E63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3253" y="886092"/>
            <a:ext cx="107983" cy="0"/>
          </a:xfrm>
          <a:prstGeom prst="line">
            <a:avLst/>
          </a:prstGeom>
          <a:noFill/>
          <a:ln w="38100" cap="flat">
            <a:solidFill>
              <a:srgbClr val="99CC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2D6F62CA-0FCA-4D7A-86AA-8BA29847A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964" y="827030"/>
            <a:ext cx="1028525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Placebo, Non-PCI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DBB96AE0-8723-4AA2-939E-A7F9F5828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863" y="827030"/>
            <a:ext cx="1241717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Atorvastatin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, Non-PCI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BBB9D35A-1F97-49C7-895E-9A0997F0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999" y="836107"/>
            <a:ext cx="75023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Placebo, PCI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8B3FFCB5-F76C-4E8C-8EF0-15225A7C7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634" y="827030"/>
            <a:ext cx="963429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Atorvastatin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, PCI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2163F8C9-5A61-4B51-BA69-3CE871072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530" y="3947401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448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2ABD2A72-F7A9-495A-9FD6-7228D864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833" y="3947401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436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65CFA84E-1ED6-45A4-A53D-D31BAE551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134" y="3947401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435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82539D68-DBE8-45F0-B629-2F1A56AB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436" y="3947401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432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62D83DF0-7F99-4A5F-8F29-ADDC2315A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903" y="3947401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429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428D6344-F1DA-467F-91C8-F1C700C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204" y="3947401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429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06A8566B-D6ED-41C1-9D14-9520FF17F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117" y="3947401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429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53F06670-B807-4D17-A27D-F64C2C4EE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973" y="3947401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424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108D7438-A010-4338-80C5-4DCDC2072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886" y="3947401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424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DA64BC90-9DDE-425B-8528-9DC9C242D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187" y="3947401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422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A849D461-941C-4335-B60C-8AE6AF63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654" y="3947401"/>
            <a:ext cx="205445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411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AF090473-1844-459C-B82D-94B5D9314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530" y="4165040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432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91C341F8-B025-4618-9D30-933DE6C9A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833" y="4165040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417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126765EF-19F9-4BD8-9E85-3A7EF208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134" y="4165040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413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BE55622F-CCEE-44E7-86B3-075B3FD36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436" y="4165040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408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A85A1490-318E-444A-9E12-167A1F8D5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903" y="4165040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405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2459F09D-A65D-435A-B7A1-8E3F651DC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204" y="4165040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404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EEBE6160-D871-46E7-BD0F-CB214BBF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117" y="4165040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403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FBA54CE6-3FED-4407-8649-647D4B6EF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973" y="4165040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401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73EB5C42-13A9-4794-9EDA-DC267253D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886" y="4165040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400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76CA3596-CDC6-4D47-A7F8-723E7993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187" y="4165040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397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1BEE7B96-B7D3-488B-BC8D-FD8785DA9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654" y="4165040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390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66ECB9E5-8F0A-4D5A-8579-AFDD2E7B7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530" y="4381064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788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89E95D6E-C213-4736-9BB6-A114FD3F6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833" y="4381064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757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5E54DA99-C190-44E2-A51D-81B21CEB5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134" y="4381064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754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7D790117-9989-4E9D-87F9-EE663144C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436" y="4381064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749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27941C91-D961-446D-8922-303A3F583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903" y="4381064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748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B7C076D2-3921-4616-A5B9-54CC53853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204" y="4381064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745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F8B947BA-1CFD-4809-9669-A4CEEF501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117" y="4381064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743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99DC44C8-B68B-4D94-AC47-9814DA8A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973" y="4381064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741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3B0E8FC0-E89B-4865-95A9-ADD3A653E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886" y="4381064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740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F1175568-C74B-4377-99FC-D59FDE09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187" y="4381064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738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1F3E875F-2196-4FEF-88DF-28668C8B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654" y="4381064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729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F58E9363-037B-44A6-864C-B4917E87E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530" y="4597089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809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2FD182BF-2169-4C1F-8FC3-328554D41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833" y="4597089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781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159D3155-1B29-45C9-96D9-7DF77BFE8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134" y="4597089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777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BF29DCFD-B080-42FB-AAEB-645C9FD04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436" y="4597089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769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6EE9ED10-6D1F-40DB-B232-9D1A1F5CF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903" y="4597089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766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27564062-2F15-4F92-A252-AFB467BF1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204" y="4597089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764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A055FA91-BBC1-4220-987F-FF781F55F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117" y="4597089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763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E1818C98-5FCC-4C90-81DE-41D0241C4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973" y="4597089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761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="" xmlns:a16="http://schemas.microsoft.com/office/drawing/2014/main" id="{0ADE3CFF-BE25-4DD8-9CAE-CBA54F5AD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886" y="4597089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756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C8EA97A2-EE31-4E53-8483-4F0323B96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187" y="4597089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prstClr val="white"/>
                </a:solidFill>
                <a:latin typeface="Arial Narrow" panose="020B0606020202030204" pitchFamily="34" charset="0"/>
              </a:rPr>
              <a:t>754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B482CF65-0836-4BB3-AE73-5368ADB23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654" y="4597089"/>
            <a:ext cx="21481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747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2DB15B89-298F-4515-ACDF-F94CB0E9E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90" y="4587974"/>
            <a:ext cx="963429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Atorvastatin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, PCI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3DA148A0-4DCE-4452-A631-71CC8FE7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71" y="4371950"/>
            <a:ext cx="750238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Placebo, PCI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5596805E-74DE-4000-9D24-023D9CBE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155926"/>
            <a:ext cx="12514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Atorvastatin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, Non-PCI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35744579-259F-45F3-954D-473DAF7C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17" y="3945518"/>
            <a:ext cx="10483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Placebo, Non-PCI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65FB5F48-CFBA-4B46-A786-9258E57E7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13" y="3716427"/>
            <a:ext cx="576104" cy="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No.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at</a:t>
            </a:r>
            <a:r>
              <a:rPr lang="pt-BR" alt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1200" dirty="0" err="1">
                <a:solidFill>
                  <a:prstClr val="white"/>
                </a:solidFill>
                <a:latin typeface="Arial Narrow" panose="020B0606020202030204" pitchFamily="34" charset="0"/>
              </a:rPr>
              <a:t>risk</a:t>
            </a:r>
            <a:endParaRPr lang="pt-BR" altLang="pt-BR" sz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9" name="Retângulo 3">
            <a:extLst>
              <a:ext uri="{FF2B5EF4-FFF2-40B4-BE49-F238E27FC236}">
                <a16:creationId xmlns="" xmlns:a16="http://schemas.microsoft.com/office/drawing/2014/main" id="{674E756E-7CB7-4E65-8C29-99E475EC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87313"/>
            <a:ext cx="5822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t-BR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OF PRIMARY OUTCOME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t-BR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(NSTEMI patients)</a:t>
            </a:r>
            <a:endParaRPr lang="pt-BR" altLang="pt-B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0" name="Imagem 101">
            <a:extLst>
              <a:ext uri="{FF2B5EF4-FFF2-40B4-BE49-F238E27FC236}">
                <a16:creationId xmlns="" xmlns:a16="http://schemas.microsoft.com/office/drawing/2014/main" id="{6258CC0B-12F3-41C7-BFDF-ED213F4AD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 txBox="1">
            <a:spLocks/>
          </p:cNvSpPr>
          <p:nvPr/>
        </p:nvSpPr>
        <p:spPr bwMode="auto">
          <a:xfrm>
            <a:off x="446088" y="1058863"/>
            <a:ext cx="8229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Several small studies suggested that a loading dose of statin in the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periprocedural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setting can reduce 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MACE and myocardial infarction at 30 days.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.</a:t>
            </a:r>
            <a:r>
              <a:rPr lang="en-US" sz="2000" baseline="30000" dirty="0" smtClean="0">
                <a:solidFill>
                  <a:prstClr val="black"/>
                </a:solidFill>
              </a:rPr>
              <a:t> </a:t>
            </a:r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evidence derives from studies including patients with stable coronary disease and elective PCI.</a:t>
            </a:r>
            <a:r>
              <a:rPr lang="en-US" sz="20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</a:pPr>
            <a:endParaRPr lang="en-US" sz="2000" b="1" baseline="30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Evidence in ACS:  based on a low number of patients and events. A definitive large-scale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randomized is needed in this population. </a:t>
            </a:r>
            <a:endParaRPr lang="en-US" altLang="pt-BR" sz="1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pt-BR" sz="1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pt-BR" sz="1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950" y="87313"/>
            <a:ext cx="8928100" cy="49053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pt-BR" sz="3500" b="1" spc="3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442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de cantos arredondados 29"/>
          <p:cNvSpPr/>
          <p:nvPr/>
        </p:nvSpPr>
        <p:spPr bwMode="auto">
          <a:xfrm>
            <a:off x="251520" y="2652117"/>
            <a:ext cx="3055937" cy="615554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4075" indent="-854075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54075" indent="-854075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Atorvastatin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80mg pre-procedure, followed by 80mg 24 hours after PCI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ector de seta reta 20"/>
          <p:cNvCxnSpPr/>
          <p:nvPr/>
        </p:nvCxnSpPr>
        <p:spPr bwMode="auto">
          <a:xfrm rot="5400000">
            <a:off x="4304753" y="1934995"/>
            <a:ext cx="457200" cy="158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251520" y="896631"/>
            <a:ext cx="8579330" cy="809625"/>
          </a:xfrm>
          <a:prstGeom prst="roundRect">
            <a:avLst>
              <a:gd name="adj" fmla="val 7109"/>
            </a:avLst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age ≥ 18 years and with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(STEMI, NSTEMI and UA)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 to be treated with PCI</a:t>
            </a:r>
          </a:p>
        </p:txBody>
      </p:sp>
      <p:cxnSp>
        <p:nvCxnSpPr>
          <p:cNvPr id="28" name="Forma 17"/>
          <p:cNvCxnSpPr>
            <a:stCxn id="29" idx="3"/>
            <a:endCxn id="33" idx="0"/>
          </p:cNvCxnSpPr>
          <p:nvPr/>
        </p:nvCxnSpPr>
        <p:spPr bwMode="auto">
          <a:xfrm>
            <a:off x="5592118" y="2412207"/>
            <a:ext cx="1718903" cy="223837"/>
          </a:xfrm>
          <a:prstGeom prst="bentConnector2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de cantos arredondados 28"/>
          <p:cNvSpPr/>
          <p:nvPr/>
        </p:nvSpPr>
        <p:spPr bwMode="auto">
          <a:xfrm>
            <a:off x="3512493" y="2188369"/>
            <a:ext cx="2079625" cy="447675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Randomization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(Concealed)</a:t>
            </a:r>
            <a:endParaRPr lang="pt-BR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de cantos arredondados 32"/>
          <p:cNvSpPr/>
          <p:nvPr/>
        </p:nvSpPr>
        <p:spPr bwMode="auto">
          <a:xfrm>
            <a:off x="5790990" y="2636044"/>
            <a:ext cx="3040062" cy="64770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4075" indent="-854075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Matching Placebo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tângulo de cantos arredondados 33"/>
          <p:cNvSpPr/>
          <p:nvPr/>
        </p:nvSpPr>
        <p:spPr bwMode="auto">
          <a:xfrm>
            <a:off x="5166900" y="3618310"/>
            <a:ext cx="3663950" cy="32385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4075" indent="-854075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54075" indent="-854075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Atorvastatin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40mg/day for 30 days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tângulo de cantos arredondados 34"/>
          <p:cNvSpPr/>
          <p:nvPr/>
        </p:nvSpPr>
        <p:spPr bwMode="auto">
          <a:xfrm>
            <a:off x="251520" y="3626728"/>
            <a:ext cx="3662363" cy="32385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4075" indent="-854075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54075" indent="-854075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Atorvastatin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40mg/day for 30 days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tângulo de cantos arredondados 51"/>
          <p:cNvSpPr/>
          <p:nvPr/>
        </p:nvSpPr>
        <p:spPr bwMode="auto">
          <a:xfrm>
            <a:off x="251521" y="4227934"/>
            <a:ext cx="8579532" cy="540544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4075" indent="-854075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54075" indent="-854075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Adjudicated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 </a:t>
            </a:r>
            <a:r>
              <a:rPr lang="pt-BR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pt-B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-cause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nonfatal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infarction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unplanned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revascularization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263650" y="87474"/>
            <a:ext cx="6761162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STUDY DESIGN</a:t>
            </a:r>
            <a:endParaRPr lang="pt-BR" sz="3500" b="1" spc="3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flipH="1">
            <a:off x="7311022" y="3291830"/>
            <a:ext cx="1588" cy="305826"/>
          </a:xfrm>
          <a:prstGeom prst="straightConnector1">
            <a:avLst/>
          </a:prstGeom>
          <a:noFill/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 bwMode="auto">
          <a:xfrm flipH="1">
            <a:off x="1785434" y="3291830"/>
            <a:ext cx="1588" cy="305826"/>
          </a:xfrm>
          <a:prstGeom prst="straightConnector1">
            <a:avLst/>
          </a:prstGeom>
          <a:noFill/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a 17"/>
          <p:cNvCxnSpPr>
            <a:endCxn id="30" idx="0"/>
          </p:cNvCxnSpPr>
          <p:nvPr/>
        </p:nvCxnSpPr>
        <p:spPr bwMode="auto">
          <a:xfrm rot="10800000" flipV="1">
            <a:off x="1779489" y="2399263"/>
            <a:ext cx="1733004" cy="252853"/>
          </a:xfrm>
          <a:prstGeom prst="bentConnector2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2555775" y="3291830"/>
            <a:ext cx="75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ITT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996783" y="3291830"/>
            <a:ext cx="75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ITT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19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4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50813" y="699542"/>
            <a:ext cx="88138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46038" rIns="360000" bIns="46038"/>
          <a:lstStyle/>
          <a:p>
            <a:pPr defTabSz="852488" fontAlgn="base">
              <a:spcBef>
                <a:spcPct val="0"/>
              </a:spcBef>
              <a:spcAft>
                <a:spcPts val="600"/>
              </a:spcAft>
              <a:tabLst>
                <a:tab pos="3762375" algn="l"/>
              </a:tabLst>
            </a:pPr>
            <a:r>
              <a:rPr lang="en-US" altLang="pt-B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Trial Steering Committee</a:t>
            </a:r>
            <a:r>
              <a:rPr lang="en-US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 	</a:t>
            </a:r>
          </a:p>
          <a:p>
            <a:pPr defTabSz="852488"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pt-BR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Otávio Berwanger </a:t>
            </a:r>
            <a:r>
              <a:rPr lang="pt-BR" altLang="pt-BR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altLang="pt-BR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Co-Chair</a:t>
            </a:r>
            <a:r>
              <a:rPr lang="pt-BR" altLang="pt-BR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defTabSz="852488"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pt-BR" altLang="pt-BR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t-BR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Renato </a:t>
            </a:r>
            <a:r>
              <a:rPr lang="pt-BR" altLang="pt-BR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Delascio</a:t>
            </a:r>
            <a:r>
              <a:rPr lang="pt-BR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Lopes </a:t>
            </a:r>
            <a:r>
              <a:rPr lang="pt-BR" altLang="pt-BR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altLang="pt-BR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Co-Chair</a:t>
            </a:r>
            <a:r>
              <a:rPr lang="pt-BR" altLang="pt-BR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defTabSz="852488"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pt-BR" altLang="pt-BR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t-BR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Luiz Alberto Mattos</a:t>
            </a:r>
          </a:p>
          <a:p>
            <a:pPr defTabSz="852488"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pt-BR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Alexandre Biasi Cavalcanti</a:t>
            </a:r>
          </a:p>
          <a:p>
            <a:pPr defTabSz="852488"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pt-BR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Pedro G. M. de Barros e Silva</a:t>
            </a:r>
          </a:p>
          <a:p>
            <a:pPr defTabSz="852488"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pt-BR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Hélio Penna Guimarães</a:t>
            </a:r>
          </a:p>
          <a:p>
            <a:pPr defTabSz="852488"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pt-BR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Amanda Sousa</a:t>
            </a:r>
          </a:p>
          <a:p>
            <a:pPr defTabSz="852488"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pt-BR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José Eduardo Sousa</a:t>
            </a:r>
          </a:p>
          <a:p>
            <a:pPr defTabSz="852488"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pt-BR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Roberto </a:t>
            </a:r>
            <a:r>
              <a:rPr lang="pt-BR" altLang="pt-BR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Giraldez</a:t>
            </a:r>
            <a:endParaRPr lang="pt-BR" altLang="pt-BR" sz="16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852488"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en-US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Christopher B. Granger</a:t>
            </a:r>
            <a:endParaRPr lang="pt-BR" altLang="pt-BR" sz="16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852488"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en-US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John H. Alexander</a:t>
            </a:r>
            <a:endParaRPr lang="pt-BR" altLang="pt-BR" sz="16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85248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endParaRPr lang="pt-BR" altLang="pt-BR" sz="1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852488" fontAlgn="base">
              <a:spcBef>
                <a:spcPct val="0"/>
              </a:spcBef>
              <a:spcAft>
                <a:spcPts val="600"/>
              </a:spcAft>
              <a:tabLst>
                <a:tab pos="3762375" algn="l"/>
              </a:tabLst>
            </a:pPr>
            <a:r>
              <a:rPr lang="en-US" altLang="pt-B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Study Coordinating Offices</a:t>
            </a:r>
          </a:p>
          <a:p>
            <a:pPr defTabSz="852488" eaLnBrk="0" fontAlgn="base" hangingPunct="0">
              <a:spcBef>
                <a:spcPct val="0"/>
              </a:spcBef>
              <a:spcAft>
                <a:spcPts val="600"/>
              </a:spcAft>
              <a:tabLst>
                <a:tab pos="3762375" algn="l"/>
              </a:tabLst>
            </a:pPr>
            <a:r>
              <a:rPr lang="en-US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Research Institute – Heart Hospital (</a:t>
            </a:r>
            <a:r>
              <a:rPr lang="en-US" altLang="pt-BR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HCor</a:t>
            </a:r>
            <a:r>
              <a:rPr lang="en-US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defTabSz="852488" eaLnBrk="0" fontAlgn="base" hangingPunct="0">
              <a:spcBef>
                <a:spcPct val="0"/>
              </a:spcBef>
              <a:spcAft>
                <a:spcPts val="600"/>
              </a:spcAft>
              <a:tabLst>
                <a:tab pos="3762375" algn="l"/>
              </a:tabLst>
            </a:pPr>
            <a:r>
              <a:rPr lang="en-US" alt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Brazilian Clinical Research Institute (BCRI) </a:t>
            </a:r>
          </a:p>
          <a:p>
            <a:pPr defTabSz="85248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3762375" algn="l"/>
              </a:tabLst>
            </a:pPr>
            <a:r>
              <a:rPr lang="pt-BR" altLang="pt-B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950" y="87313"/>
            <a:ext cx="8928100" cy="49053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  <a:r>
              <a:rPr lang="pt-BR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3500" b="1" spc="3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Imagem 8" descr="BCRI - by AGIEP_branco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5263"/>
            <a:ext cx="115282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Z:\Biblioteca\Logo\IP\R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00"/>
            <a:ext cx="10810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652120" y="915566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Setting: 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 Sites in </a:t>
            </a:r>
            <a:r>
              <a:rPr lang="pt-B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Brazil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AutoShape 2" descr="Proadi-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Proadi-S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proadi s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93" y="4227934"/>
            <a:ext cx="2544664" cy="7281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15316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 idx="4294967295"/>
          </p:nvPr>
        </p:nvSpPr>
        <p:spPr>
          <a:xfrm>
            <a:off x="1263650" y="87474"/>
            <a:ext cx="6761162" cy="490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ELIGIBILITY</a:t>
            </a:r>
            <a:endParaRPr lang="pt-BR" sz="3500" b="1" spc="3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CaixaDeTexto 3"/>
          <p:cNvSpPr txBox="1">
            <a:spLocks noChangeArrowheads="1"/>
          </p:cNvSpPr>
          <p:nvPr/>
        </p:nvSpPr>
        <p:spPr bwMode="auto">
          <a:xfrm>
            <a:off x="88776" y="555526"/>
            <a:ext cx="892899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pt-BR" b="1" dirty="0">
                <a:solidFill>
                  <a:srgbClr val="FFFF00"/>
                </a:solidFill>
              </a:rPr>
              <a:t>Inclusion criteria </a:t>
            </a:r>
            <a:endParaRPr lang="pt-BR" altLang="pt-BR" b="1" dirty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pt-BR" dirty="0">
                <a:solidFill>
                  <a:schemeClr val="bg1"/>
                </a:solidFill>
              </a:rPr>
              <a:t> Both genders,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pt-BR" dirty="0">
                <a:solidFill>
                  <a:schemeClr val="bg1"/>
                </a:solidFill>
              </a:rPr>
              <a:t> Aged ≥ 18 years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pt-BR" dirty="0">
                <a:solidFill>
                  <a:schemeClr val="bg1"/>
                </a:solidFill>
              </a:rPr>
              <a:t> Acute Coronary Syndrome intended to be treated with PCI (including those with ST segment elevation MI treated with primary angioplasty)</a:t>
            </a:r>
          </a:p>
          <a:p>
            <a:pPr eaLnBrk="1" hangingPunct="1"/>
            <a:endParaRPr lang="en-US" altLang="pt-BR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pt-BR" b="1" dirty="0" smtClean="0">
                <a:solidFill>
                  <a:srgbClr val="FFFF00"/>
                </a:solidFill>
              </a:rPr>
              <a:t>Key Exclusion </a:t>
            </a:r>
            <a:r>
              <a:rPr lang="en-US" altLang="pt-BR" b="1" dirty="0">
                <a:solidFill>
                  <a:srgbClr val="FFFF00"/>
                </a:solidFill>
              </a:rPr>
              <a:t>criteria </a:t>
            </a:r>
            <a:endParaRPr lang="pt-BR" altLang="pt-BR" b="1" dirty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pt-BR" dirty="0">
                <a:solidFill>
                  <a:schemeClr val="bg1"/>
                </a:solidFill>
              </a:rPr>
              <a:t> Pregnant and breastfeeding women or women aged &lt;45 not using effective contraceptive methods;</a:t>
            </a:r>
            <a:endParaRPr lang="pt-BR" altLang="pt-BR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pt-BR" dirty="0">
                <a:solidFill>
                  <a:schemeClr val="bg1"/>
                </a:solidFill>
              </a:rPr>
              <a:t> Previous inclusion in the study;</a:t>
            </a:r>
            <a:endParaRPr lang="pt-BR" altLang="pt-BR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pt-BR" dirty="0">
                <a:solidFill>
                  <a:schemeClr val="bg1"/>
                </a:solidFill>
              </a:rPr>
              <a:t> Refusal to sign the informed consent form (ICF);</a:t>
            </a:r>
            <a:endParaRPr lang="pt-BR" altLang="pt-BR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pt-BR" dirty="0">
                <a:solidFill>
                  <a:schemeClr val="bg1"/>
                </a:solidFill>
              </a:rPr>
              <a:t> Concurrent participation in other RCTs with </a:t>
            </a:r>
            <a:r>
              <a:rPr lang="en-US" altLang="pt-BR" dirty="0" err="1">
                <a:solidFill>
                  <a:schemeClr val="bg1"/>
                </a:solidFill>
              </a:rPr>
              <a:t>hypolipemiant</a:t>
            </a:r>
            <a:r>
              <a:rPr lang="en-US" altLang="pt-BR" dirty="0">
                <a:solidFill>
                  <a:schemeClr val="bg1"/>
                </a:solidFill>
              </a:rPr>
              <a:t> agents;</a:t>
            </a:r>
            <a:endParaRPr lang="pt-BR" altLang="pt-BR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pt-BR" dirty="0">
                <a:solidFill>
                  <a:schemeClr val="bg1"/>
                </a:solidFill>
              </a:rPr>
              <a:t> Drug hypersensitivity;</a:t>
            </a:r>
            <a:endParaRPr lang="pt-BR" altLang="pt-BR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pt-BR" dirty="0">
                <a:solidFill>
                  <a:schemeClr val="bg1"/>
                </a:solidFill>
              </a:rPr>
              <a:t> History of advanced liver disease;</a:t>
            </a:r>
            <a:endParaRPr lang="pt-BR" altLang="pt-BR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pt-BR" dirty="0">
                <a:solidFill>
                  <a:schemeClr val="bg1"/>
                </a:solidFill>
              </a:rPr>
              <a:t> Use of any statin at a maximum dose in the last 24 hours before PCI;</a:t>
            </a:r>
            <a:endParaRPr lang="pt-BR" altLang="pt-BR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pt-BR" dirty="0">
                <a:solidFill>
                  <a:schemeClr val="bg1"/>
                </a:solidFill>
              </a:rPr>
              <a:t> Use of any fibrate in the last 24 hours before the loading dose of the study</a:t>
            </a:r>
            <a:r>
              <a:rPr lang="en-US" altLang="pt-BR" dirty="0"/>
              <a:t>.</a:t>
            </a:r>
            <a:endParaRPr lang="pt-BR" altLang="pt-BR" dirty="0"/>
          </a:p>
        </p:txBody>
      </p:sp>
      <p:pic>
        <p:nvPicPr>
          <p:cNvPr id="5" name="Imagem 9" descr="http://www.bcri.org.br/v4/ctimages/b344935993a3ff5cba3cd83bd034f6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" y="0"/>
            <a:ext cx="1044975" cy="4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0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63650" y="87474"/>
            <a:ext cx="6761162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OUTCOMES</a:t>
            </a:r>
            <a:endParaRPr lang="pt-BR" sz="3500" b="1" spc="3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627534"/>
            <a:ext cx="89289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Outcome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 at 30 days:  a composite of all-cause mortality, nonfatal myocardial infarction, nonfatal stroke, and unplanned coronary revascularization</a:t>
            </a:r>
          </a:p>
          <a:p>
            <a:pPr lvl="0">
              <a:spcAft>
                <a:spcPts val="1200"/>
              </a:spcAft>
              <a:buClr>
                <a:srgbClr val="FFFF00"/>
              </a:buClr>
              <a:defRPr/>
            </a:pP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Sample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Size:  </a:t>
            </a:r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4,192 patients  - control group event rate of 12.3%, 25% RRR, 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with 90% statistical power, and two-tailed alpha of 5</a:t>
            </a:r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%. Anticipated that 30% would not undergo PCI (-80% power in the PCI population).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components of primary outcome over 30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mortality at 30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Stent thrombosis at 30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vessel revascularization at 30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revascularization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84068" y="4722698"/>
            <a:ext cx="590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bg1"/>
                </a:solidFill>
                <a:latin typeface="Arial" pitchFamily="34" charset="0"/>
              </a:rPr>
              <a:t>* </a:t>
            </a:r>
            <a:r>
              <a:rPr lang="pt-BR" i="1" dirty="0" err="1" smtClean="0">
                <a:solidFill>
                  <a:schemeClr val="bg1"/>
                </a:solidFill>
                <a:latin typeface="Arial" pitchFamily="34" charset="0"/>
              </a:rPr>
              <a:t>All</a:t>
            </a:r>
            <a:r>
              <a:rPr lang="pt-BR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Arial" pitchFamily="34" charset="0"/>
              </a:rPr>
              <a:t>outcomes</a:t>
            </a:r>
            <a:r>
              <a:rPr lang="pt-BR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Arial" pitchFamily="34" charset="0"/>
              </a:rPr>
              <a:t>were</a:t>
            </a:r>
            <a:r>
              <a:rPr lang="pt-BR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Arial" pitchFamily="34" charset="0"/>
              </a:rPr>
              <a:t>adjudicated</a:t>
            </a:r>
            <a:r>
              <a:rPr lang="pt-BR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Arial" pitchFamily="34" charset="0"/>
              </a:rPr>
              <a:t>by</a:t>
            </a:r>
            <a:r>
              <a:rPr lang="pt-BR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Arial" pitchFamily="34" charset="0"/>
              </a:rPr>
              <a:t>standardized</a:t>
            </a:r>
            <a:r>
              <a:rPr lang="pt-BR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Arial" pitchFamily="34" charset="0"/>
              </a:rPr>
              <a:t>criteria</a:t>
            </a:r>
            <a:endParaRPr lang="pt-BR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9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aixaDeTexto 1"/>
          <p:cNvSpPr txBox="1">
            <a:spLocks noChangeArrowheads="1"/>
          </p:cNvSpPr>
          <p:nvPr/>
        </p:nvSpPr>
        <p:spPr bwMode="auto">
          <a:xfrm>
            <a:off x="2016125" y="787400"/>
            <a:ext cx="4105275" cy="2333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dirty="0" smtClean="0">
                <a:solidFill>
                  <a:prstClr val="white"/>
                </a:solidFill>
              </a:rPr>
              <a:t>4215 </a:t>
            </a:r>
            <a:r>
              <a:rPr lang="pt-BR" sz="1100" dirty="0" err="1" smtClean="0">
                <a:solidFill>
                  <a:prstClr val="white"/>
                </a:solidFill>
              </a:rPr>
              <a:t>Patients</a:t>
            </a:r>
            <a:r>
              <a:rPr lang="pt-BR" sz="1100" dirty="0" smtClean="0">
                <a:solidFill>
                  <a:prstClr val="white"/>
                </a:solidFill>
              </a:rPr>
              <a:t> </a:t>
            </a:r>
            <a:r>
              <a:rPr lang="pt-BR" sz="1100" dirty="0" err="1" smtClean="0">
                <a:solidFill>
                  <a:prstClr val="white"/>
                </a:solidFill>
              </a:rPr>
              <a:t>assessed</a:t>
            </a:r>
            <a:r>
              <a:rPr lang="pt-BR" sz="1100" dirty="0" smtClean="0">
                <a:solidFill>
                  <a:prstClr val="white"/>
                </a:solidFill>
              </a:rPr>
              <a:t> for </a:t>
            </a:r>
            <a:r>
              <a:rPr lang="pt-BR" sz="1100" dirty="0" err="1" smtClean="0">
                <a:solidFill>
                  <a:prstClr val="white"/>
                </a:solidFill>
              </a:rPr>
              <a:t>eligibility</a:t>
            </a:r>
            <a:endParaRPr lang="pt-BR" sz="1100" dirty="0" smtClean="0">
              <a:solidFill>
                <a:prstClr val="white"/>
              </a:solidFill>
            </a:endParaRPr>
          </a:p>
        </p:txBody>
      </p:sp>
      <p:sp>
        <p:nvSpPr>
          <p:cNvPr id="5124" name="CaixaDeTexto 4"/>
          <p:cNvSpPr txBox="1">
            <a:spLocks noChangeArrowheads="1"/>
          </p:cNvSpPr>
          <p:nvPr/>
        </p:nvSpPr>
        <p:spPr bwMode="auto">
          <a:xfrm>
            <a:off x="5795963" y="1201738"/>
            <a:ext cx="3095625" cy="92967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24 Excluded </a:t>
            </a: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     6 Did not meet inclusion criteria </a:t>
            </a: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     5 Not enough time to receive first dose of study drug </a:t>
            </a: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     1 Declined to participate </a:t>
            </a: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     9 Other reasons </a:t>
            </a: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     3 Unknown reasons 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3506788" y="2139950"/>
            <a:ext cx="1152525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4191 Randomized</a:t>
            </a:r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F68AB841-9DBF-4F6F-AFBB-F58BB08C16F6}"/>
              </a:ext>
            </a:extLst>
          </p:cNvPr>
          <p:cNvSpPr/>
          <p:nvPr/>
        </p:nvSpPr>
        <p:spPr>
          <a:xfrm>
            <a:off x="3306763" y="1995488"/>
            <a:ext cx="1552575" cy="508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900">
              <a:solidFill>
                <a:prstClr val="white"/>
              </a:solidFill>
            </a:endParaRPr>
          </a:p>
        </p:txBody>
      </p:sp>
      <p:sp>
        <p:nvSpPr>
          <p:cNvPr id="5127" name="CaixaDeTexto 7"/>
          <p:cNvSpPr txBox="1">
            <a:spLocks noChangeArrowheads="1"/>
          </p:cNvSpPr>
          <p:nvPr/>
        </p:nvSpPr>
        <p:spPr bwMode="auto">
          <a:xfrm>
            <a:off x="350838" y="2833688"/>
            <a:ext cx="2736850" cy="647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white"/>
                </a:solidFill>
              </a:rPr>
              <a:t>2087 </a:t>
            </a:r>
            <a:r>
              <a:rPr lang="pt-BR" sz="900" dirty="0" err="1" smtClean="0">
                <a:solidFill>
                  <a:prstClr val="white"/>
                </a:solidFill>
              </a:rPr>
              <a:t>Randomized</a:t>
            </a:r>
            <a:r>
              <a:rPr lang="pt-BR" sz="900" dirty="0" smtClean="0">
                <a:solidFill>
                  <a:prstClr val="white"/>
                </a:solidFill>
              </a:rPr>
              <a:t> </a:t>
            </a:r>
            <a:r>
              <a:rPr lang="pt-BR" sz="900" dirty="0" err="1" smtClean="0">
                <a:solidFill>
                  <a:prstClr val="white"/>
                </a:solidFill>
              </a:rPr>
              <a:t>to</a:t>
            </a:r>
            <a:r>
              <a:rPr lang="pt-BR" sz="900" dirty="0" smtClean="0">
                <a:solidFill>
                  <a:prstClr val="white"/>
                </a:solidFill>
              </a:rPr>
              <a:t> </a:t>
            </a:r>
            <a:r>
              <a:rPr lang="pt-BR" sz="900" dirty="0" err="1" smtClean="0">
                <a:solidFill>
                  <a:prstClr val="white"/>
                </a:solidFill>
              </a:rPr>
              <a:t>receive</a:t>
            </a:r>
            <a:r>
              <a:rPr lang="pt-BR" sz="900" dirty="0" smtClean="0">
                <a:solidFill>
                  <a:prstClr val="white"/>
                </a:solidFill>
              </a:rPr>
              <a:t> </a:t>
            </a:r>
            <a:r>
              <a:rPr lang="pt-BR" sz="900" dirty="0" err="1" smtClean="0">
                <a:solidFill>
                  <a:prstClr val="white"/>
                </a:solidFill>
              </a:rPr>
              <a:t>atorvastatin</a:t>
            </a:r>
            <a:r>
              <a:rPr lang="pt-BR" sz="900" dirty="0" smtClean="0">
                <a:solidFill>
                  <a:prstClr val="white"/>
                </a:solidFill>
              </a:rPr>
              <a:t>, 80  mg </a:t>
            </a: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white"/>
                </a:solidFill>
              </a:rPr>
              <a:t>         1999 </a:t>
            </a:r>
            <a:r>
              <a:rPr lang="pt-BR" sz="900" dirty="0" err="1" smtClean="0">
                <a:solidFill>
                  <a:prstClr val="white"/>
                </a:solidFill>
              </a:rPr>
              <a:t>Received</a:t>
            </a:r>
            <a:r>
              <a:rPr lang="pt-BR" sz="900" dirty="0" smtClean="0">
                <a:solidFill>
                  <a:prstClr val="white"/>
                </a:solidFill>
              </a:rPr>
              <a:t> </a:t>
            </a:r>
            <a:r>
              <a:rPr lang="pt-BR" sz="900" dirty="0" err="1" smtClean="0">
                <a:solidFill>
                  <a:prstClr val="white"/>
                </a:solidFill>
              </a:rPr>
              <a:t>atorvastatin</a:t>
            </a:r>
            <a:r>
              <a:rPr lang="pt-BR" sz="900" dirty="0" smtClean="0">
                <a:solidFill>
                  <a:prstClr val="white"/>
                </a:solidFill>
              </a:rPr>
              <a:t> as </a:t>
            </a:r>
            <a:r>
              <a:rPr lang="pt-BR" sz="900" dirty="0" err="1" smtClean="0">
                <a:solidFill>
                  <a:prstClr val="white"/>
                </a:solidFill>
              </a:rPr>
              <a:t>randomized</a:t>
            </a:r>
            <a:r>
              <a:rPr lang="pt-BR" sz="900" dirty="0" smtClean="0">
                <a:solidFill>
                  <a:prstClr val="white"/>
                </a:solidFill>
              </a:rPr>
              <a:t> </a:t>
            </a: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white"/>
                </a:solidFill>
              </a:rPr>
              <a:t>             88 </a:t>
            </a:r>
            <a:r>
              <a:rPr lang="pt-BR" sz="900" dirty="0" err="1" smtClean="0">
                <a:solidFill>
                  <a:prstClr val="white"/>
                </a:solidFill>
              </a:rPr>
              <a:t>Did</a:t>
            </a:r>
            <a:r>
              <a:rPr lang="pt-BR" sz="900" dirty="0" smtClean="0">
                <a:solidFill>
                  <a:prstClr val="white"/>
                </a:solidFill>
              </a:rPr>
              <a:t> </a:t>
            </a:r>
            <a:r>
              <a:rPr lang="pt-BR" sz="900" dirty="0" err="1" smtClean="0">
                <a:solidFill>
                  <a:prstClr val="white"/>
                </a:solidFill>
              </a:rPr>
              <a:t>not</a:t>
            </a:r>
            <a:r>
              <a:rPr lang="pt-BR" sz="900" dirty="0" smtClean="0">
                <a:solidFill>
                  <a:prstClr val="white"/>
                </a:solidFill>
              </a:rPr>
              <a:t> </a:t>
            </a:r>
            <a:r>
              <a:rPr lang="pt-BR" sz="900" dirty="0" err="1" smtClean="0">
                <a:solidFill>
                  <a:prstClr val="white"/>
                </a:solidFill>
              </a:rPr>
              <a:t>receive</a:t>
            </a:r>
            <a:r>
              <a:rPr lang="pt-BR" sz="900" dirty="0" smtClean="0">
                <a:solidFill>
                  <a:prstClr val="white"/>
                </a:solidFill>
              </a:rPr>
              <a:t> </a:t>
            </a:r>
            <a:r>
              <a:rPr lang="pt-BR" sz="900" dirty="0" err="1" smtClean="0">
                <a:solidFill>
                  <a:prstClr val="white"/>
                </a:solidFill>
              </a:rPr>
              <a:t>atorvastatin</a:t>
            </a:r>
            <a:endParaRPr lang="pt-BR" sz="900" dirty="0" smtClean="0">
              <a:solidFill>
                <a:prstClr val="white"/>
              </a:solidFill>
            </a:endParaRP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white"/>
                </a:solidFill>
              </a:rPr>
              <a:t>          1351 </a:t>
            </a:r>
            <a:r>
              <a:rPr lang="pt-BR" sz="900" dirty="0" err="1" smtClean="0">
                <a:solidFill>
                  <a:prstClr val="white"/>
                </a:solidFill>
              </a:rPr>
              <a:t>Underwent</a:t>
            </a:r>
            <a:r>
              <a:rPr lang="pt-BR" sz="900" dirty="0" smtClean="0">
                <a:solidFill>
                  <a:prstClr val="white"/>
                </a:solidFill>
              </a:rPr>
              <a:t> PCI </a:t>
            </a:r>
          </a:p>
        </p:txBody>
      </p:sp>
      <p:sp>
        <p:nvSpPr>
          <p:cNvPr id="5128" name="CaixaDeTexto 70"/>
          <p:cNvSpPr txBox="1">
            <a:spLocks noChangeArrowheads="1"/>
          </p:cNvSpPr>
          <p:nvPr/>
        </p:nvSpPr>
        <p:spPr bwMode="auto">
          <a:xfrm>
            <a:off x="5400675" y="2833688"/>
            <a:ext cx="2520950" cy="647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2104 Randomized to receive placebo </a:t>
            </a: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         2010 Received placebo as randomized </a:t>
            </a: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              94 Did not receive placebo </a:t>
            </a: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          1359 Underwent PCI</a:t>
            </a:r>
          </a:p>
        </p:txBody>
      </p:sp>
      <p:sp>
        <p:nvSpPr>
          <p:cNvPr id="5129" name="CaixaDeTexto 9"/>
          <p:cNvSpPr txBox="1">
            <a:spLocks noChangeArrowheads="1"/>
          </p:cNvSpPr>
          <p:nvPr/>
        </p:nvSpPr>
        <p:spPr bwMode="auto">
          <a:xfrm>
            <a:off x="979488" y="4044950"/>
            <a:ext cx="1479550" cy="3693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white"/>
                </a:solidFill>
              </a:rPr>
              <a:t>14 </a:t>
            </a:r>
            <a:r>
              <a:rPr lang="pt-BR" sz="900" dirty="0" err="1" smtClean="0">
                <a:solidFill>
                  <a:prstClr val="white"/>
                </a:solidFill>
              </a:rPr>
              <a:t>Lost</a:t>
            </a:r>
            <a:r>
              <a:rPr lang="pt-BR" sz="900" dirty="0" smtClean="0">
                <a:solidFill>
                  <a:prstClr val="white"/>
                </a:solidFill>
              </a:rPr>
              <a:t> </a:t>
            </a:r>
            <a:r>
              <a:rPr lang="pt-BR" sz="900" dirty="0" err="1" smtClean="0">
                <a:solidFill>
                  <a:prstClr val="white"/>
                </a:solidFill>
              </a:rPr>
              <a:t>to</a:t>
            </a:r>
            <a:r>
              <a:rPr lang="pt-BR" sz="900" dirty="0" smtClean="0">
                <a:solidFill>
                  <a:prstClr val="white"/>
                </a:solidFill>
              </a:rPr>
              <a:t> 30-d follow-up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white"/>
                </a:solidFill>
              </a:rPr>
              <a:t>  2 </a:t>
            </a:r>
            <a:r>
              <a:rPr lang="pt-BR" sz="900" dirty="0" err="1" smtClean="0">
                <a:solidFill>
                  <a:prstClr val="white"/>
                </a:solidFill>
              </a:rPr>
              <a:t>Withdrew</a:t>
            </a:r>
            <a:r>
              <a:rPr lang="pt-BR" sz="900" dirty="0" smtClean="0">
                <a:solidFill>
                  <a:prstClr val="white"/>
                </a:solidFill>
              </a:rPr>
              <a:t> </a:t>
            </a:r>
            <a:r>
              <a:rPr lang="pt-BR" sz="900" dirty="0" err="1" smtClean="0">
                <a:solidFill>
                  <a:prstClr val="white"/>
                </a:solidFill>
              </a:rPr>
              <a:t>consent</a:t>
            </a:r>
            <a:r>
              <a:rPr lang="pt-BR" sz="900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130" name="CaixaDeTexto 73"/>
          <p:cNvSpPr txBox="1">
            <a:spLocks noChangeArrowheads="1"/>
          </p:cNvSpPr>
          <p:nvPr/>
        </p:nvSpPr>
        <p:spPr bwMode="auto">
          <a:xfrm>
            <a:off x="5921375" y="4011613"/>
            <a:ext cx="1479550" cy="3693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10 Lost to 30-d follow-up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  2 Withdrew consent </a:t>
            </a:r>
          </a:p>
        </p:txBody>
      </p:sp>
      <p:sp>
        <p:nvSpPr>
          <p:cNvPr id="5131" name="CaixaDeTexto 10"/>
          <p:cNvSpPr txBox="1">
            <a:spLocks noChangeArrowheads="1"/>
          </p:cNvSpPr>
          <p:nvPr/>
        </p:nvSpPr>
        <p:spPr bwMode="auto">
          <a:xfrm>
            <a:off x="536575" y="4716463"/>
            <a:ext cx="2365375" cy="2308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2087 included in primary outcome analysis</a:t>
            </a:r>
          </a:p>
        </p:txBody>
      </p:sp>
      <p:sp>
        <p:nvSpPr>
          <p:cNvPr id="5132" name="CaixaDeTexto 75"/>
          <p:cNvSpPr txBox="1">
            <a:spLocks noChangeArrowheads="1"/>
          </p:cNvSpPr>
          <p:nvPr/>
        </p:nvSpPr>
        <p:spPr bwMode="auto">
          <a:xfrm>
            <a:off x="5478463" y="4706938"/>
            <a:ext cx="2365375" cy="2308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smtClean="0">
                <a:solidFill>
                  <a:prstClr val="white"/>
                </a:solidFill>
              </a:rPr>
              <a:t>2104 included in primary outcome analysis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3A2658AF-8D0F-4FDD-B273-B33038C4C976}"/>
              </a:ext>
            </a:extLst>
          </p:cNvPr>
          <p:cNvCxnSpPr>
            <a:stCxn id="5123" idx="2"/>
            <a:endCxn id="7" idx="0"/>
          </p:cNvCxnSpPr>
          <p:nvPr/>
        </p:nvCxnSpPr>
        <p:spPr>
          <a:xfrm>
            <a:off x="4068763" y="1201738"/>
            <a:ext cx="14288" cy="7937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="" xmlns:a16="http://schemas.microsoft.com/office/drawing/2014/main" id="{916A5FEE-60BB-4786-B9AA-CBCD1BDA8166}"/>
              </a:ext>
            </a:extLst>
          </p:cNvPr>
          <p:cNvCxnSpPr>
            <a:cxnSpLocks/>
            <a:endCxn id="5124" idx="1"/>
          </p:cNvCxnSpPr>
          <p:nvPr/>
        </p:nvCxnSpPr>
        <p:spPr>
          <a:xfrm flipV="1">
            <a:off x="4067175" y="1666577"/>
            <a:ext cx="1728788" cy="34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="" xmlns:a16="http://schemas.microsoft.com/office/drawing/2014/main" id="{08A74C98-5313-4134-B1E8-D473657E9D75}"/>
              </a:ext>
            </a:extLst>
          </p:cNvPr>
          <p:cNvCxnSpPr>
            <a:stCxn id="7" idx="3"/>
            <a:endCxn id="5127" idx="0"/>
          </p:cNvCxnSpPr>
          <p:nvPr/>
        </p:nvCxnSpPr>
        <p:spPr>
          <a:xfrm flipH="1">
            <a:off x="1719263" y="2429093"/>
            <a:ext cx="1814869" cy="4045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="" xmlns:a16="http://schemas.microsoft.com/office/drawing/2014/main" id="{5B61307D-A29F-4F1B-BF22-9105315615F4}"/>
              </a:ext>
            </a:extLst>
          </p:cNvPr>
          <p:cNvCxnSpPr>
            <a:stCxn id="7" idx="5"/>
            <a:endCxn id="5128" idx="0"/>
          </p:cNvCxnSpPr>
          <p:nvPr/>
        </p:nvCxnSpPr>
        <p:spPr>
          <a:xfrm>
            <a:off x="4631969" y="2429093"/>
            <a:ext cx="2029181" cy="4045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="" xmlns:a16="http://schemas.microsoft.com/office/drawing/2014/main" id="{F420BE6B-5C41-42A5-87ED-55400C3F8C06}"/>
              </a:ext>
            </a:extLst>
          </p:cNvPr>
          <p:cNvCxnSpPr>
            <a:stCxn id="5127" idx="2"/>
            <a:endCxn id="5129" idx="0"/>
          </p:cNvCxnSpPr>
          <p:nvPr/>
        </p:nvCxnSpPr>
        <p:spPr>
          <a:xfrm>
            <a:off x="1719263" y="3651870"/>
            <a:ext cx="0" cy="3930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="" xmlns:a16="http://schemas.microsoft.com/office/drawing/2014/main" id="{470949E3-6543-4CD0-B28F-1D125F3BE121}"/>
              </a:ext>
            </a:extLst>
          </p:cNvPr>
          <p:cNvCxnSpPr>
            <a:stCxn id="5129" idx="2"/>
            <a:endCxn id="5131" idx="0"/>
          </p:cNvCxnSpPr>
          <p:nvPr/>
        </p:nvCxnSpPr>
        <p:spPr>
          <a:xfrm>
            <a:off x="1719263" y="4414282"/>
            <a:ext cx="0" cy="3021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="" xmlns:a16="http://schemas.microsoft.com/office/drawing/2014/main" id="{B7FE034C-7DF1-496B-830E-E912CF4735CB}"/>
              </a:ext>
            </a:extLst>
          </p:cNvPr>
          <p:cNvCxnSpPr>
            <a:stCxn id="5128" idx="2"/>
            <a:endCxn id="5130" idx="0"/>
          </p:cNvCxnSpPr>
          <p:nvPr/>
        </p:nvCxnSpPr>
        <p:spPr>
          <a:xfrm>
            <a:off x="6661150" y="3481238"/>
            <a:ext cx="0" cy="53037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="" xmlns:a16="http://schemas.microsoft.com/office/drawing/2014/main" id="{2B1BD457-B396-47F5-96D1-639754F07D92}"/>
              </a:ext>
            </a:extLst>
          </p:cNvPr>
          <p:cNvCxnSpPr>
            <a:stCxn id="5130" idx="2"/>
            <a:endCxn id="5132" idx="0"/>
          </p:cNvCxnSpPr>
          <p:nvPr/>
        </p:nvCxnSpPr>
        <p:spPr>
          <a:xfrm>
            <a:off x="6661150" y="4380945"/>
            <a:ext cx="1" cy="32599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28575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pt-BR" sz="4000" b="1" dirty="0">
                <a:solidFill>
                  <a:srgbClr val="FFFF00"/>
                </a:solidFill>
                <a:latin typeface="Arial Narrow" pitchFamily="34" charset="0"/>
              </a:rPr>
              <a:t>Flow Chart </a:t>
            </a:r>
            <a:endParaRPr lang="en-US" altLang="pt-BR" sz="4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51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7628" y="213488"/>
            <a:ext cx="8024812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BASELINE</a:t>
            </a:r>
            <a:endParaRPr lang="pt-BR" sz="2800" b="1" spc="3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10345"/>
              </p:ext>
            </p:extLst>
          </p:nvPr>
        </p:nvGraphicFramePr>
        <p:xfrm>
          <a:off x="35497" y="629760"/>
          <a:ext cx="9001000" cy="4388493"/>
        </p:xfrm>
        <a:graphic>
          <a:graphicData uri="http://schemas.openxmlformats.org/drawingml/2006/table">
            <a:tbl>
              <a:tblPr firstRow="1" firstCol="1" bandRow="1"/>
              <a:tblGrid>
                <a:gridCol w="5472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9030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Characteristic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Atorvastatin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(n=2087)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(n=2104)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Age, </a:t>
                      </a:r>
                      <a:r>
                        <a:rPr lang="pt-BR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(SD), </a:t>
                      </a:r>
                      <a:r>
                        <a:rPr lang="pt-BR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years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61.7 (11.3)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61.9 (11.7)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Male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sex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(%)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75.8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72.5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863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Initial</a:t>
                      </a: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Diagnosis</a:t>
                      </a: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t-BR" sz="18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No.(%)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</a:pP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STEMI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24.4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25.2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NSTEMI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61.1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60.3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pt-BR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Unstable</a:t>
                      </a: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angina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14.5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121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Previous use of chronic statin therapy (6 months before randomization),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No.(%)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29.2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28.5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Medical </a:t>
                      </a:r>
                      <a:r>
                        <a:rPr lang="pt-BR" sz="18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t-BR" sz="18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No.(%)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pt-BR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Hypertension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70.7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71.3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Hypercholesterolemia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36.2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36.3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Diabetes mellitus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31.3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32.0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Tobacco use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27.1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29.4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Previous MI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16.4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pt-BR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Previous</a:t>
                      </a: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Stroke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3.5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3.6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Renal Impairment</a:t>
                      </a: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2.9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3.5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7167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7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92546"/>
            <a:ext cx="1060451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74881"/>
              </p:ext>
            </p:extLst>
          </p:nvPr>
        </p:nvGraphicFramePr>
        <p:xfrm>
          <a:off x="35496" y="633723"/>
          <a:ext cx="9073008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4748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3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1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Characteristic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Atorvastatin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(n=2087)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Placebo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(n=2104)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Initial Treatment strategy, </a:t>
                      </a:r>
                      <a:r>
                        <a:rPr lang="en-US" sz="16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(%)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PCI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64.8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64.7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CABG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7.8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Medical Management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27.4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27.2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pt-BR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medical </a:t>
                      </a:r>
                      <a:r>
                        <a:rPr lang="pt-BR" sz="16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therapy</a:t>
                      </a: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(%)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Aspirin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90.2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89.6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Clopidogrel/Ticagrelor/Prasugrel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85.1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84.0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Beta-blockers 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77.0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76.1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ACE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inhibitors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or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ARB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71.2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68.7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Time from hospital admission to PCI (hours)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Mean (SD)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47.8 (66.6)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45.3 (63.8)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Interquartile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range)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(3 – 72)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 (3 – 64)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Time from randomization to PCI (hours)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(SD)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7.2 (88.8)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9.1 (59.2)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Interquartile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range)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(1 – 6)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(1 – 6)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421" marR="214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507628" y="213488"/>
            <a:ext cx="8024812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BASELINE</a:t>
            </a:r>
            <a:endParaRPr lang="pt-BR" sz="2800" b="1" spc="3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9" descr="http://www.bcri.org.br/v4/ctimages/b344935993a3ff5cba3cd83bd034f6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" y="0"/>
            <a:ext cx="1044975" cy="4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8220</TotalTime>
  <Words>2059</Words>
  <Application>Microsoft Office PowerPoint</Application>
  <PresentationFormat>Apresentação na tela (16:9)</PresentationFormat>
  <Paragraphs>737</Paragraphs>
  <Slides>19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Tema do Office</vt:lpstr>
      <vt:lpstr>Custom Design</vt:lpstr>
      <vt:lpstr>1_Tema do Office</vt:lpstr>
      <vt:lpstr>3_Tema do Office</vt:lpstr>
      <vt:lpstr>4_Tema do Office</vt:lpstr>
      <vt:lpstr>2_Tema do Office</vt:lpstr>
      <vt:lpstr>5_Tema do Office</vt:lpstr>
      <vt:lpstr>6_Tema do Office</vt:lpstr>
      <vt:lpstr>Apresentação do PowerPoint</vt:lpstr>
      <vt:lpstr>Apresentação do PowerPoint</vt:lpstr>
      <vt:lpstr>Apresentação do PowerPoint</vt:lpstr>
      <vt:lpstr>Apresentação do PowerPoint</vt:lpstr>
      <vt:lpstr>ELIGIBILITY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HCor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GATEWAY Trial</dc:title>
  <dc:creator>esantucci</dc:creator>
  <cp:lastModifiedBy>Otavio Berwanger da Silva</cp:lastModifiedBy>
  <cp:revision>307</cp:revision>
  <dcterms:created xsi:type="dcterms:W3CDTF">2017-10-06T13:50:24Z</dcterms:created>
  <dcterms:modified xsi:type="dcterms:W3CDTF">2018-03-11T11:02:04Z</dcterms:modified>
</cp:coreProperties>
</file>