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D7D7D7"/>
    <a:srgbClr val="FBFBFB"/>
    <a:srgbClr val="7D868C"/>
    <a:srgbClr val="C2C6C8"/>
    <a:srgbClr val="A4AAAE"/>
    <a:srgbClr val="F8C8D6"/>
    <a:srgbClr val="C51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9" autoAdjust="0"/>
    <p:restoredTop sz="94660"/>
  </p:normalViewPr>
  <p:slideViewPr>
    <p:cSldViewPr>
      <p:cViewPr varScale="1">
        <p:scale>
          <a:sx n="68" d="100"/>
          <a:sy n="68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5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F242-CA65-4C2C-8D34-83983DC137A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13CC7-E3C2-4E4D-AC6A-A92965C4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20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+mj-lt"/>
              </a:defRPr>
            </a:lvl1pPr>
          </a:lstStyle>
          <a:p>
            <a:r>
              <a:rPr lang="en-US" dirty="0"/>
              <a:t>Master Slide Template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6400800" cy="1752600"/>
          </a:xfrm>
          <a:noFill/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 baseline="0">
                <a:solidFill>
                  <a:srgbClr val="7D868C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the subtitle for the </a:t>
            </a:r>
          </a:p>
          <a:p>
            <a:r>
              <a:rPr lang="en-US" dirty="0"/>
              <a:t>master slide template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673A-E0A5-43C5-8644-F3A5D166D3E3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BB6C-A894-493E-9AB3-329BD9BD8EE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" y="152400"/>
            <a:ext cx="3794917" cy="685800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0" y="1"/>
            <a:ext cx="9144000" cy="1657339"/>
            <a:chOff x="0" y="0"/>
            <a:chExt cx="9144000" cy="1657339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1287337"/>
            </a:xfrm>
            <a:prstGeom prst="rect">
              <a:avLst/>
            </a:prstGeom>
            <a:solidFill>
              <a:srgbClr val="C51A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 rot="10800000">
              <a:off x="7162800" y="819139"/>
              <a:ext cx="1658112" cy="838200"/>
            </a:xfrm>
            <a:prstGeom prst="triangle">
              <a:avLst/>
            </a:prstGeom>
            <a:solidFill>
              <a:srgbClr val="C51A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64622"/>
            <a:ext cx="4194966" cy="75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1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57339"/>
            <a:ext cx="8229600" cy="4218124"/>
          </a:xfrm>
        </p:spPr>
        <p:txBody>
          <a:bodyPr/>
          <a:lstStyle>
            <a:lvl1pPr>
              <a:defRPr/>
            </a:lvl1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6356350"/>
            <a:ext cx="1447800" cy="365125"/>
          </a:xfrm>
        </p:spPr>
        <p:txBody>
          <a:bodyPr/>
          <a:lstStyle/>
          <a:p>
            <a:fld id="{FC42673A-E0A5-43C5-8644-F3A5D166D3E3}" type="datetimeFigureOut">
              <a:rPr lang="en-US" smtClean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6BB6C-A894-493E-9AB3-329BD9BD8EE0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1287337"/>
          </a:xfrm>
          <a:prstGeom prst="rect">
            <a:avLst/>
          </a:prstGeom>
          <a:solidFill>
            <a:srgbClr val="C51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 userDrawn="1"/>
        </p:nvSpPr>
        <p:spPr>
          <a:xfrm rot="10800000">
            <a:off x="7162800" y="819139"/>
            <a:ext cx="1658112" cy="838200"/>
          </a:xfrm>
          <a:prstGeom prst="triangle">
            <a:avLst/>
          </a:prstGeom>
          <a:solidFill>
            <a:srgbClr val="C51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6324600"/>
            <a:ext cx="457751" cy="400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683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837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1179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11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356351"/>
            <a:ext cx="1447800" cy="365125"/>
          </a:xfrm>
        </p:spPr>
        <p:txBody>
          <a:bodyPr/>
          <a:lstStyle/>
          <a:p>
            <a:fld id="{ED7B0F83-5B39-433D-AB86-0BE8A021547C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D5F-96AE-454D-8F11-4E924FDDEA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3000"/>
            <a:ext cx="9144000" cy="1287337"/>
          </a:xfrm>
          <a:prstGeom prst="rect">
            <a:avLst/>
          </a:prstGeom>
          <a:solidFill>
            <a:srgbClr val="C51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800000">
            <a:off x="7162800" y="819139"/>
            <a:ext cx="1658112" cy="838200"/>
          </a:xfrm>
          <a:prstGeom prst="triangle">
            <a:avLst/>
          </a:prstGeom>
          <a:solidFill>
            <a:srgbClr val="C51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4418"/>
            <a:ext cx="7886700" cy="952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6324600"/>
            <a:ext cx="457751" cy="40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0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 userDrawn="1"/>
        </p:nvSpPr>
        <p:spPr>
          <a:xfrm rot="10800000">
            <a:off x="7162800" y="819139"/>
            <a:ext cx="1658112" cy="838200"/>
          </a:xfrm>
          <a:prstGeom prst="triangle">
            <a:avLst/>
          </a:prstGeom>
          <a:solidFill>
            <a:srgbClr val="C51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1828800"/>
            <a:ext cx="4629150" cy="40235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371600"/>
            <a:ext cx="2949575" cy="448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356351"/>
            <a:ext cx="1447800" cy="365125"/>
          </a:xfrm>
        </p:spPr>
        <p:txBody>
          <a:bodyPr/>
          <a:lstStyle/>
          <a:p>
            <a:fld id="{ED7B0F83-5B39-433D-AB86-0BE8A021547C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BED5F-96AE-454D-8F11-4E924FDDEA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3000"/>
            <a:ext cx="9144000" cy="1287337"/>
          </a:xfrm>
          <a:prstGeom prst="rect">
            <a:avLst/>
          </a:prstGeom>
          <a:solidFill>
            <a:srgbClr val="C51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64418"/>
            <a:ext cx="7886700" cy="952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6324600"/>
            <a:ext cx="457751" cy="40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41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43000" y="6356351"/>
            <a:ext cx="1447800" cy="365125"/>
          </a:xfrm>
        </p:spPr>
        <p:txBody>
          <a:bodyPr/>
          <a:lstStyle/>
          <a:p>
            <a:fld id="{F1EB559E-639E-4F48-9B5E-23F65FBE699F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F89E-388B-49CC-BB45-CD310ED141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7162800" y="819139"/>
            <a:ext cx="1658112" cy="838200"/>
          </a:xfrm>
          <a:prstGeom prst="triangle">
            <a:avLst/>
          </a:prstGeom>
          <a:solidFill>
            <a:srgbClr val="C51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3000"/>
            <a:ext cx="9144000" cy="1287337"/>
          </a:xfrm>
          <a:prstGeom prst="rect">
            <a:avLst/>
          </a:prstGeom>
          <a:solidFill>
            <a:srgbClr val="C51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916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6324600"/>
            <a:ext cx="457751" cy="40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9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673A-E0A5-43C5-8644-F3A5D166D3E3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6BB6C-A894-493E-9AB3-329BD9BD8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9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97F38F-5443-4981-98B7-F0A4893E0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73046"/>
            <a:ext cx="6851470" cy="4318154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0ABAFF9-26C7-4F98-AC28-943AEE1D1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</a:t>
            </a:r>
            <a:r>
              <a:rPr lang="en-CA" baseline="-25000" dirty="0"/>
              <a:t>2</a:t>
            </a:r>
            <a:r>
              <a:rPr lang="en-CA" dirty="0"/>
              <a:t> in AMI meta-analysis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2ABFA9-3636-4F2C-8AF7-2EEB55FF92FD}"/>
              </a:ext>
            </a:extLst>
          </p:cNvPr>
          <p:cNvSpPr txBox="1"/>
          <p:nvPr/>
        </p:nvSpPr>
        <p:spPr>
          <a:xfrm>
            <a:off x="914400" y="5816025"/>
            <a:ext cx="7684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Forest plot of Oxygen versus Air comparison for the outcome of in-hospital mortality in patients with A) suspected or B) confirmed AMI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31ACF5-4EEC-4E13-A0F8-5C39A2E0E31D}"/>
              </a:ext>
            </a:extLst>
          </p:cNvPr>
          <p:cNvSpPr txBox="1"/>
          <p:nvPr/>
        </p:nvSpPr>
        <p:spPr>
          <a:xfrm>
            <a:off x="2133600" y="6491013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Sepehrvand</a:t>
            </a:r>
            <a:r>
              <a:rPr lang="en-CA" dirty="0"/>
              <a:t> N, </a:t>
            </a:r>
            <a:r>
              <a:rPr lang="en-CA" i="1" dirty="0"/>
              <a:t>et al. Heart </a:t>
            </a:r>
            <a:r>
              <a:rPr lang="en-CA" dirty="0"/>
              <a:t>2018. </a:t>
            </a:r>
            <a:r>
              <a:rPr lang="en-CA" dirty="0" err="1"/>
              <a:t>doi</a:t>
            </a:r>
            <a:r>
              <a:rPr lang="en-CA" dirty="0"/>
              <a:t>: 10.1136/heartjnl-2018-313089</a:t>
            </a:r>
          </a:p>
        </p:txBody>
      </p:sp>
    </p:spTree>
    <p:extLst>
      <p:ext uri="{BB962C8B-B14F-4D97-AF65-F5344CB8AC3E}">
        <p14:creationId xmlns:p14="http://schemas.microsoft.com/office/powerpoint/2010/main" val="763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D96E08-B6EB-4680-AB28-2EFC715B0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</a:t>
            </a:r>
            <a:r>
              <a:rPr lang="en-CA" baseline="-25000" dirty="0"/>
              <a:t>2</a:t>
            </a:r>
            <a:r>
              <a:rPr lang="en-CA" dirty="0"/>
              <a:t> in AMI meta-analysis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B01FB2-F85F-4A6A-A20E-4DA7A970A97B}"/>
              </a:ext>
            </a:extLst>
          </p:cNvPr>
          <p:cNvSpPr txBox="1"/>
          <p:nvPr/>
        </p:nvSpPr>
        <p:spPr>
          <a:xfrm>
            <a:off x="882287" y="4648200"/>
            <a:ext cx="7684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Forest plot of Oxygen versus Air comparison for the outcome of 30-day mortality (Random effect)</a:t>
            </a:r>
            <a:endParaRPr lang="en-CA" sz="1600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EEB2CC7-2301-4D7E-BEAD-9206821B8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3200"/>
            <a:ext cx="8229600" cy="1646907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ECF4D54-F239-4011-AB1F-6CC64509C8D2}"/>
              </a:ext>
            </a:extLst>
          </p:cNvPr>
          <p:cNvSpPr txBox="1"/>
          <p:nvPr/>
        </p:nvSpPr>
        <p:spPr>
          <a:xfrm>
            <a:off x="2133600" y="6491013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Sepehrvand</a:t>
            </a:r>
            <a:r>
              <a:rPr lang="en-CA" dirty="0"/>
              <a:t> N, </a:t>
            </a:r>
            <a:r>
              <a:rPr lang="en-CA" i="1" dirty="0"/>
              <a:t>et al. Heart </a:t>
            </a:r>
            <a:r>
              <a:rPr lang="en-CA" dirty="0"/>
              <a:t>2018. </a:t>
            </a:r>
            <a:r>
              <a:rPr lang="en-CA" dirty="0" err="1"/>
              <a:t>doi</a:t>
            </a:r>
            <a:r>
              <a:rPr lang="en-CA" dirty="0"/>
              <a:t>: 10.1136/heartjnl-2018-313089</a:t>
            </a:r>
          </a:p>
        </p:txBody>
      </p:sp>
    </p:spTree>
    <p:extLst>
      <p:ext uri="{BB962C8B-B14F-4D97-AF65-F5344CB8AC3E}">
        <p14:creationId xmlns:p14="http://schemas.microsoft.com/office/powerpoint/2010/main" val="197329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C53BA11-81D2-4106-ADFC-0DF484AEB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2200"/>
            <a:ext cx="8229600" cy="1856649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E7CFA24-33EF-400C-BFC9-2020A2E6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</a:t>
            </a:r>
            <a:r>
              <a:rPr lang="en-CA" baseline="-25000" dirty="0"/>
              <a:t>2</a:t>
            </a:r>
            <a:r>
              <a:rPr lang="en-CA" dirty="0"/>
              <a:t> in AMI meta-analysis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7C6135-E333-44D9-99A6-3DFBA8ACEF31}"/>
              </a:ext>
            </a:extLst>
          </p:cNvPr>
          <p:cNvSpPr txBox="1"/>
          <p:nvPr/>
        </p:nvSpPr>
        <p:spPr>
          <a:xfrm>
            <a:off x="729887" y="4343400"/>
            <a:ext cx="76842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Forest plot of Oxygen versus Air comparison for the outcome of cardiac troponin levels in the ITT population (Random effect)</a:t>
            </a:r>
          </a:p>
          <a:p>
            <a:endParaRPr lang="en-CA" dirty="0"/>
          </a:p>
          <a:p>
            <a:r>
              <a:rPr lang="en-CA" b="1" dirty="0"/>
              <a:t>Note:</a:t>
            </a:r>
            <a:r>
              <a:rPr lang="en-CA" dirty="0"/>
              <a:t> There is significant limitation to this analysis, due to significant heterogeneity around troponin assays and different sampling timepoints and clinical processes used in the included studies.</a:t>
            </a:r>
            <a:endParaRPr lang="en-CA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BE8DFB-0574-4051-8810-96291E157054}"/>
              </a:ext>
            </a:extLst>
          </p:cNvPr>
          <p:cNvSpPr txBox="1"/>
          <p:nvPr/>
        </p:nvSpPr>
        <p:spPr>
          <a:xfrm>
            <a:off x="2133600" y="6491013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Sepehrvand</a:t>
            </a:r>
            <a:r>
              <a:rPr lang="en-CA" dirty="0"/>
              <a:t> N, </a:t>
            </a:r>
            <a:r>
              <a:rPr lang="en-CA" i="1" dirty="0"/>
              <a:t>et al. Heart </a:t>
            </a:r>
            <a:r>
              <a:rPr lang="en-CA" dirty="0"/>
              <a:t>2018. </a:t>
            </a:r>
            <a:r>
              <a:rPr lang="en-CA" dirty="0" err="1"/>
              <a:t>doi</a:t>
            </a:r>
            <a:r>
              <a:rPr lang="en-CA" dirty="0"/>
              <a:t>: 10.1136/heartjnl-2018-313089</a:t>
            </a:r>
          </a:p>
        </p:txBody>
      </p:sp>
    </p:spTree>
    <p:extLst>
      <p:ext uri="{BB962C8B-B14F-4D97-AF65-F5344CB8AC3E}">
        <p14:creationId xmlns:p14="http://schemas.microsoft.com/office/powerpoint/2010/main" val="154873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515DA5E-E921-443F-9DA4-EC76C10DF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72" y="1676400"/>
            <a:ext cx="8229600" cy="1575981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CC11088-6DCA-4150-8504-A8FD61DEB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</a:t>
            </a:r>
            <a:r>
              <a:rPr lang="en-CA" baseline="-25000" dirty="0"/>
              <a:t>2</a:t>
            </a:r>
            <a:r>
              <a:rPr lang="en-CA" dirty="0"/>
              <a:t> in AMI meta-analysis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FE6A9-119D-408B-9386-D328D3346B59}"/>
              </a:ext>
            </a:extLst>
          </p:cNvPr>
          <p:cNvSpPr txBox="1"/>
          <p:nvPr/>
        </p:nvSpPr>
        <p:spPr>
          <a:xfrm>
            <a:off x="729887" y="3276600"/>
            <a:ext cx="7684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Forest plot of Oxygen versus Air comparison for the outcome of infarct size according to CMR in the ITT population (Random effect)</a:t>
            </a:r>
            <a:endParaRPr lang="en-CA" sz="1600" dirty="0"/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E3CA1805-22E4-4DBC-8C49-9404564DC8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71" y="4144293"/>
            <a:ext cx="8229600" cy="16469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653E3E-D1AE-43FB-A26F-7EBE603FB74E}"/>
              </a:ext>
            </a:extLst>
          </p:cNvPr>
          <p:cNvSpPr txBox="1"/>
          <p:nvPr/>
        </p:nvSpPr>
        <p:spPr>
          <a:xfrm>
            <a:off x="729887" y="5791200"/>
            <a:ext cx="7684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Forest plot of Oxygen versus Air comparison for the outcome of hypoxemia in the ITT population (Random effect)</a:t>
            </a:r>
            <a:endParaRPr lang="en-CA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5372C1-02B3-4439-95A5-FEA2CB795941}"/>
              </a:ext>
            </a:extLst>
          </p:cNvPr>
          <p:cNvSpPr txBox="1"/>
          <p:nvPr/>
        </p:nvSpPr>
        <p:spPr>
          <a:xfrm>
            <a:off x="2133600" y="6491013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/>
              <a:t>Sepehrvand</a:t>
            </a:r>
            <a:r>
              <a:rPr lang="en-CA" dirty="0"/>
              <a:t> N, </a:t>
            </a:r>
            <a:r>
              <a:rPr lang="en-CA" i="1" dirty="0"/>
              <a:t>et al. Heart </a:t>
            </a:r>
            <a:r>
              <a:rPr lang="en-CA" dirty="0"/>
              <a:t>2018. </a:t>
            </a:r>
            <a:r>
              <a:rPr lang="en-CA" dirty="0" err="1"/>
              <a:t>doi</a:t>
            </a:r>
            <a:r>
              <a:rPr lang="en-CA" dirty="0"/>
              <a:t>: 10.1136/heartjnl-2018-313089</a:t>
            </a:r>
          </a:p>
        </p:txBody>
      </p:sp>
    </p:spTree>
    <p:extLst>
      <p:ext uri="{BB962C8B-B14F-4D97-AF65-F5344CB8AC3E}">
        <p14:creationId xmlns:p14="http://schemas.microsoft.com/office/powerpoint/2010/main" val="255498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BF5F5C17A11A2E449CC028ECD8C727CA" ma:contentTypeVersion="36" ma:contentTypeDescription="Upload an image or a photograph." ma:contentTypeScope="" ma:versionID="c61c43d14b1f0014091840f60f146e2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1a2769b8d974638fb172a10c64839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C8E989-C4AB-4A1B-8F61-4E8D27EE97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A4B2D8-A601-464E-9DC6-A10C5C6C5EE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D34DE7-66D1-418A-A90A-F883D17EBF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157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O2 in AMI meta-analysis</vt:lpstr>
      <vt:lpstr>O2 in AMI meta-analysis</vt:lpstr>
      <vt:lpstr>O2 in AMI meta-analysis</vt:lpstr>
      <vt:lpstr>O2 in AMI meta-analysis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(2017) - Standard Size</dc:title>
  <dc:creator>Ellen Pyear</dc:creator>
  <cp:keywords/>
  <cp:lastModifiedBy>sepehrvand</cp:lastModifiedBy>
  <cp:revision>29</cp:revision>
  <dcterms:created xsi:type="dcterms:W3CDTF">2017-02-22T21:50:27Z</dcterms:created>
  <dcterms:modified xsi:type="dcterms:W3CDTF">2018-04-14T22:18:42Z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0x01010200BF5F5C17A11A2E449CC028ECD8C727CA</vt:lpwstr>
  </property>
</Properties>
</file>