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67" r:id="rId2"/>
  </p:sldMasterIdLst>
  <p:notesMasterIdLst>
    <p:notesMasterId r:id="rId46"/>
  </p:notesMasterIdLst>
  <p:sldIdLst>
    <p:sldId id="424" r:id="rId3"/>
    <p:sldId id="431" r:id="rId4"/>
    <p:sldId id="429" r:id="rId5"/>
    <p:sldId id="432" r:id="rId6"/>
    <p:sldId id="435" r:id="rId7"/>
    <p:sldId id="436" r:id="rId8"/>
    <p:sldId id="440" r:id="rId9"/>
    <p:sldId id="485" r:id="rId10"/>
    <p:sldId id="441" r:id="rId11"/>
    <p:sldId id="439" r:id="rId12"/>
    <p:sldId id="442" r:id="rId13"/>
    <p:sldId id="443" r:id="rId14"/>
    <p:sldId id="507" r:id="rId15"/>
    <p:sldId id="508" r:id="rId16"/>
    <p:sldId id="448" r:id="rId17"/>
    <p:sldId id="449" r:id="rId18"/>
    <p:sldId id="490" r:id="rId19"/>
    <p:sldId id="468" r:id="rId20"/>
    <p:sldId id="481" r:id="rId21"/>
    <p:sldId id="492" r:id="rId22"/>
    <p:sldId id="493" r:id="rId23"/>
    <p:sldId id="494" r:id="rId24"/>
    <p:sldId id="496" r:id="rId25"/>
    <p:sldId id="503" r:id="rId26"/>
    <p:sldId id="504" r:id="rId27"/>
    <p:sldId id="463" r:id="rId28"/>
    <p:sldId id="464" r:id="rId29"/>
    <p:sldId id="465" r:id="rId30"/>
    <p:sldId id="505" r:id="rId31"/>
    <p:sldId id="509" r:id="rId32"/>
    <p:sldId id="488" r:id="rId33"/>
    <p:sldId id="434" r:id="rId34"/>
    <p:sldId id="489" r:id="rId35"/>
    <p:sldId id="444" r:id="rId36"/>
    <p:sldId id="506" r:id="rId37"/>
    <p:sldId id="470" r:id="rId38"/>
    <p:sldId id="451" r:id="rId39"/>
    <p:sldId id="491" r:id="rId40"/>
    <p:sldId id="454" r:id="rId41"/>
    <p:sldId id="479" r:id="rId42"/>
    <p:sldId id="497" r:id="rId43"/>
    <p:sldId id="487" r:id="rId44"/>
    <p:sldId id="47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es-McMeans, Jennifer M" initials="JJM" lastIdx="32" clrIdx="0"/>
  <p:cmAuthor id="1" name="Kereiakes, Dean" initials="KD"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A6A"/>
    <a:srgbClr val="00194D"/>
    <a:srgbClr val="00143C"/>
    <a:srgbClr val="224068"/>
    <a:srgbClr val="005C2A"/>
    <a:srgbClr val="001132"/>
    <a:srgbClr val="0048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76"/>
    <p:restoredTop sz="93834" autoAdjust="0"/>
  </p:normalViewPr>
  <p:slideViewPr>
    <p:cSldViewPr snapToGrid="0">
      <p:cViewPr varScale="1">
        <p:scale>
          <a:sx n="101" d="100"/>
          <a:sy n="101" d="100"/>
        </p:scale>
        <p:origin x="1928" y="1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52149118085101E-2"/>
          <c:y val="2.7175688976377899E-2"/>
          <c:w val="0.91804703702130097"/>
          <c:h val="0.88537647637795303"/>
        </c:manualLayout>
      </c:layout>
      <c:barChart>
        <c:barDir val="col"/>
        <c:grouping val="clustered"/>
        <c:varyColors val="0"/>
        <c:ser>
          <c:idx val="0"/>
          <c:order val="0"/>
          <c:tx>
            <c:strRef>
              <c:f>Sheet1!$B$1</c:f>
              <c:strCache>
                <c:ptCount val="1"/>
                <c:pt idx="0">
                  <c:v>Absorb BVS</c:v>
                </c:pt>
              </c:strCache>
            </c:strRef>
          </c:tx>
          <c:spPr>
            <a:solidFill>
              <a:srgbClr val="00B0F0"/>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ABSORB III</c:v>
                </c:pt>
                <c:pt idx="1">
                  <c:v>ABSORB III-like</c:v>
                </c:pt>
                <c:pt idx="2">
                  <c:v>Not ABSORB III-like</c:v>
                </c:pt>
                <c:pt idx="3">
                  <c:v>All ABSORB IV</c:v>
                </c:pt>
              </c:strCache>
            </c:strRef>
          </c:cat>
          <c:val>
            <c:numRef>
              <c:f>Sheet1!$B$2:$B$5</c:f>
              <c:numCache>
                <c:formatCode>General</c:formatCode>
                <c:ptCount val="4"/>
                <c:pt idx="0">
                  <c:v>7.5</c:v>
                </c:pt>
                <c:pt idx="1">
                  <c:v>7.4</c:v>
                </c:pt>
                <c:pt idx="2">
                  <c:v>8.4</c:v>
                </c:pt>
                <c:pt idx="3">
                  <c:v>7.6</c:v>
                </c:pt>
              </c:numCache>
            </c:numRef>
          </c:val>
          <c:extLst>
            <c:ext xmlns:c16="http://schemas.microsoft.com/office/drawing/2014/chart" uri="{C3380CC4-5D6E-409C-BE32-E72D297353CC}">
              <c16:uniqueId val="{00000000-B193-42B9-870F-0898C2907ADA}"/>
            </c:ext>
          </c:extLst>
        </c:ser>
        <c:ser>
          <c:idx val="1"/>
          <c:order val="1"/>
          <c:tx>
            <c:strRef>
              <c:f>Sheet1!$C$1</c:f>
              <c:strCache>
                <c:ptCount val="1"/>
                <c:pt idx="0">
                  <c:v>Xience CoCr-EES</c:v>
                </c:pt>
              </c:strCache>
            </c:strRef>
          </c:tx>
          <c:spPr>
            <a:solidFill>
              <a:srgbClr val="FF0000"/>
            </a:solidFill>
            <a:ln>
              <a:solidFill>
                <a:schemeClr val="bg2"/>
              </a:solidFill>
            </a:ln>
            <a:effectLst/>
          </c:spPr>
          <c:invertIfNegative val="0"/>
          <c:dLbls>
            <c:dLbl>
              <c:idx val="1"/>
              <c:layout>
                <c:manualLayout>
                  <c:x val="0"/>
                  <c:y val="3.1250000000000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93-42B9-870F-0898C2907ADA}"/>
                </c:ext>
              </c:extLst>
            </c:dLbl>
            <c:dLbl>
              <c:idx val="2"/>
              <c:layout>
                <c:manualLayout>
                  <c:x val="0"/>
                  <c:y val="7.8125E-3"/>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7604007361586723E-2"/>
                      <c:h val="7.6218750000000002E-2"/>
                    </c:manualLayout>
                  </c15:layout>
                </c:ext>
                <c:ext xmlns:c16="http://schemas.microsoft.com/office/drawing/2014/chart" uri="{C3380CC4-5D6E-409C-BE32-E72D297353CC}">
                  <c16:uniqueId val="{00000002-B193-42B9-870F-0898C2907AD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ABSORB III</c:v>
                </c:pt>
                <c:pt idx="1">
                  <c:v>ABSORB III-like</c:v>
                </c:pt>
                <c:pt idx="2">
                  <c:v>Not ABSORB III-like</c:v>
                </c:pt>
                <c:pt idx="3">
                  <c:v>All ABSORB IV</c:v>
                </c:pt>
              </c:strCache>
            </c:strRef>
          </c:cat>
          <c:val>
            <c:numRef>
              <c:f>Sheet1!$C$2:$C$5</c:f>
              <c:numCache>
                <c:formatCode>General</c:formatCode>
                <c:ptCount val="4"/>
                <c:pt idx="0">
                  <c:v>5.7</c:v>
                </c:pt>
                <c:pt idx="1">
                  <c:v>5.7</c:v>
                </c:pt>
                <c:pt idx="2">
                  <c:v>8.1</c:v>
                </c:pt>
                <c:pt idx="3">
                  <c:v>6.3</c:v>
                </c:pt>
              </c:numCache>
            </c:numRef>
          </c:val>
          <c:extLst>
            <c:ext xmlns:c16="http://schemas.microsoft.com/office/drawing/2014/chart" uri="{C3380CC4-5D6E-409C-BE32-E72D297353CC}">
              <c16:uniqueId val="{00000003-B193-42B9-870F-0898C2907ADA}"/>
            </c:ext>
          </c:extLst>
        </c:ser>
        <c:dLbls>
          <c:showLegendKey val="0"/>
          <c:showVal val="0"/>
          <c:showCatName val="0"/>
          <c:showSerName val="0"/>
          <c:showPercent val="0"/>
          <c:showBubbleSize val="0"/>
        </c:dLbls>
        <c:gapWidth val="117"/>
        <c:axId val="187348704"/>
        <c:axId val="559770832"/>
      </c:barChart>
      <c:catAx>
        <c:axId val="187348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59770832"/>
        <c:crosses val="autoZero"/>
        <c:auto val="1"/>
        <c:lblAlgn val="ctr"/>
        <c:lblOffset val="100"/>
        <c:noMultiLvlLbl val="0"/>
      </c:catAx>
      <c:valAx>
        <c:axId val="559770832"/>
        <c:scaling>
          <c:orientation val="minMax"/>
          <c:max val="15"/>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7348704"/>
        <c:crosses val="autoZero"/>
        <c:crossBetween val="between"/>
        <c:majorUnit val="3"/>
      </c:valAx>
      <c:spPr>
        <a:solidFill>
          <a:srgbClr val="002060"/>
        </a:solidFill>
        <a:ln>
          <a:solidFill>
            <a:schemeClr val="tx1"/>
          </a:solidFill>
        </a:ln>
        <a:effectLst/>
      </c:spPr>
    </c:plotArea>
    <c:legend>
      <c:legendPos val="t"/>
      <c:layout>
        <c:manualLayout>
          <c:xMode val="edge"/>
          <c:yMode val="edge"/>
          <c:x val="0.249840352090658"/>
          <c:y val="4.3749999999999997E-2"/>
          <c:w val="0.50031916311053104"/>
          <c:h val="8.03006889763779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52149118085101E-2"/>
          <c:y val="2.7175688976377899E-2"/>
          <c:w val="0.91804703702130097"/>
          <c:h val="0.88537647637795303"/>
        </c:manualLayout>
      </c:layout>
      <c:barChart>
        <c:barDir val="col"/>
        <c:grouping val="clustered"/>
        <c:varyColors val="0"/>
        <c:ser>
          <c:idx val="0"/>
          <c:order val="0"/>
          <c:tx>
            <c:strRef>
              <c:f>Sheet1!$B$1</c:f>
              <c:strCache>
                <c:ptCount val="1"/>
                <c:pt idx="0">
                  <c:v>Absorb BVS</c:v>
                </c:pt>
              </c:strCache>
            </c:strRef>
          </c:tx>
          <c:spPr>
            <a:solidFill>
              <a:srgbClr val="00B0F0"/>
            </a:solidFill>
            <a:ln>
              <a:solidFill>
                <a:schemeClr val="bg2"/>
              </a:solidFill>
            </a:ln>
            <a:effectLst/>
          </c:spPr>
          <c:invertIfNegative val="0"/>
          <c:dLbls>
            <c:dLbl>
              <c:idx val="1"/>
              <c:tx>
                <c:rich>
                  <a:bodyPr/>
                  <a:lstStyle/>
                  <a:p>
                    <a:r>
                      <a:rPr lang="en-US"/>
                      <a:t>0.4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F9-4CD5-B2E9-D66E0AD4041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ABSORB III</c:v>
                </c:pt>
                <c:pt idx="1">
                  <c:v>ABSORB III-like</c:v>
                </c:pt>
                <c:pt idx="2">
                  <c:v>Not ABSORB III-like</c:v>
                </c:pt>
                <c:pt idx="3">
                  <c:v>All ABSORB IV</c:v>
                </c:pt>
              </c:strCache>
            </c:strRef>
          </c:cat>
          <c:val>
            <c:numRef>
              <c:f>Sheet1!$B$2:$B$5</c:f>
              <c:numCache>
                <c:formatCode>General</c:formatCode>
                <c:ptCount val="4"/>
                <c:pt idx="0">
                  <c:v>1.5</c:v>
                </c:pt>
                <c:pt idx="1">
                  <c:v>0.4</c:v>
                </c:pt>
                <c:pt idx="2">
                  <c:v>1.5</c:v>
                </c:pt>
                <c:pt idx="3">
                  <c:v>0.7</c:v>
                </c:pt>
              </c:numCache>
            </c:numRef>
          </c:val>
          <c:extLst>
            <c:ext xmlns:c16="http://schemas.microsoft.com/office/drawing/2014/chart" uri="{C3380CC4-5D6E-409C-BE32-E72D297353CC}">
              <c16:uniqueId val="{00000000-B193-42B9-870F-0898C2907ADA}"/>
            </c:ext>
          </c:extLst>
        </c:ser>
        <c:ser>
          <c:idx val="1"/>
          <c:order val="1"/>
          <c:tx>
            <c:strRef>
              <c:f>Sheet1!$C$1</c:f>
              <c:strCache>
                <c:ptCount val="1"/>
                <c:pt idx="0">
                  <c:v>Xience CoCr-EES</c:v>
                </c:pt>
              </c:strCache>
            </c:strRef>
          </c:tx>
          <c:spPr>
            <a:solidFill>
              <a:srgbClr val="FF0000"/>
            </a:solidFill>
            <a:ln>
              <a:solidFill>
                <a:schemeClr val="bg2"/>
              </a:solidFill>
            </a:ln>
            <a:effectLst/>
          </c:spPr>
          <c:invertIfNegative val="0"/>
          <c:dLbls>
            <c:dLbl>
              <c:idx val="1"/>
              <c:layout>
                <c:manualLayout>
                  <c:x val="0"/>
                  <c:y val="3.1250000000000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93-42B9-870F-0898C2907ADA}"/>
                </c:ext>
              </c:extLst>
            </c:dLbl>
            <c:dLbl>
              <c:idx val="2"/>
              <c:layout>
                <c:manualLayout>
                  <c:x val="0"/>
                  <c:y val="6.25000000000000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93-42B9-870F-0898C2907AD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ABSORB III</c:v>
                </c:pt>
                <c:pt idx="1">
                  <c:v>ABSORB III-like</c:v>
                </c:pt>
                <c:pt idx="2">
                  <c:v>Not ABSORB III-like</c:v>
                </c:pt>
                <c:pt idx="3">
                  <c:v>All ABSORB IV</c:v>
                </c:pt>
              </c:strCache>
            </c:strRef>
          </c:cat>
          <c:val>
            <c:numRef>
              <c:f>Sheet1!$C$2:$C$5</c:f>
              <c:numCache>
                <c:formatCode>General</c:formatCode>
                <c:ptCount val="4"/>
                <c:pt idx="0">
                  <c:v>0.7</c:v>
                </c:pt>
                <c:pt idx="1">
                  <c:v>0.1</c:v>
                </c:pt>
                <c:pt idx="2">
                  <c:v>0.9</c:v>
                </c:pt>
                <c:pt idx="3">
                  <c:v>0.3</c:v>
                </c:pt>
              </c:numCache>
            </c:numRef>
          </c:val>
          <c:extLst>
            <c:ext xmlns:c16="http://schemas.microsoft.com/office/drawing/2014/chart" uri="{C3380CC4-5D6E-409C-BE32-E72D297353CC}">
              <c16:uniqueId val="{00000003-B193-42B9-870F-0898C2907ADA}"/>
            </c:ext>
          </c:extLst>
        </c:ser>
        <c:dLbls>
          <c:showLegendKey val="0"/>
          <c:showVal val="0"/>
          <c:showCatName val="0"/>
          <c:showSerName val="0"/>
          <c:showPercent val="0"/>
          <c:showBubbleSize val="0"/>
        </c:dLbls>
        <c:gapWidth val="117"/>
        <c:axId val="187348704"/>
        <c:axId val="559770832"/>
      </c:barChart>
      <c:catAx>
        <c:axId val="187348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59770832"/>
        <c:crosses val="autoZero"/>
        <c:auto val="1"/>
        <c:lblAlgn val="ctr"/>
        <c:lblOffset val="100"/>
        <c:noMultiLvlLbl val="0"/>
      </c:catAx>
      <c:valAx>
        <c:axId val="559770832"/>
        <c:scaling>
          <c:orientation val="minMax"/>
          <c:max val="2.5"/>
          <c:min val="0"/>
        </c:scaling>
        <c:delete val="0"/>
        <c:axPos val="l"/>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7348704"/>
        <c:crosses val="autoZero"/>
        <c:crossBetween val="between"/>
        <c:majorUnit val="0.5"/>
      </c:valAx>
      <c:spPr>
        <a:solidFill>
          <a:srgbClr val="002060"/>
        </a:solidFill>
        <a:ln>
          <a:solidFill>
            <a:schemeClr val="tx1"/>
          </a:solidFill>
        </a:ln>
        <a:effectLst/>
      </c:spPr>
    </c:plotArea>
    <c:legend>
      <c:legendPos val="t"/>
      <c:layout>
        <c:manualLayout>
          <c:xMode val="edge"/>
          <c:yMode val="edge"/>
          <c:x val="0.26500889410048556"/>
          <c:y val="4.3749999999999997E-2"/>
          <c:w val="0.50031916311053104"/>
          <c:h val="8.03006889763779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3.5421916010498697E-2"/>
          <c:y val="2.5000000000000001E-2"/>
          <c:w val="0.92706774934383196"/>
          <c:h val="0.84852066929133796"/>
        </c:manualLayout>
      </c:layout>
      <c:scatterChart>
        <c:scatterStyle val="smoothMarker"/>
        <c:varyColors val="0"/>
        <c:ser>
          <c:idx val="1"/>
          <c:order val="1"/>
          <c:tx>
            <c:strRef>
              <c:f>Sheet1!$C$1</c:f>
              <c:strCache>
                <c:ptCount val="1"/>
                <c:pt idx="0">
                  <c:v>NI Margin</c:v>
                </c:pt>
              </c:strCache>
            </c:strRef>
          </c:tx>
          <c:spPr>
            <a:ln w="38100" cap="rnd">
              <a:solidFill>
                <a:srgbClr val="FF0000"/>
              </a:solidFill>
              <a:prstDash val="dash"/>
              <a:round/>
            </a:ln>
            <a:effectLst/>
          </c:spPr>
          <c:marker>
            <c:symbol val="none"/>
          </c:marker>
          <c:xVal>
            <c:numRef>
              <c:f>Sheet1!$A$3:$A$5</c:f>
              <c:numCache>
                <c:formatCode>General</c:formatCode>
                <c:ptCount val="3"/>
                <c:pt idx="0">
                  <c:v>2.9</c:v>
                </c:pt>
                <c:pt idx="1">
                  <c:v>2.9</c:v>
                </c:pt>
                <c:pt idx="2">
                  <c:v>2.9</c:v>
                </c:pt>
              </c:numCache>
            </c:numRef>
          </c:xVal>
          <c:yVal>
            <c:numRef>
              <c:f>Sheet1!$C$3:$C$5</c:f>
              <c:numCache>
                <c:formatCode>General</c:formatCode>
                <c:ptCount val="3"/>
                <c:pt idx="0">
                  <c:v>0</c:v>
                </c:pt>
                <c:pt idx="1">
                  <c:v>0.5</c:v>
                </c:pt>
                <c:pt idx="2">
                  <c:v>1</c:v>
                </c:pt>
              </c:numCache>
            </c:numRef>
          </c:yVal>
          <c:smooth val="1"/>
          <c:extLst>
            <c:ext xmlns:c16="http://schemas.microsoft.com/office/drawing/2014/chart" uri="{C3380CC4-5D6E-409C-BE32-E72D297353CC}">
              <c16:uniqueId val="{00000000-5032-C14E-8C62-BD8222A11A72}"/>
            </c:ext>
          </c:extLst>
        </c:ser>
        <c:dLbls>
          <c:showLegendKey val="0"/>
          <c:showVal val="0"/>
          <c:showCatName val="0"/>
          <c:showSerName val="0"/>
          <c:showPercent val="0"/>
          <c:showBubbleSize val="0"/>
        </c:dLbls>
        <c:axId val="653809184"/>
        <c:axId val="653986928"/>
      </c:scatterChart>
      <c:scatterChart>
        <c:scatterStyle val="lineMarker"/>
        <c:varyColors val="0"/>
        <c:ser>
          <c:idx val="0"/>
          <c:order val="0"/>
          <c:tx>
            <c:strRef>
              <c:f>Sheet1!$B$1</c:f>
              <c:strCache>
                <c:ptCount val="1"/>
                <c:pt idx="0">
                  <c:v>Y</c:v>
                </c:pt>
              </c:strCache>
            </c:strRef>
          </c:tx>
          <c:spPr>
            <a:ln w="19050" cap="rnd">
              <a:solidFill>
                <a:srgbClr val="FFFF00"/>
              </a:solidFill>
              <a:round/>
            </a:ln>
            <a:effectLst/>
          </c:spPr>
          <c:marker>
            <c:symbol val="circle"/>
            <c:size val="12"/>
            <c:spPr>
              <a:solidFill>
                <a:srgbClr val="FF0000"/>
              </a:solidFill>
              <a:ln w="19050">
                <a:solidFill>
                  <a:srgbClr val="FFFF00"/>
                </a:solidFill>
                <a:prstDash val="solid"/>
              </a:ln>
              <a:effectLst/>
            </c:spPr>
          </c:marker>
          <c:trendline>
            <c:trendlineType val="linear"/>
            <c:dispRSqr val="0"/>
            <c:dispEq val="0"/>
          </c:trendline>
          <c:errBars>
            <c:errDir val="x"/>
            <c:errBarType val="plus"/>
            <c:errValType val="cust"/>
            <c:noEndCap val="0"/>
            <c:plus>
              <c:numRef>
                <c:f>Sheet1!$E$2</c:f>
                <c:numCache>
                  <c:formatCode>General</c:formatCode>
                  <c:ptCount val="1"/>
                  <c:pt idx="0">
                    <c:v>1.6</c:v>
                  </c:pt>
                </c:numCache>
              </c:numRef>
            </c:plus>
            <c:minus>
              <c:numRef>
                <c:f>Sheet1!$G$2</c:f>
                <c:numCache>
                  <c:formatCode>General</c:formatCode>
                  <c:ptCount val="1"/>
                  <c:pt idx="0">
                    <c:v>1.79</c:v>
                  </c:pt>
                </c:numCache>
              </c:numRef>
            </c:minus>
            <c:spPr>
              <a:noFill/>
              <a:ln w="57150" cap="sq" cmpd="sng" algn="ctr">
                <a:solidFill>
                  <a:srgbClr val="FFFF00"/>
                </a:solidFill>
                <a:round/>
                <a:tailEnd w="lg" len="lg"/>
              </a:ln>
              <a:effectLst/>
            </c:spPr>
          </c:errBars>
          <c:xVal>
            <c:numRef>
              <c:f>Sheet1!$A$2:$A$5</c:f>
              <c:numCache>
                <c:formatCode>General</c:formatCode>
                <c:ptCount val="4"/>
                <c:pt idx="0">
                  <c:v>1.29</c:v>
                </c:pt>
                <c:pt idx="1">
                  <c:v>2.9</c:v>
                </c:pt>
                <c:pt idx="2">
                  <c:v>2.9</c:v>
                </c:pt>
                <c:pt idx="3">
                  <c:v>2.9</c:v>
                </c:pt>
              </c:numCache>
            </c:numRef>
          </c:xVal>
          <c:yVal>
            <c:numRef>
              <c:f>Sheet1!$B$2:$B$5</c:f>
              <c:numCache>
                <c:formatCode>General</c:formatCode>
                <c:ptCount val="4"/>
                <c:pt idx="0">
                  <c:v>0.5</c:v>
                </c:pt>
              </c:numCache>
            </c:numRef>
          </c:yVal>
          <c:smooth val="0"/>
          <c:extLst>
            <c:ext xmlns:c16="http://schemas.microsoft.com/office/drawing/2014/chart" uri="{C3380CC4-5D6E-409C-BE32-E72D297353CC}">
              <c16:uniqueId val="{00000002-5032-C14E-8C62-BD8222A11A72}"/>
            </c:ext>
          </c:extLst>
        </c:ser>
        <c:dLbls>
          <c:showLegendKey val="0"/>
          <c:showVal val="0"/>
          <c:showCatName val="0"/>
          <c:showSerName val="0"/>
          <c:showPercent val="0"/>
          <c:showBubbleSize val="0"/>
        </c:dLbls>
        <c:axId val="653809184"/>
        <c:axId val="653986928"/>
      </c:scatterChart>
      <c:valAx>
        <c:axId val="653809184"/>
        <c:scaling>
          <c:orientation val="minMax"/>
          <c:max val="3"/>
          <c:min val="-0.5"/>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653986928"/>
        <c:crosses val="autoZero"/>
        <c:crossBetween val="midCat"/>
        <c:majorUnit val="0.5"/>
      </c:valAx>
      <c:valAx>
        <c:axId val="653986928"/>
        <c:scaling>
          <c:orientation val="minMax"/>
          <c:max val="1"/>
        </c:scaling>
        <c:delete val="0"/>
        <c:axPos val="l"/>
        <c:numFmt formatCode="General" sourceLinked="1"/>
        <c:majorTickMark val="none"/>
        <c:minorTickMark val="none"/>
        <c:tickLblPos val="none"/>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3809184"/>
        <c:crosses val="autoZero"/>
        <c:crossBetween val="midCat"/>
      </c:valAx>
      <c:spPr>
        <a:solidFill>
          <a:srgbClr val="001132"/>
        </a:solid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3.5421916010498697E-2"/>
          <c:y val="2.5000000000000001E-2"/>
          <c:w val="0.92706774934383196"/>
          <c:h val="0.84852066929133796"/>
        </c:manualLayout>
      </c:layout>
      <c:scatterChart>
        <c:scatterStyle val="smoothMarker"/>
        <c:varyColors val="0"/>
        <c:ser>
          <c:idx val="1"/>
          <c:order val="1"/>
          <c:tx>
            <c:strRef>
              <c:f>Sheet1!$C$1</c:f>
              <c:strCache>
                <c:ptCount val="1"/>
                <c:pt idx="0">
                  <c:v>NI Margin</c:v>
                </c:pt>
              </c:strCache>
            </c:strRef>
          </c:tx>
          <c:spPr>
            <a:ln w="38100" cap="rnd">
              <a:solidFill>
                <a:srgbClr val="FF0000"/>
              </a:solidFill>
              <a:prstDash val="dash"/>
              <a:round/>
            </a:ln>
            <a:effectLst/>
          </c:spPr>
          <c:marker>
            <c:symbol val="none"/>
          </c:marker>
          <c:xVal>
            <c:numRef>
              <c:f>Sheet1!$A$3:$A$5</c:f>
              <c:numCache>
                <c:formatCode>General</c:formatCode>
                <c:ptCount val="3"/>
                <c:pt idx="0">
                  <c:v>2.9</c:v>
                </c:pt>
                <c:pt idx="1">
                  <c:v>2.9</c:v>
                </c:pt>
                <c:pt idx="2">
                  <c:v>2.9</c:v>
                </c:pt>
              </c:numCache>
            </c:numRef>
          </c:xVal>
          <c:yVal>
            <c:numRef>
              <c:f>Sheet1!$C$3:$C$5</c:f>
              <c:numCache>
                <c:formatCode>General</c:formatCode>
                <c:ptCount val="3"/>
                <c:pt idx="0">
                  <c:v>0</c:v>
                </c:pt>
                <c:pt idx="1">
                  <c:v>0.5</c:v>
                </c:pt>
                <c:pt idx="2">
                  <c:v>1</c:v>
                </c:pt>
              </c:numCache>
            </c:numRef>
          </c:yVal>
          <c:smooth val="1"/>
          <c:extLst>
            <c:ext xmlns:c16="http://schemas.microsoft.com/office/drawing/2014/chart" uri="{C3380CC4-5D6E-409C-BE32-E72D297353CC}">
              <c16:uniqueId val="{00000000-C5AE-5543-8746-DCB2CFCC4694}"/>
            </c:ext>
          </c:extLst>
        </c:ser>
        <c:dLbls>
          <c:showLegendKey val="0"/>
          <c:showVal val="0"/>
          <c:showCatName val="0"/>
          <c:showSerName val="0"/>
          <c:showPercent val="0"/>
          <c:showBubbleSize val="0"/>
        </c:dLbls>
        <c:axId val="582958832"/>
        <c:axId val="582961664"/>
      </c:scatterChart>
      <c:scatterChart>
        <c:scatterStyle val="lineMarker"/>
        <c:varyColors val="0"/>
        <c:ser>
          <c:idx val="0"/>
          <c:order val="0"/>
          <c:tx>
            <c:strRef>
              <c:f>Sheet1!$B$1</c:f>
              <c:strCache>
                <c:ptCount val="1"/>
                <c:pt idx="0">
                  <c:v>Y</c:v>
                </c:pt>
              </c:strCache>
            </c:strRef>
          </c:tx>
          <c:spPr>
            <a:ln w="19050" cap="rnd">
              <a:solidFill>
                <a:srgbClr val="FFFF00"/>
              </a:solidFill>
              <a:round/>
            </a:ln>
            <a:effectLst/>
          </c:spPr>
          <c:marker>
            <c:symbol val="circle"/>
            <c:size val="12"/>
            <c:spPr>
              <a:solidFill>
                <a:srgbClr val="FF0000"/>
              </a:solidFill>
              <a:ln w="19050">
                <a:solidFill>
                  <a:srgbClr val="FFFF00"/>
                </a:solidFill>
                <a:prstDash val="solid"/>
              </a:ln>
              <a:effectLst/>
            </c:spPr>
          </c:marker>
          <c:trendline>
            <c:trendlineType val="linear"/>
            <c:dispRSqr val="0"/>
            <c:dispEq val="0"/>
          </c:trendline>
          <c:errBars>
            <c:errDir val="x"/>
            <c:errBarType val="plus"/>
            <c:errValType val="cust"/>
            <c:noEndCap val="0"/>
            <c:plus>
              <c:numRef>
                <c:f>Sheet1!$E$2</c:f>
                <c:numCache>
                  <c:formatCode>General</c:formatCode>
                  <c:ptCount val="1"/>
                  <c:pt idx="0">
                    <c:v>1.63</c:v>
                  </c:pt>
                </c:numCache>
              </c:numRef>
            </c:plus>
            <c:minus>
              <c:numRef>
                <c:f>Sheet1!$G$2</c:f>
                <c:numCache>
                  <c:formatCode>General</c:formatCode>
                  <c:ptCount val="1"/>
                  <c:pt idx="0">
                    <c:v>1.33</c:v>
                  </c:pt>
                </c:numCache>
              </c:numRef>
            </c:minus>
            <c:spPr>
              <a:noFill/>
              <a:ln w="57150" cap="sq" cmpd="sng" algn="ctr">
                <a:solidFill>
                  <a:srgbClr val="FFFF00"/>
                </a:solidFill>
                <a:round/>
                <a:tailEnd w="lg" len="lg"/>
              </a:ln>
              <a:effectLst/>
            </c:spPr>
          </c:errBars>
          <c:xVal>
            <c:numRef>
              <c:f>Sheet1!$A$2:$A$5</c:f>
              <c:numCache>
                <c:formatCode>General</c:formatCode>
                <c:ptCount val="4"/>
                <c:pt idx="0">
                  <c:v>0.83</c:v>
                </c:pt>
                <c:pt idx="1">
                  <c:v>2.9</c:v>
                </c:pt>
                <c:pt idx="2">
                  <c:v>2.9</c:v>
                </c:pt>
                <c:pt idx="3">
                  <c:v>2.9</c:v>
                </c:pt>
              </c:numCache>
            </c:numRef>
          </c:xVal>
          <c:yVal>
            <c:numRef>
              <c:f>Sheet1!$B$2:$B$5</c:f>
              <c:numCache>
                <c:formatCode>General</c:formatCode>
                <c:ptCount val="4"/>
                <c:pt idx="0">
                  <c:v>0.5</c:v>
                </c:pt>
              </c:numCache>
            </c:numRef>
          </c:yVal>
          <c:smooth val="0"/>
          <c:extLst>
            <c:ext xmlns:c16="http://schemas.microsoft.com/office/drawing/2014/chart" uri="{C3380CC4-5D6E-409C-BE32-E72D297353CC}">
              <c16:uniqueId val="{00000002-C5AE-5543-8746-DCB2CFCC4694}"/>
            </c:ext>
          </c:extLst>
        </c:ser>
        <c:dLbls>
          <c:showLegendKey val="0"/>
          <c:showVal val="0"/>
          <c:showCatName val="0"/>
          <c:showSerName val="0"/>
          <c:showPercent val="0"/>
          <c:showBubbleSize val="0"/>
        </c:dLbls>
        <c:axId val="582958832"/>
        <c:axId val="582961664"/>
      </c:scatterChart>
      <c:valAx>
        <c:axId val="582958832"/>
        <c:scaling>
          <c:orientation val="minMax"/>
          <c:max val="3"/>
          <c:min val="-0.5"/>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582961664"/>
        <c:crosses val="autoZero"/>
        <c:crossBetween val="midCat"/>
        <c:majorUnit val="0.5"/>
      </c:valAx>
      <c:valAx>
        <c:axId val="582961664"/>
        <c:scaling>
          <c:orientation val="minMax"/>
          <c:max val="1"/>
        </c:scaling>
        <c:delete val="0"/>
        <c:axPos val="l"/>
        <c:numFmt formatCode="General" sourceLinked="1"/>
        <c:majorTickMark val="none"/>
        <c:minorTickMark val="none"/>
        <c:tickLblPos val="none"/>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2958832"/>
        <c:crosses val="autoZero"/>
        <c:crossBetween val="midCat"/>
      </c:valAx>
      <c:spPr>
        <a:solidFill>
          <a:srgbClr val="001132"/>
        </a:solid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3.5421916010498697E-2"/>
          <c:y val="2.5000000000000001E-2"/>
          <c:w val="0.92706774934383196"/>
          <c:h val="0.84852066929133796"/>
        </c:manualLayout>
      </c:layout>
      <c:scatterChart>
        <c:scatterStyle val="smoothMarker"/>
        <c:varyColors val="0"/>
        <c:ser>
          <c:idx val="1"/>
          <c:order val="1"/>
          <c:tx>
            <c:strRef>
              <c:f>Sheet1!$C$1</c:f>
              <c:strCache>
                <c:ptCount val="1"/>
                <c:pt idx="0">
                  <c:v>NI Margin</c:v>
                </c:pt>
              </c:strCache>
            </c:strRef>
          </c:tx>
          <c:spPr>
            <a:ln w="38100" cap="rnd">
              <a:solidFill>
                <a:srgbClr val="FF0000"/>
              </a:solidFill>
              <a:prstDash val="dash"/>
              <a:round/>
            </a:ln>
            <a:effectLst/>
          </c:spPr>
          <c:marker>
            <c:symbol val="none"/>
          </c:marker>
          <c:xVal>
            <c:numRef>
              <c:f>Sheet1!$A$3:$A$5</c:f>
              <c:numCache>
                <c:formatCode>General</c:formatCode>
                <c:ptCount val="3"/>
                <c:pt idx="0">
                  <c:v>4.8</c:v>
                </c:pt>
                <c:pt idx="1">
                  <c:v>4.8</c:v>
                </c:pt>
                <c:pt idx="2">
                  <c:v>4.8</c:v>
                </c:pt>
              </c:numCache>
            </c:numRef>
          </c:xVal>
          <c:yVal>
            <c:numRef>
              <c:f>Sheet1!$C$3:$C$5</c:f>
              <c:numCache>
                <c:formatCode>General</c:formatCode>
                <c:ptCount val="3"/>
                <c:pt idx="0">
                  <c:v>0</c:v>
                </c:pt>
                <c:pt idx="1">
                  <c:v>0.5</c:v>
                </c:pt>
                <c:pt idx="2">
                  <c:v>1</c:v>
                </c:pt>
              </c:numCache>
            </c:numRef>
          </c:yVal>
          <c:smooth val="1"/>
          <c:extLst>
            <c:ext xmlns:c16="http://schemas.microsoft.com/office/drawing/2014/chart" uri="{C3380CC4-5D6E-409C-BE32-E72D297353CC}">
              <c16:uniqueId val="{00000000-5032-C14E-8C62-BD8222A11A72}"/>
            </c:ext>
          </c:extLst>
        </c:ser>
        <c:dLbls>
          <c:showLegendKey val="0"/>
          <c:showVal val="0"/>
          <c:showCatName val="0"/>
          <c:showSerName val="0"/>
          <c:showPercent val="0"/>
          <c:showBubbleSize val="0"/>
        </c:dLbls>
        <c:axId val="653809184"/>
        <c:axId val="653986928"/>
      </c:scatterChart>
      <c:scatterChart>
        <c:scatterStyle val="lineMarker"/>
        <c:varyColors val="0"/>
        <c:ser>
          <c:idx val="0"/>
          <c:order val="0"/>
          <c:tx>
            <c:strRef>
              <c:f>Sheet1!$B$1</c:f>
              <c:strCache>
                <c:ptCount val="1"/>
                <c:pt idx="0">
                  <c:v>Y</c:v>
                </c:pt>
              </c:strCache>
            </c:strRef>
          </c:tx>
          <c:spPr>
            <a:ln w="19050" cap="rnd">
              <a:solidFill>
                <a:srgbClr val="FFFF00"/>
              </a:solidFill>
              <a:round/>
            </a:ln>
            <a:effectLst/>
          </c:spPr>
          <c:marker>
            <c:symbol val="circle"/>
            <c:size val="12"/>
            <c:spPr>
              <a:solidFill>
                <a:srgbClr val="FF0000"/>
              </a:solidFill>
              <a:ln w="19050">
                <a:solidFill>
                  <a:srgbClr val="FFFF00"/>
                </a:solidFill>
                <a:prstDash val="solid"/>
              </a:ln>
              <a:effectLst/>
            </c:spPr>
          </c:marker>
          <c:trendline>
            <c:trendlineType val="linear"/>
            <c:dispRSqr val="0"/>
            <c:dispEq val="0"/>
          </c:trendline>
          <c:errBars>
            <c:errDir val="x"/>
            <c:errBarType val="plus"/>
            <c:errValType val="cust"/>
            <c:noEndCap val="0"/>
            <c:plus>
              <c:numRef>
                <c:f>Sheet1!$E$2</c:f>
                <c:numCache>
                  <c:formatCode>General</c:formatCode>
                  <c:ptCount val="1"/>
                  <c:pt idx="0">
                    <c:v>2</c:v>
                  </c:pt>
                </c:numCache>
              </c:numRef>
            </c:plus>
            <c:minus>
              <c:numRef>
                <c:f>Sheet1!$G$2</c:f>
                <c:numCache>
                  <c:formatCode>General</c:formatCode>
                  <c:ptCount val="1"/>
                  <c:pt idx="0">
                    <c:v>1.9</c:v>
                  </c:pt>
                </c:numCache>
              </c:numRef>
            </c:minus>
            <c:spPr>
              <a:noFill/>
              <a:ln w="57150" cap="sq" cmpd="sng" algn="ctr">
                <a:solidFill>
                  <a:srgbClr val="FFFF00"/>
                </a:solidFill>
                <a:round/>
                <a:tailEnd w="lg" len="lg"/>
              </a:ln>
              <a:effectLst/>
            </c:spPr>
          </c:errBars>
          <c:xVal>
            <c:numRef>
              <c:f>Sheet1!$A$2:$A$5</c:f>
              <c:numCache>
                <c:formatCode>General</c:formatCode>
                <c:ptCount val="4"/>
                <c:pt idx="0">
                  <c:v>1.4</c:v>
                </c:pt>
                <c:pt idx="1">
                  <c:v>4.8</c:v>
                </c:pt>
                <c:pt idx="2">
                  <c:v>4.8</c:v>
                </c:pt>
                <c:pt idx="3">
                  <c:v>4.8</c:v>
                </c:pt>
              </c:numCache>
            </c:numRef>
          </c:xVal>
          <c:yVal>
            <c:numRef>
              <c:f>Sheet1!$B$2:$B$5</c:f>
              <c:numCache>
                <c:formatCode>General</c:formatCode>
                <c:ptCount val="4"/>
                <c:pt idx="0">
                  <c:v>0.5</c:v>
                </c:pt>
              </c:numCache>
            </c:numRef>
          </c:yVal>
          <c:smooth val="0"/>
          <c:extLst>
            <c:ext xmlns:c16="http://schemas.microsoft.com/office/drawing/2014/chart" uri="{C3380CC4-5D6E-409C-BE32-E72D297353CC}">
              <c16:uniqueId val="{00000002-5032-C14E-8C62-BD8222A11A72}"/>
            </c:ext>
          </c:extLst>
        </c:ser>
        <c:dLbls>
          <c:showLegendKey val="0"/>
          <c:showVal val="0"/>
          <c:showCatName val="0"/>
          <c:showSerName val="0"/>
          <c:showPercent val="0"/>
          <c:showBubbleSize val="0"/>
        </c:dLbls>
        <c:axId val="653809184"/>
        <c:axId val="653986928"/>
      </c:scatterChart>
      <c:valAx>
        <c:axId val="653809184"/>
        <c:scaling>
          <c:orientation val="minMax"/>
          <c:max val="5"/>
          <c:min val="-0.5"/>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653986928"/>
        <c:crosses val="autoZero"/>
        <c:crossBetween val="midCat"/>
        <c:majorUnit val="0.5"/>
      </c:valAx>
      <c:valAx>
        <c:axId val="653986928"/>
        <c:scaling>
          <c:orientation val="minMax"/>
          <c:max val="1"/>
        </c:scaling>
        <c:delete val="0"/>
        <c:axPos val="l"/>
        <c:numFmt formatCode="General" sourceLinked="1"/>
        <c:majorTickMark val="none"/>
        <c:minorTickMark val="none"/>
        <c:tickLblPos val="none"/>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3809184"/>
        <c:crosses val="autoZero"/>
        <c:crossBetween val="midCat"/>
      </c:valAx>
      <c:spPr>
        <a:solidFill>
          <a:srgbClr val="001132"/>
        </a:solid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95D756-8C3D-42DC-A557-17CCBAB4794A}" type="datetimeFigureOut">
              <a:rPr lang="en-US" smtClean="0"/>
              <a:t>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CB6F1-753B-46E5-872A-9DE5134C703B}" type="slidenum">
              <a:rPr lang="en-US" smtClean="0"/>
              <a:t>‹#›</a:t>
            </a:fld>
            <a:endParaRPr lang="en-US"/>
          </a:p>
        </p:txBody>
      </p:sp>
    </p:spTree>
    <p:extLst>
      <p:ext uri="{BB962C8B-B14F-4D97-AF65-F5344CB8AC3E}">
        <p14:creationId xmlns:p14="http://schemas.microsoft.com/office/powerpoint/2010/main" val="131123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ACB6F1-753B-46E5-872A-9DE5134C703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97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9F131-CFEC-4931-8589-4D979B1EDD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724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85ACB6F1-753B-46E5-872A-9DE5134C703B}" type="slidenum">
              <a:rPr lang="en-US">
                <a:solidFill>
                  <a:prstClr val="black"/>
                </a:solidFill>
                <a:latin typeface="Calibri"/>
              </a:rPr>
              <a:pPr defTabSz="931774">
                <a:defRPr/>
              </a:pPr>
              <a:t>24</a:t>
            </a:fld>
            <a:endParaRPr lang="en-US">
              <a:solidFill>
                <a:prstClr val="black"/>
              </a:solidFill>
              <a:latin typeface="Calibri"/>
            </a:endParaRPr>
          </a:p>
        </p:txBody>
      </p:sp>
    </p:spTree>
    <p:extLst>
      <p:ext uri="{BB962C8B-B14F-4D97-AF65-F5344CB8AC3E}">
        <p14:creationId xmlns:p14="http://schemas.microsoft.com/office/powerpoint/2010/main" val="4018924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85ACB6F1-753B-46E5-872A-9DE5134C703B}" type="slidenum">
              <a:rPr lang="en-US">
                <a:solidFill>
                  <a:prstClr val="black"/>
                </a:solidFill>
                <a:latin typeface="Calibri"/>
              </a:rPr>
              <a:pPr defTabSz="931774">
                <a:defRPr/>
              </a:pPr>
              <a:t>25</a:t>
            </a:fld>
            <a:endParaRPr lang="en-US">
              <a:solidFill>
                <a:prstClr val="black"/>
              </a:solidFill>
              <a:latin typeface="Calibri"/>
            </a:endParaRPr>
          </a:p>
        </p:txBody>
      </p:sp>
    </p:spTree>
    <p:extLst>
      <p:ext uri="{BB962C8B-B14F-4D97-AF65-F5344CB8AC3E}">
        <p14:creationId xmlns:p14="http://schemas.microsoft.com/office/powerpoint/2010/main" val="1599418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A1680-E4C3-4230-9D8A-6860BA61A360}" type="slidenum">
              <a:rPr lang="en-US" smtClean="0"/>
              <a:t>40</a:t>
            </a:fld>
            <a:endParaRPr lang="en-US"/>
          </a:p>
        </p:txBody>
      </p:sp>
    </p:spTree>
    <p:extLst>
      <p:ext uri="{BB962C8B-B14F-4D97-AF65-F5344CB8AC3E}">
        <p14:creationId xmlns:p14="http://schemas.microsoft.com/office/powerpoint/2010/main" val="1746500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A1680-E4C3-4230-9D8A-6860BA61A360}" type="slidenum">
              <a:rPr lang="en-US" smtClean="0"/>
              <a:t>41</a:t>
            </a:fld>
            <a:endParaRPr lang="en-US"/>
          </a:p>
        </p:txBody>
      </p:sp>
    </p:spTree>
    <p:extLst>
      <p:ext uri="{BB962C8B-B14F-4D97-AF65-F5344CB8AC3E}">
        <p14:creationId xmlns:p14="http://schemas.microsoft.com/office/powerpoint/2010/main" val="1120247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64D8F-2EA6-BD45-820C-B1C027B4DD1A}"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219269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9E7E4-BBEE-4708-94D7-42638CED3AA2}" type="slidenum">
              <a:rPr lang="en-US" smtClean="0"/>
              <a:t>43</a:t>
            </a:fld>
            <a:endParaRPr lang="en-US"/>
          </a:p>
        </p:txBody>
      </p:sp>
    </p:spTree>
    <p:extLst>
      <p:ext uri="{BB962C8B-B14F-4D97-AF65-F5344CB8AC3E}">
        <p14:creationId xmlns:p14="http://schemas.microsoft.com/office/powerpoint/2010/main" val="2009135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792164" y="1110255"/>
            <a:ext cx="7589837" cy="1243417"/>
          </a:xfrm>
        </p:spPr>
        <p:txBody>
          <a:bodyPr lIns="0" rIns="0" anchor="ctr">
            <a:spAutoFit/>
          </a:bodyPr>
          <a:lstStyle>
            <a:lvl1pPr>
              <a:lnSpc>
                <a:spcPct val="85000"/>
              </a:lnSpc>
              <a:defRPr sz="4400">
                <a:solidFill>
                  <a:schemeClr val="tx2"/>
                </a:solidFill>
              </a:defRPr>
            </a:lvl1pPr>
          </a:lstStyle>
          <a:p>
            <a:r>
              <a:rPr lang="en-US"/>
              <a:t>Click to edit Master title style</a:t>
            </a:r>
          </a:p>
        </p:txBody>
      </p:sp>
      <p:sp>
        <p:nvSpPr>
          <p:cNvPr id="5124" name="Rectangle 4"/>
          <p:cNvSpPr>
            <a:spLocks noGrp="1" noChangeArrowheads="1"/>
          </p:cNvSpPr>
          <p:nvPr>
            <p:ph type="subTitle" idx="1"/>
          </p:nvPr>
        </p:nvSpPr>
        <p:spPr>
          <a:xfrm>
            <a:off x="457200" y="3224213"/>
            <a:ext cx="8185150" cy="889000"/>
          </a:xfrm>
        </p:spPr>
        <p:txBody>
          <a:bodyPr anchorCtr="1"/>
          <a:lstStyle>
            <a:lvl1pPr marL="0" indent="0" algn="ctr">
              <a:buSzTx/>
              <a:buFontTx/>
              <a:buNone/>
              <a:defRPr sz="3400" i="1"/>
            </a:lvl1pPr>
          </a:lstStyle>
          <a:p>
            <a:r>
              <a:rPr lang="en-US"/>
              <a:t>Click to edit Master subtitle style</a:t>
            </a:r>
          </a:p>
        </p:txBody>
      </p:sp>
      <p:sp>
        <p:nvSpPr>
          <p:cNvPr id="5162" name="Rectangle 42"/>
          <p:cNvSpPr>
            <a:spLocks noChangeArrowheads="1"/>
          </p:cNvSpPr>
          <p:nvPr/>
        </p:nvSpPr>
        <p:spPr bwMode="auto">
          <a:xfrm>
            <a:off x="561975" y="3946525"/>
            <a:ext cx="8185150" cy="946150"/>
          </a:xfrm>
          <a:prstGeom prst="rect">
            <a:avLst/>
          </a:prstGeom>
          <a:noFill/>
          <a:ln w="9525">
            <a:noFill/>
            <a:miter lim="800000"/>
            <a:headEnd/>
            <a:tailEnd/>
          </a:ln>
          <a:effectLst>
            <a:outerShdw dist="45791" dir="8778596" algn="ctr" rotWithShape="0">
              <a:schemeClr val="bg2"/>
            </a:outerShdw>
          </a:effectLst>
        </p:spPr>
        <p:txBody>
          <a:bodyPr anchor="ctr" anchorCtr="1"/>
          <a:lstStyle/>
          <a:p>
            <a:pPr algn="ctr" fontAlgn="base">
              <a:lnSpc>
                <a:spcPct val="95000"/>
              </a:lnSpc>
              <a:spcBef>
                <a:spcPct val="0"/>
              </a:spcBef>
              <a:spcAft>
                <a:spcPct val="0"/>
              </a:spcAft>
              <a:buClr>
                <a:srgbClr val="FDE25E"/>
              </a:buClr>
            </a:pPr>
            <a:endParaRPr lang="en-US" sz="2600" b="1" i="1">
              <a:solidFill>
                <a:srgbClr val="DDDDDD"/>
              </a:solidFill>
              <a:ea typeface="ヒラギノ角ゴ Pro W3" pitchFamily="-111" charset="-128"/>
              <a:cs typeface="Arial" pitchFamily="34" charset="0"/>
            </a:endParaRPr>
          </a:p>
          <a:p>
            <a:pPr algn="ctr" fontAlgn="base">
              <a:lnSpc>
                <a:spcPct val="95000"/>
              </a:lnSpc>
              <a:spcBef>
                <a:spcPct val="0"/>
              </a:spcBef>
              <a:spcAft>
                <a:spcPct val="0"/>
              </a:spcAft>
              <a:buClr>
                <a:srgbClr val="FDE25E"/>
              </a:buClr>
            </a:pPr>
            <a:endParaRPr lang="en-US" sz="2600" b="1" i="1">
              <a:solidFill>
                <a:srgbClr val="DDDDDD"/>
              </a:solidFill>
              <a:ea typeface="ヒラギノ角ゴ Pro W3" pitchFamily="-111" charset="-128"/>
              <a:cs typeface="Arial" pitchFamily="34" charset="0"/>
            </a:endParaRPr>
          </a:p>
        </p:txBody>
      </p:sp>
    </p:spTree>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6251" y="155577"/>
            <a:ext cx="2224088" cy="5438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9" y="155577"/>
            <a:ext cx="6519862" cy="5438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988" y="155575"/>
            <a:ext cx="8896350" cy="755650"/>
          </a:xfrm>
        </p:spPr>
        <p:txBody>
          <a:bodyPr/>
          <a:lstStyle/>
          <a:p>
            <a:r>
              <a:rPr lang="en-US"/>
              <a:t>Click to edit Master title style</a:t>
            </a:r>
          </a:p>
        </p:txBody>
      </p:sp>
      <p:sp>
        <p:nvSpPr>
          <p:cNvPr id="3" name="Table Placeholder 2"/>
          <p:cNvSpPr>
            <a:spLocks noGrp="1"/>
          </p:cNvSpPr>
          <p:nvPr>
            <p:ph type="tbl" idx="1"/>
          </p:nvPr>
        </p:nvSpPr>
        <p:spPr>
          <a:xfrm>
            <a:off x="685800" y="1479550"/>
            <a:ext cx="7772400" cy="4114800"/>
          </a:xfrm>
        </p:spPr>
        <p:txBody>
          <a:bodyPr/>
          <a:lstStyle/>
          <a:p>
            <a:endParaRPr lang="en-US"/>
          </a:p>
        </p:txBody>
      </p:sp>
    </p:spTree>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3988" y="155577"/>
            <a:ext cx="8896350" cy="543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2381460" y="6318739"/>
            <a:ext cx="4463981" cy="393192"/>
          </a:xfrm>
          <a:prstGeom prst="rect">
            <a:avLst/>
          </a:prstGeom>
        </p:spPr>
        <p:txBody>
          <a:bodyPr/>
          <a:lstStyle/>
          <a:p>
            <a:pPr algn="r" fontAlgn="base">
              <a:spcBef>
                <a:spcPct val="0"/>
              </a:spcBef>
              <a:spcAft>
                <a:spcPct val="0"/>
              </a:spcAft>
            </a:pPr>
            <a:endParaRPr lang="en-US" b="1" i="1" dirty="0">
              <a:solidFill>
                <a:srgbClr val="FFCC99"/>
              </a:solidFill>
              <a:effectLst>
                <a:outerShdw blurRad="38100" dist="38100" dir="2700000" algn="tl">
                  <a:srgbClr val="000000">
                    <a:alpha val="43137"/>
                  </a:srgbClr>
                </a:outerShdw>
              </a:effectLst>
              <a:ea typeface="ヒラギノ角ゴ Pro W3" pitchFamily="-111" charset="-128"/>
              <a:cs typeface="Arial" pitchFamily="34" charset="0"/>
            </a:endParaRPr>
          </a:p>
        </p:txBody>
      </p:sp>
      <p:sp>
        <p:nvSpPr>
          <p:cNvPr id="7" name="Chart Placeholder 6"/>
          <p:cNvSpPr>
            <a:spLocks noGrp="1"/>
          </p:cNvSpPr>
          <p:nvPr>
            <p:ph type="chart" sz="quarter" idx="12"/>
          </p:nvPr>
        </p:nvSpPr>
        <p:spPr>
          <a:xfrm>
            <a:off x="457200" y="1219200"/>
            <a:ext cx="8229600" cy="3886200"/>
          </a:xfrm>
        </p:spPr>
        <p:txBody>
          <a:bodyPr/>
          <a:lstStyle/>
          <a:p>
            <a:r>
              <a:rPr lang="en-US"/>
              <a:t>Click icon to add chart</a:t>
            </a:r>
          </a:p>
        </p:txBody>
      </p:sp>
      <p:sp>
        <p:nvSpPr>
          <p:cNvPr id="9" name="Table Placeholder 8"/>
          <p:cNvSpPr>
            <a:spLocks noGrp="1"/>
          </p:cNvSpPr>
          <p:nvPr>
            <p:ph type="tbl" sz="quarter" idx="13"/>
          </p:nvPr>
        </p:nvSpPr>
        <p:spPr>
          <a:xfrm>
            <a:off x="224028" y="5181600"/>
            <a:ext cx="8695944" cy="978408"/>
          </a:xfrm>
        </p:spPr>
        <p:txBody>
          <a:bodyPr/>
          <a:lstStyle/>
          <a:p>
            <a:r>
              <a:rPr lang="en-US"/>
              <a:t>Click icon to add table</a:t>
            </a:r>
            <a:endParaRPr lang="en-US" dirty="0"/>
          </a:p>
        </p:txBody>
      </p:sp>
    </p:spTree>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a:xfrm>
            <a:off x="8074026" y="6538915"/>
            <a:ext cx="1033463" cy="319087"/>
          </a:xfrm>
          <a:prstGeom prst="rect">
            <a:avLst/>
          </a:prstGeom>
        </p:spPr>
        <p:txBody>
          <a:bodyPr/>
          <a:lstStyle>
            <a:lvl1pPr>
              <a:defRPr>
                <a:latin typeface="Arial" pitchFamily="34" charset="0"/>
                <a:cs typeface="Arial" pitchFamily="34" charset="0"/>
              </a:defRPr>
            </a:lvl1pPr>
          </a:lstStyle>
          <a:p>
            <a:pPr algn="r" fontAlgn="base">
              <a:spcBef>
                <a:spcPct val="0"/>
              </a:spcBef>
              <a:spcAft>
                <a:spcPct val="0"/>
              </a:spcAft>
              <a:defRPr/>
            </a:pPr>
            <a:fld id="{95DD4D8B-159E-4D51-B612-956A4BDB71DB}" type="slidenum">
              <a:rPr lang="en-US" b="1" i="1">
                <a:solidFill>
                  <a:srgbClr val="FFFFFF"/>
                </a:solidFill>
                <a:ea typeface="ヒラギノ角ゴ Pro W3" pitchFamily="-111" charset="-128"/>
              </a:rPr>
              <a:pPr algn="r" fontAlgn="base">
                <a:spcBef>
                  <a:spcPct val="0"/>
                </a:spcBef>
                <a:spcAft>
                  <a:spcPct val="0"/>
                </a:spcAft>
                <a:defRPr/>
              </a:pPr>
              <a:t>‹#›</a:t>
            </a:fld>
            <a:endParaRPr lang="en-US" b="1" i="1" dirty="0">
              <a:solidFill>
                <a:srgbClr val="FFFFFF"/>
              </a:solidFill>
              <a:ea typeface="ヒラギノ角ゴ Pro W3" pitchFamily="-111" charset="-128"/>
            </a:endParaRPr>
          </a:p>
        </p:txBody>
      </p:sp>
    </p:spTree>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3989" y="155575"/>
            <a:ext cx="8836025" cy="755650"/>
          </a:xfrm>
        </p:spPr>
        <p:txBody>
          <a:bodyPr/>
          <a:lstStyle/>
          <a:p>
            <a:r>
              <a:rPr lang="en-US"/>
              <a:t>Click to edit Master title style</a:t>
            </a:r>
          </a:p>
        </p:txBody>
      </p:sp>
      <p:sp>
        <p:nvSpPr>
          <p:cNvPr id="3" name="Chart Placeholder 2"/>
          <p:cNvSpPr>
            <a:spLocks noGrp="1"/>
          </p:cNvSpPr>
          <p:nvPr>
            <p:ph type="chart" idx="1"/>
          </p:nvPr>
        </p:nvSpPr>
        <p:spPr>
          <a:xfrm>
            <a:off x="685800" y="1479550"/>
            <a:ext cx="7772400" cy="4114800"/>
          </a:xfrm>
        </p:spPr>
        <p:txBody>
          <a:bodyPr/>
          <a:lstStyle/>
          <a:p>
            <a:pPr lvl="0"/>
            <a:endParaRPr lang="en-US" noProof="0"/>
          </a:p>
        </p:txBody>
      </p:sp>
    </p:spTree>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795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95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descr="CRF_CU-NYP_presentation_slide-blue.jpg"/>
          <p:cNvPicPr>
            <a:picLocks noChangeAspect="1"/>
          </p:cNvPicPr>
          <p:nvPr userDrawn="1"/>
        </p:nvPicPr>
        <p:blipFill>
          <a:blip r:embed="rId2"/>
          <a:stretch>
            <a:fillRect/>
          </a:stretch>
        </p:blipFill>
        <p:spPr>
          <a:xfrm>
            <a:off x="0" y="0"/>
            <a:ext cx="9144000" cy="6858000"/>
          </a:xfrm>
          <a:prstGeom prst="rect">
            <a:avLst/>
          </a:prstGeom>
        </p:spPr>
      </p:pic>
    </p:spTree>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4373563" y="3465513"/>
            <a:ext cx="327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sz="1000">
              <a:solidFill>
                <a:srgbClr val="FFFFFF"/>
              </a:solidFill>
              <a:cs typeface="Arial" charset="0"/>
            </a:endParaRPr>
          </a:p>
        </p:txBody>
      </p:sp>
      <p:sp>
        <p:nvSpPr>
          <p:cNvPr id="1027" name="Rectangle 4"/>
          <p:cNvSpPr>
            <a:spLocks noGrp="1" noChangeArrowheads="1"/>
          </p:cNvSpPr>
          <p:nvPr>
            <p:ph type="title"/>
          </p:nvPr>
        </p:nvSpPr>
        <p:spPr bwMode="auto">
          <a:xfrm>
            <a:off x="314325" y="533400"/>
            <a:ext cx="86471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GB" altLang="en-US"/>
              <a:t>Click to edit Master title style</a:t>
            </a:r>
          </a:p>
        </p:txBody>
      </p:sp>
      <p:sp>
        <p:nvSpPr>
          <p:cNvPr id="1028" name="Rectangle 5"/>
          <p:cNvSpPr>
            <a:spLocks noGrp="1" noChangeArrowheads="1"/>
          </p:cNvSpPr>
          <p:nvPr>
            <p:ph type="body" idx="1"/>
          </p:nvPr>
        </p:nvSpPr>
        <p:spPr bwMode="auto">
          <a:xfrm>
            <a:off x="314325" y="1679575"/>
            <a:ext cx="85328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9" name="Rectangle 16"/>
          <p:cNvSpPr>
            <a:spLocks noChangeArrowheads="1"/>
          </p:cNvSpPr>
          <p:nvPr/>
        </p:nvSpPr>
        <p:spPr bwMode="auto">
          <a:xfrm>
            <a:off x="8153400" y="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r" defTabSz="917575" eaLnBrk="0" fontAlgn="base" hangingPunct="0">
              <a:spcBef>
                <a:spcPct val="50000"/>
              </a:spcBef>
              <a:spcAft>
                <a:spcPct val="0"/>
              </a:spcAft>
              <a:tabLst>
                <a:tab pos="4572000" algn="ctr"/>
                <a:tab pos="5829300" algn="ctr"/>
                <a:tab pos="8859838" algn="r"/>
                <a:tab pos="9434513" algn="r"/>
              </a:tabLst>
            </a:pPr>
            <a:r>
              <a:rPr lang="en-US" sz="1600" b="1" dirty="0">
                <a:solidFill>
                  <a:srgbClr val="000000"/>
                </a:solidFill>
                <a:cs typeface="Arial" charset="0"/>
              </a:rPr>
              <a:t>CO-</a:t>
            </a:r>
            <a:fld id="{60D507B9-CC5C-4DF5-BE1C-F3150E9056AA}" type="slidenum">
              <a:rPr lang="en-US" sz="1600" b="1">
                <a:solidFill>
                  <a:srgbClr val="000000"/>
                </a:solidFill>
                <a:cs typeface="Arial" charset="0"/>
              </a:rPr>
              <a:pPr algn="r" defTabSz="917575" eaLnBrk="0" fontAlgn="base" hangingPunct="0">
                <a:spcBef>
                  <a:spcPct val="50000"/>
                </a:spcBef>
                <a:spcAft>
                  <a:spcPct val="0"/>
                </a:spcAft>
                <a:tabLst>
                  <a:tab pos="4572000" algn="ctr"/>
                  <a:tab pos="5829300" algn="ctr"/>
                  <a:tab pos="8859838" algn="r"/>
                  <a:tab pos="9434513" algn="r"/>
                </a:tabLst>
              </a:pPr>
              <a:t>‹#›</a:t>
            </a:fld>
            <a:endParaRPr lang="en-US" sz="1600" b="1" dirty="0">
              <a:solidFill>
                <a:srgbClr val="000000"/>
              </a:solidFill>
              <a:cs typeface="Arial" charset="0"/>
            </a:endParaRPr>
          </a:p>
        </p:txBody>
      </p:sp>
      <p:cxnSp>
        <p:nvCxnSpPr>
          <p:cNvPr id="6" name="Straight Connector 5"/>
          <p:cNvCxnSpPr/>
          <p:nvPr/>
        </p:nvCxnSpPr>
        <p:spPr>
          <a:xfrm>
            <a:off x="342900" y="1470025"/>
            <a:ext cx="8412163" cy="0"/>
          </a:xfrm>
          <a:prstGeom prst="line">
            <a:avLst/>
          </a:prstGeom>
          <a:ln w="28575">
            <a:solidFill>
              <a:srgbClr val="0000F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219900"/>
      </p:ext>
    </p:extLst>
  </p:cSld>
  <p:clrMap bg1="lt1" tx1="dk1" bg2="lt2" tx2="dk2" accent1="accent1" accent2="accent2" accent3="accent3" accent4="accent4" accent5="accent5" accent6="accent6" hlink="hlink" folHlink="folHlink"/>
  <p:transition>
    <p:wipe dir="r"/>
  </p:transition>
  <p:hf sldNum="0" hdr="0" ftr="0" dt="0"/>
  <p:txStyles>
    <p:titleStyle>
      <a:lvl1pPr algn="l" defTabSz="762000" rtl="0" eaLnBrk="0" fontAlgn="base" hangingPunct="0">
        <a:lnSpc>
          <a:spcPct val="90000"/>
        </a:lnSpc>
        <a:spcBef>
          <a:spcPct val="0"/>
        </a:spcBef>
        <a:spcAft>
          <a:spcPct val="0"/>
        </a:spcAft>
        <a:defRPr sz="3600" b="1">
          <a:solidFill>
            <a:schemeClr val="accent2"/>
          </a:solidFill>
          <a:latin typeface="+mj-lt"/>
          <a:ea typeface="+mj-ea"/>
          <a:cs typeface="+mj-cs"/>
        </a:defRPr>
      </a:lvl1pPr>
      <a:lvl2pPr algn="l" defTabSz="762000" rtl="0" eaLnBrk="0" fontAlgn="base" hangingPunct="0">
        <a:lnSpc>
          <a:spcPct val="90000"/>
        </a:lnSpc>
        <a:spcBef>
          <a:spcPct val="0"/>
        </a:spcBef>
        <a:spcAft>
          <a:spcPct val="0"/>
        </a:spcAft>
        <a:defRPr sz="3600" b="1">
          <a:solidFill>
            <a:schemeClr val="accent2"/>
          </a:solidFill>
          <a:latin typeface="Arial" charset="0"/>
        </a:defRPr>
      </a:lvl2pPr>
      <a:lvl3pPr algn="l" defTabSz="762000" rtl="0" eaLnBrk="0" fontAlgn="base" hangingPunct="0">
        <a:lnSpc>
          <a:spcPct val="90000"/>
        </a:lnSpc>
        <a:spcBef>
          <a:spcPct val="0"/>
        </a:spcBef>
        <a:spcAft>
          <a:spcPct val="0"/>
        </a:spcAft>
        <a:defRPr sz="3600" b="1">
          <a:solidFill>
            <a:schemeClr val="accent2"/>
          </a:solidFill>
          <a:latin typeface="Arial" charset="0"/>
        </a:defRPr>
      </a:lvl3pPr>
      <a:lvl4pPr algn="l" defTabSz="762000" rtl="0" eaLnBrk="0" fontAlgn="base" hangingPunct="0">
        <a:lnSpc>
          <a:spcPct val="90000"/>
        </a:lnSpc>
        <a:spcBef>
          <a:spcPct val="0"/>
        </a:spcBef>
        <a:spcAft>
          <a:spcPct val="0"/>
        </a:spcAft>
        <a:defRPr sz="3600" b="1">
          <a:solidFill>
            <a:schemeClr val="accent2"/>
          </a:solidFill>
          <a:latin typeface="Arial" charset="0"/>
        </a:defRPr>
      </a:lvl4pPr>
      <a:lvl5pPr algn="l" defTabSz="762000" rtl="0" eaLnBrk="0" fontAlgn="base" hangingPunct="0">
        <a:lnSpc>
          <a:spcPct val="90000"/>
        </a:lnSpc>
        <a:spcBef>
          <a:spcPct val="0"/>
        </a:spcBef>
        <a:spcAft>
          <a:spcPct val="0"/>
        </a:spcAft>
        <a:defRPr sz="3600" b="1">
          <a:solidFill>
            <a:schemeClr val="accent2"/>
          </a:solidFill>
          <a:latin typeface="Arial" charset="0"/>
        </a:defRPr>
      </a:lvl5pPr>
      <a:lvl6pPr marL="457200" algn="l" defTabSz="762000" rtl="0" eaLnBrk="0" fontAlgn="base" hangingPunct="0">
        <a:lnSpc>
          <a:spcPct val="90000"/>
        </a:lnSpc>
        <a:spcBef>
          <a:spcPct val="0"/>
        </a:spcBef>
        <a:spcAft>
          <a:spcPct val="0"/>
        </a:spcAft>
        <a:defRPr sz="3600" b="1">
          <a:solidFill>
            <a:srgbClr val="FFFF00"/>
          </a:solidFill>
          <a:latin typeface="Arial" charset="0"/>
        </a:defRPr>
      </a:lvl6pPr>
      <a:lvl7pPr marL="914400" algn="l" defTabSz="762000" rtl="0" eaLnBrk="0" fontAlgn="base" hangingPunct="0">
        <a:lnSpc>
          <a:spcPct val="90000"/>
        </a:lnSpc>
        <a:spcBef>
          <a:spcPct val="0"/>
        </a:spcBef>
        <a:spcAft>
          <a:spcPct val="0"/>
        </a:spcAft>
        <a:defRPr sz="3600" b="1">
          <a:solidFill>
            <a:srgbClr val="FFFF00"/>
          </a:solidFill>
          <a:latin typeface="Arial" charset="0"/>
        </a:defRPr>
      </a:lvl7pPr>
      <a:lvl8pPr marL="1371600" algn="l" defTabSz="762000" rtl="0" eaLnBrk="0" fontAlgn="base" hangingPunct="0">
        <a:lnSpc>
          <a:spcPct val="90000"/>
        </a:lnSpc>
        <a:spcBef>
          <a:spcPct val="0"/>
        </a:spcBef>
        <a:spcAft>
          <a:spcPct val="0"/>
        </a:spcAft>
        <a:defRPr sz="3600" b="1">
          <a:solidFill>
            <a:srgbClr val="FFFF00"/>
          </a:solidFill>
          <a:latin typeface="Arial" charset="0"/>
        </a:defRPr>
      </a:lvl8pPr>
      <a:lvl9pPr marL="1828800" algn="l" defTabSz="762000" rtl="0" eaLnBrk="0" fontAlgn="base" hangingPunct="0">
        <a:lnSpc>
          <a:spcPct val="90000"/>
        </a:lnSpc>
        <a:spcBef>
          <a:spcPct val="0"/>
        </a:spcBef>
        <a:spcAft>
          <a:spcPct val="0"/>
        </a:spcAft>
        <a:defRPr sz="3600" b="1">
          <a:solidFill>
            <a:srgbClr val="FFFF00"/>
          </a:solidFill>
          <a:latin typeface="Arial" charset="0"/>
        </a:defRPr>
      </a:lvl9pPr>
    </p:titleStyle>
    <p:bodyStyle>
      <a:lvl1pPr marL="457200" indent="-457200" algn="l" rtl="0" eaLnBrk="0" fontAlgn="base" hangingPunct="0">
        <a:spcBef>
          <a:spcPct val="20000"/>
        </a:spcBef>
        <a:spcAft>
          <a:spcPct val="0"/>
        </a:spcAft>
        <a:buSzPct val="65000"/>
        <a:buFont typeface="Wingdings" pitchFamily="2" charset="2"/>
        <a:buChar char="n"/>
        <a:defRPr lang="en-US" altLang="en-US" sz="3000" dirty="0">
          <a:solidFill>
            <a:schemeClr val="tx1"/>
          </a:solidFill>
          <a:latin typeface="+mn-lt"/>
          <a:ea typeface="+mn-ea"/>
          <a:cs typeface="+mn-cs"/>
        </a:defRPr>
      </a:lvl1pPr>
      <a:lvl2pPr marL="1085850" indent="-514350" algn="l" rtl="0" eaLnBrk="0" fontAlgn="base" hangingPunct="0">
        <a:spcBef>
          <a:spcPct val="20000"/>
        </a:spcBef>
        <a:spcAft>
          <a:spcPct val="0"/>
        </a:spcAft>
        <a:buSzPct val="85000"/>
        <a:buFont typeface="Wingdings" pitchFamily="2" charset="2"/>
        <a:buChar char="§"/>
        <a:defRPr lang="en-US" altLang="en-US" sz="3000" dirty="0">
          <a:solidFill>
            <a:schemeClr val="tx1"/>
          </a:solidFill>
          <a:latin typeface="+mn-lt"/>
          <a:ea typeface="+mn-ea"/>
          <a:cs typeface="+mn-cs"/>
        </a:defRPr>
      </a:lvl2pPr>
      <a:lvl3pPr marL="1371600" indent="-342900" algn="l" rtl="0" eaLnBrk="0" fontAlgn="base" hangingPunct="0">
        <a:spcBef>
          <a:spcPct val="20000"/>
        </a:spcBef>
        <a:spcAft>
          <a:spcPct val="0"/>
        </a:spcAft>
        <a:buSzPct val="85000"/>
        <a:buFont typeface="Wingdings" pitchFamily="2" charset="2"/>
        <a:buChar char="§"/>
        <a:defRPr lang="en-US" altLang="en-US" sz="2800" dirty="0">
          <a:solidFill>
            <a:schemeClr val="tx1"/>
          </a:solidFill>
          <a:latin typeface="+mn-lt"/>
          <a:ea typeface="+mn-ea"/>
          <a:cs typeface="+mn-cs"/>
        </a:defRPr>
      </a:lvl3pPr>
      <a:lvl4pPr marL="1714500" indent="-228600" algn="l" rtl="0" eaLnBrk="0" fontAlgn="base" hangingPunct="0">
        <a:spcBef>
          <a:spcPct val="20000"/>
        </a:spcBef>
        <a:spcAft>
          <a:spcPct val="0"/>
        </a:spcAft>
        <a:buClr>
          <a:srgbClr val="FFFF00"/>
        </a:buClr>
        <a:buFont typeface="Wingdings" pitchFamily="2" charset="2"/>
        <a:buChar char="§"/>
        <a:defRPr lang="en-US" altLang="en-US" sz="3000" dirty="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3988" y="155575"/>
            <a:ext cx="8896350" cy="755650"/>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795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6631458"/>
      </p:ext>
    </p:extLst>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transition>
    <p:wipe dir="r"/>
  </p:transition>
  <p:txStyles>
    <p:titleStyle>
      <a:lvl1pPr algn="ctr" rtl="0" fontAlgn="base">
        <a:spcBef>
          <a:spcPct val="0"/>
        </a:spcBef>
        <a:spcAft>
          <a:spcPct val="0"/>
        </a:spcAft>
        <a:defRPr sz="3600" b="1">
          <a:solidFill>
            <a:schemeClr val="tx1"/>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1"/>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3600" b="1">
          <a:solidFill>
            <a:schemeClr val="tx1"/>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3600" b="1">
          <a:solidFill>
            <a:schemeClr val="tx1"/>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3600" b="1">
          <a:solidFill>
            <a:schemeClr val="tx1"/>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3600" b="1">
          <a:solidFill>
            <a:schemeClr val="tx1"/>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3600" b="1">
          <a:solidFill>
            <a:schemeClr val="tx1"/>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3600" b="1">
          <a:solidFill>
            <a:schemeClr val="tx1"/>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3600" b="1">
          <a:solidFill>
            <a:schemeClr val="tx1"/>
          </a:solidFill>
          <a:effectLst>
            <a:outerShdw blurRad="38100" dist="38100" dir="2700000" algn="tl">
              <a:srgbClr val="000000"/>
            </a:outerShdw>
          </a:effectLst>
          <a:latin typeface="Arial" pitchFamily="34" charset="0"/>
        </a:defRPr>
      </a:lvl9pPr>
    </p:titleStyle>
    <p:bodyStyle>
      <a:lvl1pPr marL="342900" indent="-342900" algn="l" rtl="0" fontAlgn="base">
        <a:spcBef>
          <a:spcPct val="30000"/>
        </a:spcBef>
        <a:spcAft>
          <a:spcPct val="0"/>
        </a:spcAft>
        <a:buClr>
          <a:schemeClr val="tx2"/>
        </a:buClr>
        <a:buSzPct val="110000"/>
        <a:buChar char="•"/>
        <a:defRPr sz="30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30000"/>
        </a:spcBef>
        <a:spcAft>
          <a:spcPct val="0"/>
        </a:spcAft>
        <a:buClr>
          <a:schemeClr val="tx2"/>
        </a:buClr>
        <a:buSzPct val="70000"/>
        <a:buFont typeface="Wingdings 2" pitchFamily="18" charset="2"/>
        <a:buChar char="¡"/>
        <a:defRPr sz="2800" b="1">
          <a:solidFill>
            <a:schemeClr val="tx1"/>
          </a:solidFill>
          <a:effectLst>
            <a:outerShdw blurRad="38100" dist="38100" dir="2700000" algn="tl">
              <a:srgbClr val="000000"/>
            </a:outerShdw>
          </a:effectLst>
          <a:latin typeface="+mn-lt"/>
        </a:defRPr>
      </a:lvl2pPr>
      <a:lvl3pPr marL="1143000" indent="-228600" algn="l" rtl="0" fontAlgn="base">
        <a:spcBef>
          <a:spcPct val="3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6pPr>
      <a:lvl7pPr marL="29718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7pPr>
      <a:lvl8pPr marL="34290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8pPr>
      <a:lvl9pPr marL="38862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113" y="1706157"/>
            <a:ext cx="9121775" cy="2800767"/>
          </a:xfrm>
          <a:prstGeom prst="rect">
            <a:avLst/>
          </a:prstGeom>
          <a:noFill/>
          <a:ln w="9525">
            <a:noFill/>
            <a:miter lim="800000"/>
            <a:headEnd/>
            <a:tailEnd/>
          </a:ln>
        </p:spPr>
        <p:txBody>
          <a:bodyPr>
            <a:spAutoFit/>
          </a:bodyPr>
          <a:lstStyle/>
          <a:p>
            <a:pPr algn="ctr" fontAlgn="base">
              <a:spcBef>
                <a:spcPct val="0"/>
              </a:spcBef>
              <a:spcAft>
                <a:spcPct val="0"/>
              </a:spcAft>
            </a:pPr>
            <a:r>
              <a:rPr lang="en-US" sz="3600" dirty="0">
                <a:solidFill>
                  <a:srgbClr val="FDE25E"/>
                </a:solidFill>
                <a:ea typeface="ヒラギノ角ゴ Pro W3"/>
                <a:cs typeface="Arial" charset="0"/>
              </a:rPr>
              <a:t>Outcomes of Absorb Bioresorbable Scaffolds with Improved Technique in an Expanded Patient Population: The Blinded ABSORB IV Randomized Trial </a:t>
            </a:r>
          </a:p>
          <a:p>
            <a:pPr eaLnBrk="0" fontAlgn="base" hangingPunct="0">
              <a:spcBef>
                <a:spcPct val="0"/>
              </a:spcBef>
              <a:spcAft>
                <a:spcPct val="0"/>
              </a:spcAft>
            </a:pPr>
            <a:endParaRPr lang="en-US" sz="3200" dirty="0">
              <a:solidFill>
                <a:srgbClr val="FFFF0B"/>
              </a:solidFill>
              <a:latin typeface="Arial Narrow" pitchFamily="34" charset="0"/>
              <a:ea typeface="ヒラギノ角ゴ Pro W3"/>
              <a:cs typeface="Arial" charset="0"/>
            </a:endParaRPr>
          </a:p>
        </p:txBody>
      </p:sp>
      <p:sp>
        <p:nvSpPr>
          <p:cNvPr id="8" name="Text Box 4"/>
          <p:cNvSpPr txBox="1">
            <a:spLocks noChangeArrowheads="1"/>
          </p:cNvSpPr>
          <p:nvPr/>
        </p:nvSpPr>
        <p:spPr bwMode="auto">
          <a:xfrm>
            <a:off x="232569" y="4032611"/>
            <a:ext cx="8678863" cy="2825389"/>
          </a:xfrm>
          <a:prstGeom prst="rect">
            <a:avLst/>
          </a:prstGeom>
          <a:noFill/>
          <a:ln>
            <a:noFill/>
          </a:ln>
          <a:effectLst/>
          <a:extLst/>
        </p:spPr>
        <p:txBody>
          <a:bodyPr>
            <a:spAutoFit/>
          </a:bodyPr>
          <a:lstStyle/>
          <a:p>
            <a:pPr algn="ctr" eaLnBrk="0" fontAlgn="base" hangingPunct="0">
              <a:lnSpc>
                <a:spcPct val="120000"/>
              </a:lnSpc>
              <a:spcBef>
                <a:spcPct val="0"/>
              </a:spcBef>
              <a:spcAft>
                <a:spcPct val="0"/>
              </a:spcAft>
              <a:defRPr/>
            </a:pPr>
            <a:r>
              <a:rPr lang="en-US" sz="4000" dirty="0">
                <a:solidFill>
                  <a:srgbClr val="FFFFFF"/>
                </a:solidFill>
                <a:effectLst>
                  <a:outerShdw blurRad="38100" dist="38100" dir="2700000" algn="tl">
                    <a:srgbClr val="000000"/>
                  </a:outerShdw>
                </a:effectLst>
                <a:latin typeface="Arial" charset="0"/>
                <a:ea typeface="Arial" charset="0"/>
                <a:cs typeface="Arial" charset="0"/>
              </a:rPr>
              <a:t>Gregg W. Stone MD</a:t>
            </a:r>
          </a:p>
          <a:p>
            <a:pPr algn="ctr" eaLnBrk="0" fontAlgn="base" hangingPunct="0">
              <a:lnSpc>
                <a:spcPct val="120000"/>
              </a:lnSpc>
              <a:spcBef>
                <a:spcPct val="0"/>
              </a:spcBef>
              <a:spcAft>
                <a:spcPct val="0"/>
              </a:spcAft>
              <a:defRPr/>
            </a:pPr>
            <a:r>
              <a:rPr lang="en-US" sz="2600" dirty="0">
                <a:solidFill>
                  <a:srgbClr val="FFFFFF"/>
                </a:solidFill>
                <a:effectLst>
                  <a:outerShdw blurRad="38100" dist="38100" dir="2700000" algn="tl">
                    <a:srgbClr val="000000"/>
                  </a:outerShdw>
                </a:effectLst>
                <a:latin typeface="Arial" charset="0"/>
                <a:ea typeface="Arial" charset="0"/>
                <a:cs typeface="Arial" charset="0"/>
              </a:rPr>
              <a:t>Stephen G. Ellis MD and Dean J. Kereiakes MD</a:t>
            </a:r>
          </a:p>
          <a:p>
            <a:pPr algn="ctr" eaLnBrk="0" fontAlgn="base" hangingPunct="0">
              <a:lnSpc>
                <a:spcPct val="120000"/>
              </a:lnSpc>
              <a:spcBef>
                <a:spcPct val="0"/>
              </a:spcBef>
              <a:spcAft>
                <a:spcPct val="0"/>
              </a:spcAft>
              <a:defRPr/>
            </a:pPr>
            <a:r>
              <a:rPr lang="en-US" sz="2600" dirty="0">
                <a:solidFill>
                  <a:srgbClr val="FFFFFF"/>
                </a:solidFill>
                <a:effectLst>
                  <a:outerShdw blurRad="38100" dist="38100" dir="2700000" algn="tl">
                    <a:srgbClr val="000000"/>
                  </a:outerShdw>
                </a:effectLst>
                <a:latin typeface="Arial" charset="0"/>
                <a:ea typeface="Arial" charset="0"/>
                <a:cs typeface="Arial" charset="0"/>
              </a:rPr>
              <a:t>for the ABSORB IV Investigators</a:t>
            </a:r>
          </a:p>
          <a:p>
            <a:pPr eaLnBrk="0" fontAlgn="base" hangingPunct="0">
              <a:lnSpc>
                <a:spcPct val="120000"/>
              </a:lnSpc>
              <a:spcBef>
                <a:spcPct val="0"/>
              </a:spcBef>
              <a:spcAft>
                <a:spcPct val="0"/>
              </a:spcAft>
              <a:defRPr/>
            </a:pPr>
            <a:endParaRPr lang="en-US" sz="2800" b="1" dirty="0">
              <a:solidFill>
                <a:srgbClr val="FFFFFF"/>
              </a:solidFill>
              <a:effectLst>
                <a:outerShdw blurRad="38100" dist="38100" dir="2700000" algn="tl">
                  <a:srgbClr val="000000"/>
                </a:outerShdw>
              </a:effectLst>
              <a:latin typeface="Arial" charset="0"/>
              <a:ea typeface="Arial" charset="0"/>
              <a:cs typeface="Arial" charset="0"/>
            </a:endParaRPr>
          </a:p>
          <a:p>
            <a:pPr eaLnBrk="0" fontAlgn="base" hangingPunct="0">
              <a:lnSpc>
                <a:spcPct val="120000"/>
              </a:lnSpc>
              <a:spcBef>
                <a:spcPct val="0"/>
              </a:spcBef>
              <a:spcAft>
                <a:spcPct val="0"/>
              </a:spcAft>
              <a:defRPr/>
            </a:pPr>
            <a:endParaRPr lang="en-US" sz="2800" b="1" dirty="0">
              <a:solidFill>
                <a:srgbClr val="FFFFFF"/>
              </a:solidFill>
              <a:effectLst>
                <a:outerShdw blurRad="38100" dist="38100" dir="2700000" algn="tl">
                  <a:srgbClr val="000000"/>
                </a:outerShdw>
              </a:effectLst>
              <a:latin typeface="Arial" charset="0"/>
              <a:ea typeface="Arial" charset="0"/>
              <a:cs typeface="Arial"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2529" y="-59376"/>
            <a:ext cx="1698943" cy="1698943"/>
          </a:xfrm>
          <a:prstGeom prst="rect">
            <a:avLst/>
          </a:prstGeom>
        </p:spPr>
      </p:pic>
    </p:spTree>
    <p:extLst>
      <p:ext uri="{BB962C8B-B14F-4D97-AF65-F5344CB8AC3E}">
        <p14:creationId xmlns:p14="http://schemas.microsoft.com/office/powerpoint/2010/main" val="1791203573"/>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202354157"/>
              </p:ext>
            </p:extLst>
          </p:nvPr>
        </p:nvGraphicFramePr>
        <p:xfrm>
          <a:off x="91440" y="845013"/>
          <a:ext cx="8974183" cy="5926177"/>
        </p:xfrm>
        <a:graphic>
          <a:graphicData uri="http://schemas.openxmlformats.org/drawingml/2006/table">
            <a:tbl>
              <a:tblPr firstRow="1" firstCol="1" bandRow="1">
                <a:tableStyleId>{5C22544A-7EE6-4342-B048-85BDC9FD1C3A}</a:tableStyleId>
              </a:tblPr>
              <a:tblGrid>
                <a:gridCol w="2895600">
                  <a:extLst>
                    <a:ext uri="{9D8B030D-6E8A-4147-A177-3AD203B41FA5}">
                      <a16:colId xmlns:a16="http://schemas.microsoft.com/office/drawing/2014/main" val="20000"/>
                    </a:ext>
                  </a:extLst>
                </a:gridCol>
                <a:gridCol w="3439886">
                  <a:extLst>
                    <a:ext uri="{9D8B030D-6E8A-4147-A177-3AD203B41FA5}">
                      <a16:colId xmlns:a16="http://schemas.microsoft.com/office/drawing/2014/main" val="20001"/>
                    </a:ext>
                  </a:extLst>
                </a:gridCol>
                <a:gridCol w="2638697">
                  <a:extLst>
                    <a:ext uri="{9D8B030D-6E8A-4147-A177-3AD203B41FA5}">
                      <a16:colId xmlns:a16="http://schemas.microsoft.com/office/drawing/2014/main" val="20002"/>
                    </a:ext>
                  </a:extLst>
                </a:gridCol>
              </a:tblGrid>
              <a:tr h="977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2">
                              <a:lumMod val="75000"/>
                            </a:schemeClr>
                          </a:solidFill>
                          <a:effectLst>
                            <a:outerShdw blurRad="38100" dist="38100" dir="2700000" algn="tl">
                              <a:srgbClr val="000000">
                                <a:alpha val="43137"/>
                              </a:srgbClr>
                            </a:outerShdw>
                          </a:effectLst>
                          <a:latin typeface="+mn-lt"/>
                        </a:rPr>
                        <a:t>1. Dr. Gori  (89</a:t>
                      </a:r>
                      <a:r>
                        <a:rPr lang="en-US" sz="1600" b="1" dirty="0">
                          <a:solidFill>
                            <a:srgbClr val="FFE25E"/>
                          </a:solidFill>
                          <a:effectLst>
                            <a:outerShdw blurRad="38100" dist="38100" dir="2700000" algn="tl">
                              <a:srgbClr val="000000">
                                <a:alpha val="43137"/>
                              </a:srgbClr>
                            </a:outerShdw>
                          </a:effectLst>
                          <a:latin typeface="+mn-lt"/>
                        </a:rPr>
                        <a:t>)</a:t>
                      </a:r>
                    </a:p>
                    <a:p>
                      <a:pPr marL="0" marR="0" indent="0" algn="ctr" defTabSz="914400" rtl="0" eaLnBrk="1" fontAlgn="auto" latinLnBrk="0" hangingPunct="1">
                        <a:lnSpc>
                          <a:spcPct val="100000"/>
                        </a:lnSpc>
                        <a:spcBef>
                          <a:spcPts val="0"/>
                        </a:spcBef>
                        <a:spcAft>
                          <a:spcPts val="0"/>
                        </a:spcAft>
                        <a:buClrTx/>
                        <a:buSzTx/>
                        <a:buFontTx/>
                        <a:buNone/>
                        <a:tabLst/>
                        <a:defRPr/>
                      </a:pPr>
                      <a:r>
                        <a:rPr lang="de-DE" sz="1400" b="0">
                          <a:solidFill>
                            <a:schemeClr val="tx1"/>
                          </a:solidFill>
                          <a:effectLst>
                            <a:outerShdw blurRad="38100" dist="38100" dir="2700000" algn="tl">
                              <a:srgbClr val="000000">
                                <a:alpha val="43137"/>
                              </a:srgbClr>
                            </a:outerShdw>
                          </a:effectLst>
                          <a:latin typeface="+mn-lt"/>
                        </a:rPr>
                        <a:t>Johannes Gutenberg-Universitaet</a:t>
                      </a:r>
                      <a:r>
                        <a:rPr lang="de-DE" sz="1400" b="0" dirty="0">
                          <a:solidFill>
                            <a:schemeClr val="tx1"/>
                          </a:solidFill>
                          <a:effectLst>
                            <a:outerShdw blurRad="38100" dist="38100" dir="2700000" algn="tl">
                              <a:srgbClr val="000000">
                                <a:alpha val="43137"/>
                              </a:srgbClr>
                            </a:outerShdw>
                          </a:effectLst>
                          <a:latin typeface="+mn-lt"/>
                        </a:rPr>
                        <a:t> Langenbeckstr, Mainz, Germany</a:t>
                      </a:r>
                      <a:endParaRPr lang="en-US" sz="1400" b="0" dirty="0">
                        <a:solidFill>
                          <a:schemeClr val="tx1"/>
                        </a:solidFill>
                        <a:effectLst>
                          <a:outerShdw blurRad="38100" dist="38100" dir="2700000" algn="tl">
                            <a:srgbClr val="000000">
                              <a:alpha val="43137"/>
                            </a:srgbClr>
                          </a:outerShdw>
                        </a:effectLst>
                        <a:latin typeface="+mn-lt"/>
                        <a:ea typeface="Times New Roman"/>
                      </a:endParaRPr>
                    </a:p>
                  </a:txBody>
                  <a:tcPr marL="31783" marR="31783" marT="31783" marB="31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8. Dr.</a:t>
                      </a:r>
                      <a:r>
                        <a:rPr lang="en-US" sz="1600" b="1" kern="1200" baseline="0" dirty="0">
                          <a:solidFill>
                            <a:schemeClr val="tx2">
                              <a:lumMod val="75000"/>
                            </a:schemeClr>
                          </a:solidFill>
                          <a:effectLst>
                            <a:outerShdw blurRad="38100" dist="38100" dir="2700000" algn="tl">
                              <a:srgbClr val="000000">
                                <a:alpha val="43137"/>
                              </a:srgbClr>
                            </a:outerShdw>
                          </a:effectLst>
                          <a:latin typeface="+mn-lt"/>
                          <a:ea typeface="+mn-ea"/>
                          <a:cs typeface="+mn-cs"/>
                        </a:rPr>
                        <a:t> Broderick</a:t>
                      </a: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 (56)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outerShdw blurRad="38100" dist="38100" dir="2700000" algn="tl">
                              <a:srgbClr val="000000">
                                <a:alpha val="43137"/>
                              </a:srgbClr>
                            </a:outerShdw>
                          </a:effectLst>
                          <a:latin typeface="+mn-lt"/>
                          <a:ea typeface="+mn-ea"/>
                          <a:cs typeface="+mn-cs"/>
                        </a:rPr>
                        <a:t>The Christ Hospital, Cincinnati, OH</a:t>
                      </a:r>
                    </a:p>
                  </a:txBody>
                  <a:tcPr marL="31783" marR="31783" marT="31783" marB="31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DE25E">
                              <a:lumMod val="75000"/>
                            </a:srgbClr>
                          </a:solidFill>
                          <a:effectLst>
                            <a:outerShdw blurRad="38100" dist="38100" dir="2700000" algn="tl">
                              <a:srgbClr val="000000">
                                <a:alpha val="43137"/>
                              </a:srgbClr>
                            </a:outerShdw>
                          </a:effectLst>
                          <a:uLnTx/>
                          <a:uFillTx/>
                          <a:latin typeface="+mn-lt"/>
                          <a:ea typeface="+mn-ea"/>
                          <a:cs typeface="+mn-cs"/>
                        </a:rPr>
                        <a:t>15. Dr. </a:t>
                      </a:r>
                      <a:r>
                        <a:rPr kumimoji="0" lang="en-US" sz="1600" b="1" i="0" u="none" strike="noStrike" kern="1200" cap="none" spc="0" normalizeH="0" baseline="0" noProof="0" dirty="0" err="1">
                          <a:ln>
                            <a:noFill/>
                          </a:ln>
                          <a:solidFill>
                            <a:srgbClr val="FDE25E">
                              <a:lumMod val="75000"/>
                            </a:srgbClr>
                          </a:solidFill>
                          <a:effectLst>
                            <a:outerShdw blurRad="38100" dist="38100" dir="2700000" algn="tl">
                              <a:srgbClr val="000000">
                                <a:alpha val="43137"/>
                              </a:srgbClr>
                            </a:outerShdw>
                          </a:effectLst>
                          <a:uLnTx/>
                          <a:uFillTx/>
                          <a:latin typeface="+mn-lt"/>
                          <a:ea typeface="+mn-ea"/>
                          <a:cs typeface="+mn-cs"/>
                        </a:rPr>
                        <a:t>Whitbourn</a:t>
                      </a:r>
                      <a:r>
                        <a:rPr kumimoji="0" lang="en-US" sz="1600" b="1" i="0" u="none" strike="noStrike" kern="1200" cap="none" spc="0" normalizeH="0" baseline="0" noProof="0" dirty="0">
                          <a:ln>
                            <a:noFill/>
                          </a:ln>
                          <a:solidFill>
                            <a:srgbClr val="FDE25E">
                              <a:lumMod val="75000"/>
                            </a:srgbClr>
                          </a:solidFill>
                          <a:effectLst>
                            <a:outerShdw blurRad="38100" dist="38100" dir="2700000" algn="tl">
                              <a:srgbClr val="000000">
                                <a:alpha val="43137"/>
                              </a:srgbClr>
                            </a:outerShdw>
                          </a:effectLst>
                          <a:uLnTx/>
                          <a:uFillTx/>
                          <a:latin typeface="+mn-lt"/>
                          <a:ea typeface="+mn-ea"/>
                          <a:cs typeface="+mn-cs"/>
                        </a:rPr>
                        <a:t> (46)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St. Vincent's Hospital Melbourne,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VIC, Australia</a:t>
                      </a:r>
                    </a:p>
                  </a:txBody>
                  <a:tcPr marL="31783" marR="31783" marT="31783" marB="31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1132"/>
                    </a:solidFill>
                  </a:tcPr>
                </a:tc>
                <a:extLst>
                  <a:ext uri="{0D108BD9-81ED-4DB2-BD59-A6C34878D82A}">
                    <a16:rowId xmlns:a16="http://schemas.microsoft.com/office/drawing/2014/main" val="10000"/>
                  </a:ext>
                </a:extLst>
              </a:tr>
              <a:tr h="89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2. Dr. Metzger (75)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outerShdw blurRad="38100" dist="38100" dir="2700000" algn="tl">
                              <a:srgbClr val="000000">
                                <a:alpha val="43137"/>
                              </a:srgbClr>
                            </a:outerShdw>
                          </a:effectLst>
                          <a:latin typeface="+mn-lt"/>
                          <a:ea typeface="+mn-ea"/>
                          <a:cs typeface="+mn-cs"/>
                        </a:rPr>
                        <a:t>Holston Valley </a:t>
                      </a:r>
                      <a:r>
                        <a:rPr lang="en-US" sz="1400" b="0" kern="1200" dirty="0" err="1">
                          <a:solidFill>
                            <a:schemeClr val="tx1"/>
                          </a:solidFill>
                          <a:effectLst>
                            <a:outerShdw blurRad="38100" dist="38100" dir="2700000" algn="tl">
                              <a:srgbClr val="000000">
                                <a:alpha val="43137"/>
                              </a:srgbClr>
                            </a:outerShdw>
                          </a:effectLst>
                          <a:latin typeface="+mn-lt"/>
                          <a:ea typeface="+mn-ea"/>
                          <a:cs typeface="+mn-cs"/>
                        </a:rPr>
                        <a:t>Wellmont</a:t>
                      </a:r>
                      <a:r>
                        <a:rPr lang="en-US" sz="1400" b="0" kern="1200" dirty="0">
                          <a:solidFill>
                            <a:schemeClr val="tx1"/>
                          </a:solidFill>
                          <a:effectLst>
                            <a:outerShdw blurRad="38100" dist="38100" dir="2700000" algn="tl">
                              <a:srgbClr val="000000">
                                <a:alpha val="43137"/>
                              </a:srgbClr>
                            </a:outerShdw>
                          </a:effectLst>
                          <a:latin typeface="+mn-lt"/>
                          <a:ea typeface="+mn-ea"/>
                          <a:cs typeface="+mn-cs"/>
                        </a:rPr>
                        <a:t> Medical Center, Kingsport, TN</a:t>
                      </a:r>
                    </a:p>
                  </a:txBody>
                  <a:tcPr marL="31783" marR="31783" marT="31783" marB="31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9. Dr.</a:t>
                      </a:r>
                      <a:r>
                        <a:rPr lang="en-US" sz="1600" b="1" kern="1200" baseline="0" dirty="0">
                          <a:solidFill>
                            <a:schemeClr val="tx2">
                              <a:lumMod val="75000"/>
                            </a:schemeClr>
                          </a:solidFill>
                          <a:effectLst>
                            <a:outerShdw blurRad="38100" dist="38100" dir="2700000" algn="tl">
                              <a:srgbClr val="000000">
                                <a:alpha val="43137"/>
                              </a:srgbClr>
                            </a:outerShdw>
                          </a:effectLst>
                          <a:latin typeface="+mn-lt"/>
                          <a:ea typeface="+mn-ea"/>
                          <a:cs typeface="+mn-cs"/>
                        </a:rPr>
                        <a:t> </a:t>
                      </a:r>
                      <a:r>
                        <a:rPr lang="en-US" sz="1600" b="1" kern="1200" baseline="0" dirty="0" err="1">
                          <a:solidFill>
                            <a:schemeClr val="tx2">
                              <a:lumMod val="75000"/>
                            </a:schemeClr>
                          </a:solidFill>
                          <a:effectLst>
                            <a:outerShdw blurRad="38100" dist="38100" dir="2700000" algn="tl">
                              <a:srgbClr val="000000">
                                <a:alpha val="43137"/>
                              </a:srgbClr>
                            </a:outerShdw>
                          </a:effectLst>
                          <a:latin typeface="+mn-lt"/>
                          <a:ea typeface="+mn-ea"/>
                          <a:cs typeface="+mn-cs"/>
                        </a:rPr>
                        <a:t>Kabour</a:t>
                      </a: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 (55)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outerShdw blurRad="38100" dist="38100" dir="2700000" algn="tl">
                              <a:srgbClr val="000000">
                                <a:alpha val="43137"/>
                              </a:srgbClr>
                            </a:outerShdw>
                          </a:effectLst>
                          <a:latin typeface="+mn-lt"/>
                          <a:ea typeface="+mn-ea"/>
                          <a:cs typeface="+mn-cs"/>
                        </a:rPr>
                        <a:t>Mercy St. Vincent Medical Center,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outerShdw blurRad="38100" dist="38100" dir="2700000" algn="tl">
                              <a:srgbClr val="000000">
                                <a:alpha val="43137"/>
                              </a:srgbClr>
                            </a:outerShdw>
                          </a:effectLst>
                          <a:latin typeface="+mn-lt"/>
                          <a:ea typeface="+mn-ea"/>
                          <a:cs typeface="+mn-cs"/>
                        </a:rPr>
                        <a:t>Toledo, OH</a:t>
                      </a:r>
                    </a:p>
                  </a:txBody>
                  <a:tcPr marL="31783" marR="31783" marT="31783" marB="31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DE25E">
                              <a:lumMod val="75000"/>
                            </a:srgbClr>
                          </a:solidFill>
                          <a:effectLst>
                            <a:outerShdw blurRad="38100" dist="38100" dir="2700000" algn="tl">
                              <a:srgbClr val="000000">
                                <a:alpha val="43137"/>
                              </a:srgbClr>
                            </a:outerShdw>
                          </a:effectLst>
                          <a:uLnTx/>
                          <a:uFillTx/>
                          <a:latin typeface="+mn-lt"/>
                          <a:ea typeface="+mn-ea"/>
                          <a:cs typeface="+mn-cs"/>
                        </a:rPr>
                        <a:t>16. Dr. Gaither (42</a:t>
                      </a:r>
                      <a:r>
                        <a:rPr kumimoji="0" lang="en-US" sz="1600" b="1" i="0" u="none" strike="noStrike" kern="1200" cap="none" spc="0" normalizeH="0" baseline="0" noProof="0" dirty="0">
                          <a:ln>
                            <a:noFill/>
                          </a:ln>
                          <a:solidFill>
                            <a:srgbClr val="FFE25E"/>
                          </a:solidFill>
                          <a:effectLst>
                            <a:outerShdw blurRad="38100" dist="38100" dir="2700000" algn="tl">
                              <a:srgbClr val="000000">
                                <a:alpha val="43137"/>
                              </a:srgbClr>
                            </a:outerShdw>
                          </a:effectLst>
                          <a:uLnTx/>
                          <a:uFillTx/>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Winchester Medical Center, Winchester, VA</a:t>
                      </a:r>
                      <a:endParaRPr kumimoji="0" 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endParaRPr>
                    </a:p>
                  </a:txBody>
                  <a:tcPr marL="31783" marR="31783" marT="31783" marB="31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1132"/>
                    </a:solidFill>
                  </a:tcPr>
                </a:tc>
                <a:extLst>
                  <a:ext uri="{0D108BD9-81ED-4DB2-BD59-A6C34878D82A}">
                    <a16:rowId xmlns:a16="http://schemas.microsoft.com/office/drawing/2014/main" val="10001"/>
                  </a:ext>
                </a:extLst>
              </a:tr>
              <a:tr h="7573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3. Drs. </a:t>
                      </a:r>
                      <a:r>
                        <a:rPr lang="en-US" sz="1600" b="1" kern="1200" dirty="0" err="1">
                          <a:solidFill>
                            <a:schemeClr val="tx2">
                              <a:lumMod val="75000"/>
                            </a:schemeClr>
                          </a:solidFill>
                          <a:effectLst>
                            <a:outerShdw blurRad="38100" dist="38100" dir="2700000" algn="tl">
                              <a:srgbClr val="000000">
                                <a:alpha val="43137"/>
                              </a:srgbClr>
                            </a:outerShdw>
                          </a:effectLst>
                          <a:latin typeface="+mn-lt"/>
                          <a:ea typeface="+mn-ea"/>
                          <a:cs typeface="+mn-cs"/>
                        </a:rPr>
                        <a:t>Cambier</a:t>
                      </a: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 &amp; Stein (74)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outerShdw blurRad="38100" dist="38100" dir="2700000" algn="tl">
                              <a:srgbClr val="000000">
                                <a:alpha val="43137"/>
                              </a:srgbClr>
                            </a:outerShdw>
                          </a:effectLst>
                          <a:latin typeface="+mn-lt"/>
                          <a:ea typeface="+mn-ea"/>
                          <a:cs typeface="+mn-cs"/>
                        </a:rPr>
                        <a:t>Morton Plant Hospital,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outerShdw blurRad="38100" dist="38100" dir="2700000" algn="tl">
                              <a:srgbClr val="000000">
                                <a:alpha val="43137"/>
                              </a:srgbClr>
                            </a:outerShdw>
                          </a:effectLst>
                          <a:latin typeface="+mn-lt"/>
                          <a:ea typeface="+mn-ea"/>
                          <a:cs typeface="+mn-cs"/>
                        </a:rPr>
                        <a:t>Clearwater, FL</a:t>
                      </a:r>
                    </a:p>
                  </a:txBody>
                  <a:tcPr marL="31783" marR="31783" marT="31783" marB="31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10. Dr.</a:t>
                      </a:r>
                      <a:r>
                        <a:rPr lang="en-US" sz="1600" b="1" kern="1200" baseline="0" dirty="0">
                          <a:solidFill>
                            <a:schemeClr val="tx2">
                              <a:lumMod val="75000"/>
                            </a:schemeClr>
                          </a:solidFill>
                          <a:effectLst>
                            <a:outerShdw blurRad="38100" dist="38100" dir="2700000" algn="tl">
                              <a:srgbClr val="000000">
                                <a:alpha val="43137"/>
                              </a:srgbClr>
                            </a:outerShdw>
                          </a:effectLst>
                          <a:latin typeface="+mn-lt"/>
                          <a:ea typeface="+mn-ea"/>
                          <a:cs typeface="+mn-cs"/>
                        </a:rPr>
                        <a:t> </a:t>
                      </a:r>
                      <a:r>
                        <a:rPr lang="en-US" sz="1600" b="1" kern="1200" baseline="0" dirty="0" err="1">
                          <a:solidFill>
                            <a:schemeClr val="tx2">
                              <a:lumMod val="75000"/>
                            </a:schemeClr>
                          </a:solidFill>
                          <a:effectLst>
                            <a:outerShdw blurRad="38100" dist="38100" dir="2700000" algn="tl">
                              <a:srgbClr val="000000">
                                <a:alpha val="43137"/>
                              </a:srgbClr>
                            </a:outerShdw>
                          </a:effectLst>
                          <a:latin typeface="+mn-lt"/>
                          <a:ea typeface="+mn-ea"/>
                          <a:cs typeface="+mn-cs"/>
                        </a:rPr>
                        <a:t>Piegari</a:t>
                      </a: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 (53)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outerShdw blurRad="38100" dist="38100" dir="2700000" algn="tl">
                              <a:srgbClr val="000000">
                                <a:alpha val="43137"/>
                              </a:srgbClr>
                            </a:outerShdw>
                          </a:effectLst>
                          <a:latin typeface="+mn-lt"/>
                          <a:ea typeface="+mn-ea"/>
                          <a:cs typeface="+mn-cs"/>
                        </a:rPr>
                        <a:t>St. Joseph Medical Center,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outerShdw blurRad="38100" dist="38100" dir="2700000" algn="tl">
                              <a:srgbClr val="000000">
                                <a:alpha val="43137"/>
                              </a:srgbClr>
                            </a:outerShdw>
                          </a:effectLst>
                          <a:latin typeface="+mn-lt"/>
                          <a:ea typeface="+mn-ea"/>
                          <a:cs typeface="+mn-cs"/>
                        </a:rPr>
                        <a:t>Wyomissing, PA</a:t>
                      </a:r>
                    </a:p>
                  </a:txBody>
                  <a:tcPr marL="31783" marR="31783" marT="31783" marB="31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DE25E">
                              <a:lumMod val="75000"/>
                            </a:srgbClr>
                          </a:solidFill>
                          <a:effectLst>
                            <a:outerShdw blurRad="38100" dist="38100" dir="2700000" algn="tl">
                              <a:srgbClr val="000000">
                                <a:alpha val="43137"/>
                              </a:srgbClr>
                            </a:outerShdw>
                          </a:effectLst>
                          <a:uLnTx/>
                          <a:uFillTx/>
                          <a:latin typeface="+mn-lt"/>
                          <a:ea typeface="+mn-ea"/>
                          <a:cs typeface="+mn-cs"/>
                        </a:rPr>
                        <a:t>17. Dr. </a:t>
                      </a:r>
                      <a:r>
                        <a:rPr kumimoji="0" lang="en-US" sz="1600" b="1" i="0" u="none" strike="noStrike" kern="1200" cap="none" spc="0" normalizeH="0" baseline="0" noProof="0" dirty="0" err="1">
                          <a:ln>
                            <a:noFill/>
                          </a:ln>
                          <a:solidFill>
                            <a:srgbClr val="FDE25E">
                              <a:lumMod val="75000"/>
                            </a:srgbClr>
                          </a:solidFill>
                          <a:effectLst>
                            <a:outerShdw blurRad="38100" dist="38100" dir="2700000" algn="tl">
                              <a:srgbClr val="000000">
                                <a:alpha val="43137"/>
                              </a:srgbClr>
                            </a:outerShdw>
                          </a:effectLst>
                          <a:uLnTx/>
                          <a:uFillTx/>
                          <a:latin typeface="+mn-lt"/>
                          <a:ea typeface="+mn-ea"/>
                          <a:cs typeface="+mn-cs"/>
                        </a:rPr>
                        <a:t>Zidar</a:t>
                      </a:r>
                      <a:r>
                        <a:rPr kumimoji="0" lang="en-US" sz="1600" b="1" i="0" u="none" strike="noStrike" kern="1200" cap="none" spc="0" normalizeH="0" baseline="0" noProof="0" dirty="0">
                          <a:ln>
                            <a:noFill/>
                          </a:ln>
                          <a:solidFill>
                            <a:srgbClr val="FDE25E">
                              <a:lumMod val="75000"/>
                            </a:srgbClr>
                          </a:solidFill>
                          <a:effectLst>
                            <a:outerShdw blurRad="38100" dist="38100" dir="2700000" algn="tl">
                              <a:srgbClr val="000000">
                                <a:alpha val="43137"/>
                              </a:srgbClr>
                            </a:outerShdw>
                          </a:effectLst>
                          <a:uLnTx/>
                          <a:uFillTx/>
                          <a:latin typeface="+mn-lt"/>
                          <a:ea typeface="+mn-ea"/>
                          <a:cs typeface="+mn-cs"/>
                        </a:rPr>
                        <a:t> (41)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Rex Hospital, Inc., Raleigh, NC</a:t>
                      </a:r>
                    </a:p>
                  </a:txBody>
                  <a:tcPr marL="31783" marR="31783" marT="31783" marB="31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1132"/>
                    </a:solidFill>
                  </a:tcPr>
                </a:tc>
                <a:extLst>
                  <a:ext uri="{0D108BD9-81ED-4DB2-BD59-A6C34878D82A}">
                    <a16:rowId xmlns:a16="http://schemas.microsoft.com/office/drawing/2014/main" val="10002"/>
                  </a:ext>
                </a:extLst>
              </a:tr>
              <a:tr h="977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4. Dr. Erickson (65)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outerShdw blurRad="38100" dist="38100" dir="2700000" algn="tl">
                              <a:srgbClr val="000000">
                                <a:alpha val="43137"/>
                              </a:srgbClr>
                            </a:outerShdw>
                          </a:effectLst>
                          <a:latin typeface="+mn-lt"/>
                          <a:ea typeface="+mn-ea"/>
                          <a:cs typeface="+mn-cs"/>
                        </a:rPr>
                        <a:t>Royal Perth Hospital,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outerShdw blurRad="38100" dist="38100" dir="2700000" algn="tl">
                              <a:srgbClr val="000000">
                                <a:alpha val="43137"/>
                              </a:srgbClr>
                            </a:outerShdw>
                          </a:effectLst>
                          <a:latin typeface="+mn-lt"/>
                          <a:ea typeface="+mn-ea"/>
                          <a:cs typeface="+mn-cs"/>
                        </a:rPr>
                        <a:t>WA, Australia</a:t>
                      </a:r>
                    </a:p>
                  </a:txBody>
                  <a:tcPr marL="31783" marR="31783" marT="31783" marB="31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11. Drs.</a:t>
                      </a:r>
                      <a:r>
                        <a:rPr lang="en-US" sz="1600" b="1" kern="1200" baseline="0" dirty="0">
                          <a:solidFill>
                            <a:schemeClr val="tx2">
                              <a:lumMod val="75000"/>
                            </a:schemeClr>
                          </a:solidFill>
                          <a:effectLst>
                            <a:outerShdw blurRad="38100" dist="38100" dir="2700000" algn="tl">
                              <a:srgbClr val="000000">
                                <a:alpha val="43137"/>
                              </a:srgbClr>
                            </a:outerShdw>
                          </a:effectLst>
                          <a:latin typeface="+mn-lt"/>
                          <a:ea typeface="+mn-ea"/>
                          <a:cs typeface="+mn-cs"/>
                        </a:rPr>
                        <a:t> Fortuna &amp; Cavendish</a:t>
                      </a: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 (52)</a:t>
                      </a:r>
                    </a:p>
                    <a:p>
                      <a:pPr marL="0" marR="0" indent="0" algn="ctr"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tx1"/>
                          </a:solidFill>
                          <a:effectLst>
                            <a:outerShdw blurRad="38100" dist="38100" dir="2700000" algn="tl">
                              <a:srgbClr val="000000">
                                <a:alpha val="43137"/>
                              </a:srgbClr>
                            </a:outerShdw>
                          </a:effectLst>
                          <a:latin typeface="+mn-lt"/>
                          <a:ea typeface="+mn-ea"/>
                          <a:cs typeface="+mn-cs"/>
                        </a:rPr>
                        <a:t>Scripps Memorial Hospital La Jolla, </a:t>
                      </a:r>
                    </a:p>
                    <a:p>
                      <a:pPr marL="0" marR="0" indent="0" algn="ctr"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tx1"/>
                          </a:solidFill>
                          <a:effectLst>
                            <a:outerShdw blurRad="38100" dist="38100" dir="2700000" algn="tl">
                              <a:srgbClr val="000000">
                                <a:alpha val="43137"/>
                              </a:srgbClr>
                            </a:outerShdw>
                          </a:effectLst>
                          <a:latin typeface="+mn-lt"/>
                          <a:ea typeface="+mn-ea"/>
                          <a:cs typeface="+mn-cs"/>
                        </a:rPr>
                        <a:t>La Jolla, CA</a:t>
                      </a:r>
                      <a:endParaRPr lang="en-US" sz="1400" b="0" kern="1200" dirty="0">
                        <a:solidFill>
                          <a:schemeClr val="tx1"/>
                        </a:solidFill>
                        <a:effectLst>
                          <a:outerShdw blurRad="38100" dist="38100" dir="2700000" algn="tl">
                            <a:srgbClr val="000000">
                              <a:alpha val="43137"/>
                            </a:srgbClr>
                          </a:outerShdw>
                        </a:effectLst>
                        <a:latin typeface="+mn-lt"/>
                        <a:ea typeface="+mn-ea"/>
                        <a:cs typeface="+mn-cs"/>
                      </a:endParaRPr>
                    </a:p>
                  </a:txBody>
                  <a:tcPr marL="31783" marR="31783" marT="31783" marB="31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18. Dr. </a:t>
                      </a:r>
                      <a:r>
                        <a:rPr lang="en-US" sz="1600" b="1" kern="1200" dirty="0" err="1">
                          <a:solidFill>
                            <a:schemeClr val="tx2">
                              <a:lumMod val="75000"/>
                            </a:schemeClr>
                          </a:solidFill>
                          <a:effectLst>
                            <a:outerShdw blurRad="38100" dist="38100" dir="2700000" algn="tl">
                              <a:srgbClr val="000000">
                                <a:alpha val="43137"/>
                              </a:srgbClr>
                            </a:outerShdw>
                          </a:effectLst>
                          <a:latin typeface="+mn-lt"/>
                          <a:ea typeface="+mn-ea"/>
                          <a:cs typeface="+mn-cs"/>
                        </a:rPr>
                        <a:t>Wöhrle</a:t>
                      </a: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 (40)</a:t>
                      </a:r>
                    </a:p>
                    <a:p>
                      <a:pPr marL="0" marR="0" indent="0" algn="ctr"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effectLst>
                            <a:outerShdw blurRad="38100" dist="38100" dir="2700000" algn="tl">
                              <a:srgbClr val="000000">
                                <a:alpha val="43137"/>
                              </a:srgbClr>
                            </a:outerShdw>
                          </a:effectLst>
                          <a:latin typeface="+mn-lt"/>
                        </a:rPr>
                        <a:t>Universitätsklinik um Ulm ALBERT- EINSTEIN, Ulm, Germany</a:t>
                      </a:r>
                      <a:endParaRPr lang="en-US" sz="1400" b="0" dirty="0">
                        <a:solidFill>
                          <a:schemeClr val="tx1"/>
                        </a:solidFill>
                        <a:effectLst>
                          <a:outerShdw blurRad="38100" dist="38100" dir="2700000" algn="tl">
                            <a:srgbClr val="000000">
                              <a:alpha val="43137"/>
                            </a:srgbClr>
                          </a:outerShdw>
                        </a:effectLst>
                        <a:latin typeface="+mn-lt"/>
                        <a:ea typeface="Times New Roman"/>
                      </a:endParaRPr>
                    </a:p>
                  </a:txBody>
                  <a:tcPr marL="31783" marR="31783" marT="31783" marB="31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1132"/>
                    </a:solidFill>
                  </a:tcPr>
                </a:tc>
                <a:extLst>
                  <a:ext uri="{0D108BD9-81ED-4DB2-BD59-A6C34878D82A}">
                    <a16:rowId xmlns:a16="http://schemas.microsoft.com/office/drawing/2014/main" val="10003"/>
                  </a:ext>
                </a:extLst>
              </a:tr>
              <a:tr h="7573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5. Dr.</a:t>
                      </a:r>
                      <a:r>
                        <a:rPr lang="en-US" sz="1600" b="1" kern="1200" baseline="0" dirty="0">
                          <a:solidFill>
                            <a:schemeClr val="tx2">
                              <a:lumMod val="75000"/>
                            </a:schemeClr>
                          </a:solidFill>
                          <a:effectLst>
                            <a:outerShdw blurRad="38100" dist="38100" dir="2700000" algn="tl">
                              <a:srgbClr val="000000">
                                <a:alpha val="43137"/>
                              </a:srgbClr>
                            </a:outerShdw>
                          </a:effectLst>
                          <a:latin typeface="+mn-lt"/>
                          <a:ea typeface="+mn-ea"/>
                          <a:cs typeface="+mn-cs"/>
                        </a:rPr>
                        <a:t> </a:t>
                      </a:r>
                      <a:r>
                        <a:rPr lang="en-US" sz="1600" b="1" kern="1200" baseline="0" dirty="0" err="1">
                          <a:solidFill>
                            <a:schemeClr val="tx2">
                              <a:lumMod val="75000"/>
                            </a:schemeClr>
                          </a:solidFill>
                          <a:effectLst>
                            <a:outerShdw blurRad="38100" dist="38100" dir="2700000" algn="tl">
                              <a:srgbClr val="000000">
                                <a:alpha val="43137"/>
                              </a:srgbClr>
                            </a:outerShdw>
                          </a:effectLst>
                          <a:latin typeface="+mn-lt"/>
                          <a:ea typeface="+mn-ea"/>
                          <a:cs typeface="+mn-cs"/>
                        </a:rPr>
                        <a:t>Torzewski</a:t>
                      </a: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 (63)</a:t>
                      </a:r>
                    </a:p>
                    <a:p>
                      <a:pPr marL="0" marR="0" indent="0" algn="ctr" defTabSz="914400" rtl="0" eaLnBrk="1" fontAlgn="auto" latinLnBrk="0" hangingPunct="1">
                        <a:lnSpc>
                          <a:spcPct val="100000"/>
                        </a:lnSpc>
                        <a:spcBef>
                          <a:spcPts val="0"/>
                        </a:spcBef>
                        <a:spcAft>
                          <a:spcPts val="0"/>
                        </a:spcAft>
                        <a:buClrTx/>
                        <a:buSzTx/>
                        <a:buFontTx/>
                        <a:buNone/>
                        <a:tabLst/>
                        <a:defRPr/>
                      </a:pPr>
                      <a:r>
                        <a:rPr lang="de-DE" sz="1400" b="0" kern="1200" dirty="0">
                          <a:solidFill>
                            <a:schemeClr val="tx1"/>
                          </a:solidFill>
                          <a:effectLst>
                            <a:outerShdw blurRad="38100" dist="38100" dir="2700000" algn="tl">
                              <a:srgbClr val="000000">
                                <a:alpha val="43137"/>
                              </a:srgbClr>
                            </a:outerShdw>
                          </a:effectLst>
                          <a:latin typeface="+mn-lt"/>
                          <a:ea typeface="+mn-ea"/>
                          <a:cs typeface="+mn-cs"/>
                        </a:rPr>
                        <a:t>Kliniken Oberallgäu GmbH, Immenstadt, Germany</a:t>
                      </a:r>
                      <a:endParaRPr lang="en-US" sz="1400" b="0" kern="1200" dirty="0">
                        <a:solidFill>
                          <a:schemeClr val="tx1"/>
                        </a:solidFill>
                        <a:effectLst>
                          <a:outerShdw blurRad="38100" dist="38100" dir="2700000" algn="tl">
                            <a:srgbClr val="000000">
                              <a:alpha val="43137"/>
                            </a:srgbClr>
                          </a:outerShdw>
                        </a:effectLst>
                        <a:latin typeface="+mn-lt"/>
                        <a:ea typeface="+mn-ea"/>
                        <a:cs typeface="+mn-cs"/>
                      </a:endParaRPr>
                    </a:p>
                  </a:txBody>
                  <a:tcPr marL="31783" marR="31783" marT="31783" marB="31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12. Dr. </a:t>
                      </a:r>
                      <a:r>
                        <a:rPr lang="en-US" sz="1600" b="1" kern="1200" dirty="0" err="1">
                          <a:solidFill>
                            <a:schemeClr val="tx2">
                              <a:lumMod val="75000"/>
                            </a:schemeClr>
                          </a:solidFill>
                          <a:effectLst>
                            <a:outerShdw blurRad="38100" dist="38100" dir="2700000" algn="tl">
                              <a:srgbClr val="000000">
                                <a:alpha val="43137"/>
                              </a:srgbClr>
                            </a:outerShdw>
                          </a:effectLst>
                          <a:latin typeface="+mn-lt"/>
                          <a:ea typeface="+mn-ea"/>
                          <a:cs typeface="+mn-cs"/>
                        </a:rPr>
                        <a:t>Bertolet</a:t>
                      </a: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  (51)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outerShdw blurRad="38100" dist="38100" dir="2700000" algn="tl">
                              <a:srgbClr val="000000">
                                <a:alpha val="43137"/>
                              </a:srgbClr>
                            </a:outerShdw>
                          </a:effectLst>
                          <a:latin typeface="+mn-lt"/>
                          <a:ea typeface="+mn-ea"/>
                          <a:cs typeface="+mn-cs"/>
                        </a:rPr>
                        <a:t>North Mississippi Medical Center,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outerShdw blurRad="38100" dist="38100" dir="2700000" algn="tl">
                              <a:srgbClr val="000000">
                                <a:alpha val="43137"/>
                              </a:srgbClr>
                            </a:outerShdw>
                          </a:effectLst>
                          <a:latin typeface="+mn-lt"/>
                          <a:ea typeface="+mn-ea"/>
                          <a:cs typeface="+mn-cs"/>
                        </a:rPr>
                        <a:t>Tupelo, MS</a:t>
                      </a:r>
                    </a:p>
                  </a:txBody>
                  <a:tcPr marL="31783" marR="31783" marT="31783" marB="31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19. Dr. Wang (36)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outerShdw blurRad="38100" dist="38100" dir="2700000" algn="tl">
                              <a:srgbClr val="000000">
                                <a:alpha val="43137"/>
                              </a:srgbClr>
                            </a:outerShdw>
                          </a:effectLst>
                          <a:latin typeface="+mn-lt"/>
                          <a:ea typeface="+mn-ea"/>
                          <a:cs typeface="+mn-cs"/>
                        </a:rPr>
                        <a:t>MedSTAR Union Memorial Hospital, Hyattsville, MD</a:t>
                      </a:r>
                    </a:p>
                  </a:txBody>
                  <a:tcPr marL="31783" marR="31783" marT="31783" marB="31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1132"/>
                    </a:solidFill>
                  </a:tcPr>
                </a:tc>
                <a:extLst>
                  <a:ext uri="{0D108BD9-81ED-4DB2-BD59-A6C34878D82A}">
                    <a16:rowId xmlns:a16="http://schemas.microsoft.com/office/drawing/2014/main" val="10004"/>
                  </a:ext>
                </a:extLst>
              </a:tr>
              <a:tr h="799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6. Dr. Williams (62)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outerShdw blurRad="38100" dist="38100" dir="2700000" algn="tl">
                              <a:srgbClr val="000000">
                                <a:alpha val="43137"/>
                              </a:srgbClr>
                            </a:outerShdw>
                          </a:effectLst>
                          <a:latin typeface="+mn-lt"/>
                          <a:ea typeface="+mn-ea"/>
                          <a:cs typeface="+mn-cs"/>
                        </a:rPr>
                        <a:t>Presbyterian Hospital,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outerShdw blurRad="38100" dist="38100" dir="2700000" algn="tl">
                              <a:srgbClr val="000000">
                                <a:alpha val="43137"/>
                              </a:srgbClr>
                            </a:outerShdw>
                          </a:effectLst>
                          <a:latin typeface="+mn-lt"/>
                          <a:ea typeface="+mn-ea"/>
                          <a:cs typeface="+mn-cs"/>
                        </a:rPr>
                        <a:t>Charlotte, NC</a:t>
                      </a:r>
                    </a:p>
                  </a:txBody>
                  <a:tcPr marL="31783" marR="31783" marT="31783" marB="31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DE25E">
                              <a:lumMod val="75000"/>
                            </a:srgbClr>
                          </a:solidFill>
                          <a:effectLst>
                            <a:outerShdw blurRad="38100" dist="38100" dir="2700000" algn="tl">
                              <a:srgbClr val="000000">
                                <a:alpha val="43137"/>
                              </a:srgbClr>
                            </a:outerShdw>
                          </a:effectLst>
                          <a:uLnTx/>
                          <a:uFillTx/>
                          <a:latin typeface="+mn-lt"/>
                          <a:ea typeface="+mn-ea"/>
                          <a:cs typeface="+mn-cs"/>
                        </a:rPr>
                        <a:t>13. Dr. Choi (51)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Baylor Jack and Jane Hamilton Heart and Vascular Hospital, Dallas, TX</a:t>
                      </a:r>
                    </a:p>
                  </a:txBody>
                  <a:tcPr marL="31783" marR="31783" marT="31783" marB="31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DE25E">
                              <a:lumMod val="75000"/>
                            </a:srgbClr>
                          </a:solidFill>
                          <a:effectLst>
                            <a:outerShdw blurRad="38100" dist="38100" dir="2700000" algn="tl">
                              <a:srgbClr val="000000">
                                <a:alpha val="43137"/>
                              </a:srgbClr>
                            </a:outerShdw>
                          </a:effectLst>
                          <a:uLnTx/>
                          <a:uFillTx/>
                          <a:latin typeface="+mn-lt"/>
                          <a:ea typeface="+mn-ea"/>
                          <a:cs typeface="+mn-cs"/>
                        </a:rPr>
                        <a:t>20. Dr. </a:t>
                      </a:r>
                      <a:r>
                        <a:rPr kumimoji="0" lang="en-US" sz="1600" b="1" i="0" u="none" strike="noStrike" kern="1200" cap="none" spc="0" normalizeH="0" baseline="0" noProof="0" dirty="0" err="1">
                          <a:ln>
                            <a:noFill/>
                          </a:ln>
                          <a:solidFill>
                            <a:srgbClr val="FDE25E">
                              <a:lumMod val="75000"/>
                            </a:srgbClr>
                          </a:solidFill>
                          <a:effectLst>
                            <a:outerShdw blurRad="38100" dist="38100" dir="2700000" algn="tl">
                              <a:srgbClr val="000000">
                                <a:alpha val="43137"/>
                              </a:srgbClr>
                            </a:outerShdw>
                          </a:effectLst>
                          <a:uLnTx/>
                          <a:uFillTx/>
                          <a:latin typeface="+mn-lt"/>
                          <a:ea typeface="+mn-ea"/>
                          <a:cs typeface="+mn-cs"/>
                        </a:rPr>
                        <a:t>Litt</a:t>
                      </a:r>
                      <a:r>
                        <a:rPr kumimoji="0" lang="en-US" sz="1600" b="1" i="0" u="none" strike="noStrike" kern="1200" cap="none" spc="0" normalizeH="0" baseline="0" noProof="0" dirty="0">
                          <a:ln>
                            <a:noFill/>
                          </a:ln>
                          <a:solidFill>
                            <a:srgbClr val="FDE25E">
                              <a:lumMod val="75000"/>
                            </a:srgbClr>
                          </a:solidFill>
                          <a:effectLst>
                            <a:outerShdw blurRad="38100" dist="38100" dir="2700000" algn="tl">
                              <a:srgbClr val="000000">
                                <a:alpha val="43137"/>
                              </a:srgbClr>
                            </a:outerShdw>
                          </a:effectLst>
                          <a:uLnTx/>
                          <a:uFillTx/>
                          <a:latin typeface="+mn-lt"/>
                          <a:ea typeface="+mn-ea"/>
                          <a:cs typeface="+mn-cs"/>
                        </a:rPr>
                        <a:t>  (36)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Baptist Medical Center, Jacksonville, FL</a:t>
                      </a:r>
                    </a:p>
                  </a:txBody>
                  <a:tcPr marL="31783" marR="31783" marT="31783" marB="31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1132"/>
                    </a:solidFill>
                  </a:tcPr>
                </a:tc>
                <a:extLst>
                  <a:ext uri="{0D108BD9-81ED-4DB2-BD59-A6C34878D82A}">
                    <a16:rowId xmlns:a16="http://schemas.microsoft.com/office/drawing/2014/main" val="10005"/>
                  </a:ext>
                </a:extLst>
              </a:tr>
              <a:tr h="7573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7. Dr. </a:t>
                      </a:r>
                      <a:r>
                        <a:rPr lang="en-US" sz="1600" b="1" kern="1200" dirty="0" err="1">
                          <a:solidFill>
                            <a:schemeClr val="tx2">
                              <a:lumMod val="75000"/>
                            </a:schemeClr>
                          </a:solidFill>
                          <a:effectLst>
                            <a:outerShdw blurRad="38100" dist="38100" dir="2700000" algn="tl">
                              <a:srgbClr val="000000">
                                <a:alpha val="43137"/>
                              </a:srgbClr>
                            </a:outerShdw>
                          </a:effectLst>
                          <a:latin typeface="+mn-lt"/>
                          <a:ea typeface="+mn-ea"/>
                          <a:cs typeface="+mn-cs"/>
                        </a:rPr>
                        <a:t>Gruberg</a:t>
                      </a:r>
                      <a:r>
                        <a:rPr lang="en-US" sz="1600" b="1" kern="1200" dirty="0">
                          <a:solidFill>
                            <a:schemeClr val="tx2">
                              <a:lumMod val="75000"/>
                            </a:schemeClr>
                          </a:solidFill>
                          <a:effectLst>
                            <a:outerShdw blurRad="38100" dist="38100" dir="2700000" algn="tl">
                              <a:srgbClr val="000000">
                                <a:alpha val="43137"/>
                              </a:srgbClr>
                            </a:outerShdw>
                          </a:effectLst>
                          <a:latin typeface="+mn-lt"/>
                          <a:ea typeface="+mn-ea"/>
                          <a:cs typeface="+mn-cs"/>
                        </a:rPr>
                        <a:t> (62)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outerShdw blurRad="38100" dist="38100" dir="2700000" algn="tl">
                              <a:srgbClr val="000000">
                                <a:alpha val="43137"/>
                              </a:srgbClr>
                            </a:outerShdw>
                          </a:effectLst>
                          <a:latin typeface="+mn-lt"/>
                          <a:ea typeface="+mn-ea"/>
                          <a:cs typeface="+mn-cs"/>
                        </a:rPr>
                        <a:t>Stony Brook University Medical Center, Stony Brook, NY</a:t>
                      </a:r>
                    </a:p>
                  </a:txBody>
                  <a:tcPr marL="31783" marR="31783" marT="31783" marB="31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DE25E">
                              <a:lumMod val="75000"/>
                            </a:srgbClr>
                          </a:solidFill>
                          <a:effectLst>
                            <a:outerShdw blurRad="38100" dist="38100" dir="2700000" algn="tl">
                              <a:srgbClr val="000000">
                                <a:alpha val="43137"/>
                              </a:srgbClr>
                            </a:outerShdw>
                          </a:effectLst>
                          <a:uLnTx/>
                          <a:uFillTx/>
                          <a:latin typeface="+mn-lt"/>
                          <a:ea typeface="+mn-ea"/>
                          <a:cs typeface="+mn-cs"/>
                        </a:rPr>
                        <a:t>14. Drs. Waksman &amp; </a:t>
                      </a:r>
                      <a:r>
                        <a:rPr kumimoji="0" lang="en-US" sz="1600" b="1" i="0" u="none" strike="noStrike" kern="1200" cap="none" spc="0" normalizeH="0" baseline="0" noProof="0" dirty="0" err="1">
                          <a:ln>
                            <a:noFill/>
                          </a:ln>
                          <a:solidFill>
                            <a:srgbClr val="FDE25E">
                              <a:lumMod val="75000"/>
                            </a:srgbClr>
                          </a:solidFill>
                          <a:effectLst>
                            <a:outerShdw blurRad="38100" dist="38100" dir="2700000" algn="tl">
                              <a:srgbClr val="000000">
                                <a:alpha val="43137"/>
                              </a:srgbClr>
                            </a:outerShdw>
                          </a:effectLst>
                          <a:uLnTx/>
                          <a:uFillTx/>
                          <a:latin typeface="+mn-lt"/>
                          <a:ea typeface="+mn-ea"/>
                          <a:cs typeface="+mn-cs"/>
                        </a:rPr>
                        <a:t>Satler</a:t>
                      </a:r>
                      <a:r>
                        <a:rPr kumimoji="0" lang="en-US" sz="1600" b="1" i="0" u="none" strike="noStrike" kern="1200" cap="none" spc="0" normalizeH="0" baseline="0" noProof="0" dirty="0">
                          <a:ln>
                            <a:noFill/>
                          </a:ln>
                          <a:solidFill>
                            <a:srgbClr val="FDE25E">
                              <a:lumMod val="75000"/>
                            </a:srgbClr>
                          </a:solidFill>
                          <a:effectLst>
                            <a:outerShdw blurRad="38100" dist="38100" dir="2700000" algn="tl">
                              <a:srgbClr val="000000">
                                <a:alpha val="43137"/>
                              </a:srgbClr>
                            </a:outerShdw>
                          </a:effectLst>
                          <a:uLnTx/>
                          <a:uFillTx/>
                          <a:latin typeface="+mn-lt"/>
                          <a:ea typeface="+mn-ea"/>
                          <a:cs typeface="+mn-cs"/>
                        </a:rPr>
                        <a:t> (47)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MedSTAR Washington Hospital Center, Hyattsville, MD</a:t>
                      </a:r>
                    </a:p>
                  </a:txBody>
                  <a:tcPr marL="31783" marR="31783" marT="31783" marB="31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DE25E">
                              <a:lumMod val="75000"/>
                            </a:srgbClr>
                          </a:solidFill>
                          <a:effectLst>
                            <a:outerShdw blurRad="38100" dist="38100" dir="2700000" algn="tl">
                              <a:srgbClr val="000000">
                                <a:alpha val="43137"/>
                              </a:srgbClr>
                            </a:outerShdw>
                          </a:effectLst>
                          <a:uLnTx/>
                          <a:uFillTx/>
                          <a:latin typeface="+mn-lt"/>
                          <a:ea typeface="+mn-ea"/>
                          <a:cs typeface="+mn-cs"/>
                        </a:rPr>
                        <a:t>21. Dr. Caputo (36)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St. Joseph's Hospital Health Center, Liverpool, NY</a:t>
                      </a:r>
                    </a:p>
                  </a:txBody>
                  <a:tcPr marL="31783" marR="31783" marT="31783" marB="31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1132"/>
                    </a:solidFill>
                  </a:tcPr>
                </a:tc>
                <a:extLst>
                  <a:ext uri="{0D108BD9-81ED-4DB2-BD59-A6C34878D82A}">
                    <a16:rowId xmlns:a16="http://schemas.microsoft.com/office/drawing/2014/main" val="10006"/>
                  </a:ext>
                </a:extLst>
              </a:tr>
            </a:tbl>
          </a:graphicData>
        </a:graphic>
      </p:graphicFrame>
      <p:sp>
        <p:nvSpPr>
          <p:cNvPr id="4" name="Rectangle 3"/>
          <p:cNvSpPr txBox="1">
            <a:spLocks noChangeArrowheads="1"/>
          </p:cNvSpPr>
          <p:nvPr/>
        </p:nvSpPr>
        <p:spPr bwMode="auto">
          <a:xfrm>
            <a:off x="479425" y="136063"/>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buClr>
                <a:srgbClr val="FDE25E"/>
              </a:buClr>
              <a:buFontTx/>
              <a:buNone/>
            </a:pPr>
            <a:r>
              <a:rPr lang="en-US" sz="3600" kern="0" dirty="0">
                <a:solidFill>
                  <a:srgbClr val="FFFFFF"/>
                </a:solidFill>
                <a:effectLst>
                  <a:outerShdw blurRad="38100" dist="38100" dir="2700000" algn="tl">
                    <a:srgbClr val="000000">
                      <a:alpha val="43137"/>
                    </a:srgbClr>
                  </a:outerShdw>
                </a:effectLst>
              </a:rPr>
              <a:t>Top Enrollers (2,604 patients)</a:t>
            </a:r>
          </a:p>
        </p:txBody>
      </p:sp>
    </p:spTree>
    <p:extLst>
      <p:ext uri="{BB962C8B-B14F-4D97-AF65-F5344CB8AC3E}">
        <p14:creationId xmlns:p14="http://schemas.microsoft.com/office/powerpoint/2010/main" val="292958852"/>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302162809"/>
              </p:ext>
            </p:extLst>
          </p:nvPr>
        </p:nvGraphicFramePr>
        <p:xfrm>
          <a:off x="1449537" y="902825"/>
          <a:ext cx="6244927" cy="5532698"/>
        </p:xfrm>
        <a:graphic>
          <a:graphicData uri="http://schemas.openxmlformats.org/drawingml/2006/table">
            <a:tbl>
              <a:tblPr firstRow="1" bandRow="1">
                <a:tableStyleId>{5C22544A-7EE6-4342-B048-85BDC9FD1C3A}</a:tableStyleId>
              </a:tblPr>
              <a:tblGrid>
                <a:gridCol w="2989711">
                  <a:extLst>
                    <a:ext uri="{9D8B030D-6E8A-4147-A177-3AD203B41FA5}">
                      <a16:colId xmlns:a16="http://schemas.microsoft.com/office/drawing/2014/main" val="20000"/>
                    </a:ext>
                  </a:extLst>
                </a:gridCol>
                <a:gridCol w="1682330">
                  <a:extLst>
                    <a:ext uri="{9D8B030D-6E8A-4147-A177-3AD203B41FA5}">
                      <a16:colId xmlns:a16="http://schemas.microsoft.com/office/drawing/2014/main" val="20001"/>
                    </a:ext>
                  </a:extLst>
                </a:gridCol>
                <a:gridCol w="1572886">
                  <a:extLst>
                    <a:ext uri="{9D8B030D-6E8A-4147-A177-3AD203B41FA5}">
                      <a16:colId xmlns:a16="http://schemas.microsoft.com/office/drawing/2014/main" val="20002"/>
                    </a:ext>
                  </a:extLst>
                </a:gridCol>
              </a:tblGrid>
              <a:tr h="704162">
                <a:tc>
                  <a:txBody>
                    <a:bodyPr/>
                    <a:lstStyle/>
                    <a:p>
                      <a:r>
                        <a:rPr lang="en-US" sz="1800" baseline="0" dirty="0">
                          <a:solidFill>
                            <a:srgbClr val="FFFF00"/>
                          </a:solidFill>
                        </a:rPr>
                        <a:t>Characteristic</a:t>
                      </a:r>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800" dirty="0">
                          <a:solidFill>
                            <a:srgbClr val="FFFF00"/>
                          </a:solidFill>
                        </a:rPr>
                        <a:t>Absorb</a:t>
                      </a:r>
                    </a:p>
                    <a:p>
                      <a:pPr algn="ctr"/>
                      <a:r>
                        <a:rPr lang="en-US" sz="1800" dirty="0">
                          <a:solidFill>
                            <a:srgbClr val="FFFF00"/>
                          </a:solidFill>
                        </a:rPr>
                        <a:t> (</a:t>
                      </a:r>
                      <a:r>
                        <a:rPr lang="en-US" sz="1800" b="0" dirty="0">
                          <a:solidFill>
                            <a:srgbClr val="FFFF00"/>
                          </a:solidFill>
                        </a:rPr>
                        <a:t>N=1296)</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800" dirty="0" err="1">
                          <a:solidFill>
                            <a:srgbClr val="FFFF00"/>
                          </a:solidFill>
                        </a:rPr>
                        <a:t>Xience</a:t>
                      </a:r>
                      <a:endParaRPr lang="en-US" sz="1800" dirty="0">
                        <a:solidFill>
                          <a:srgbClr val="FFFF00"/>
                        </a:solidFill>
                      </a:endParaRPr>
                    </a:p>
                    <a:p>
                      <a:pPr algn="ctr"/>
                      <a:r>
                        <a:rPr lang="en-US" sz="1800" b="0" dirty="0">
                          <a:solidFill>
                            <a:srgbClr val="FFFF00"/>
                          </a:solidFill>
                        </a:rPr>
                        <a:t>(N=1308)</a:t>
                      </a:r>
                    </a:p>
                  </a:txBody>
                  <a:tcPr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r h="402378">
                <a:tc>
                  <a:txBody>
                    <a:bodyPr/>
                    <a:lstStyle/>
                    <a:p>
                      <a:r>
                        <a:rPr lang="en-US" sz="1800" b="0" dirty="0">
                          <a:solidFill>
                            <a:schemeClr val="tx1"/>
                          </a:solidFill>
                        </a:rPr>
                        <a:t>Age (mean)</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63.1 ± 10.1</a:t>
                      </a:r>
                      <a:endParaRPr lang="en-US" sz="1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62.2 ± 10.3</a:t>
                      </a:r>
                      <a:endParaRPr lang="en-US" sz="18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1"/>
                  </a:ext>
                </a:extLst>
              </a:tr>
              <a:tr h="402378">
                <a:tc>
                  <a:txBody>
                    <a:bodyPr/>
                    <a:lstStyle/>
                    <a:p>
                      <a:r>
                        <a:rPr lang="en-US" sz="1800" b="0" dirty="0">
                          <a:solidFill>
                            <a:schemeClr val="tx1"/>
                          </a:solidFill>
                        </a:rPr>
                        <a:t>Male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71.5% </a:t>
                      </a:r>
                      <a:endParaRPr lang="en-US" sz="1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72.4% </a:t>
                      </a:r>
                      <a:endParaRPr lang="en-US" sz="18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2"/>
                  </a:ext>
                </a:extLst>
              </a:tr>
              <a:tr h="402378">
                <a:tc>
                  <a:txBody>
                    <a:bodyPr/>
                    <a:lstStyle/>
                    <a:p>
                      <a:pPr lvl="0"/>
                      <a:r>
                        <a:rPr lang="en-US" sz="1800" b="0" dirty="0">
                          <a:solidFill>
                            <a:schemeClr val="tx1"/>
                          </a:solidFill>
                        </a:rPr>
                        <a:t>Race (Caucasian)</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dirty="0">
                          <a:solidFill>
                            <a:schemeClr val="tx1"/>
                          </a:solidFill>
                        </a:rPr>
                        <a:t>87.6%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dirty="0">
                          <a:solidFill>
                            <a:schemeClr val="tx1"/>
                          </a:solidFill>
                        </a:rPr>
                        <a:t>88.7%</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3"/>
                  </a:ext>
                </a:extLst>
              </a:tr>
              <a:tr h="402378">
                <a:tc>
                  <a:txBody>
                    <a:bodyPr/>
                    <a:lstStyle/>
                    <a:p>
                      <a:r>
                        <a:rPr lang="en-US" sz="1800" b="0" dirty="0">
                          <a:solidFill>
                            <a:schemeClr val="tx1"/>
                          </a:solidFill>
                        </a:rPr>
                        <a:t>Current</a:t>
                      </a:r>
                      <a:r>
                        <a:rPr lang="en-US" sz="1800" b="0" baseline="0" dirty="0">
                          <a:solidFill>
                            <a:schemeClr val="tx1"/>
                          </a:solidFill>
                        </a:rPr>
                        <a:t> tobacco use</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22.1%</a:t>
                      </a:r>
                      <a:endParaRPr lang="en-US" sz="1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23.3%</a:t>
                      </a:r>
                      <a:endParaRPr lang="en-US" sz="18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4"/>
                  </a:ext>
                </a:extLst>
              </a:tr>
              <a:tr h="402378">
                <a:tc>
                  <a:txBody>
                    <a:bodyPr/>
                    <a:lstStyle/>
                    <a:p>
                      <a:r>
                        <a:rPr lang="en-US" sz="1800" b="0" dirty="0">
                          <a:solidFill>
                            <a:schemeClr val="tx1"/>
                          </a:solidFill>
                        </a:rPr>
                        <a:t>Hypertension</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78.5%</a:t>
                      </a:r>
                      <a:endParaRPr lang="en-US" sz="1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78.6%</a:t>
                      </a:r>
                      <a:endParaRPr lang="en-US" sz="18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5"/>
                  </a:ext>
                </a:extLst>
              </a:tr>
              <a:tr h="402378">
                <a:tc>
                  <a:txBody>
                    <a:bodyPr/>
                    <a:lstStyle/>
                    <a:p>
                      <a:pPr marL="0" algn="l" defTabSz="914400" rtl="0" eaLnBrk="1" latinLnBrk="0" hangingPunct="1"/>
                      <a:r>
                        <a:rPr lang="en-US" sz="1800" b="0" kern="1200" dirty="0">
                          <a:solidFill>
                            <a:schemeClr val="tx1"/>
                          </a:solidFill>
                          <a:latin typeface="+mn-lt"/>
                          <a:ea typeface="+mn-ea"/>
                          <a:cs typeface="+mn-cs"/>
                        </a:rPr>
                        <a:t>Dyslipidemia</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800" b="0" i="0" u="none" strike="noStrike" kern="1200" baseline="0" dirty="0">
                          <a:solidFill>
                            <a:schemeClr val="tx1"/>
                          </a:solidFill>
                          <a:latin typeface="+mn-lt"/>
                          <a:ea typeface="+mn-ea"/>
                          <a:cs typeface="+mn-cs"/>
                        </a:rPr>
                        <a:t>80.0%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800" b="0" i="0" u="none" strike="noStrike" kern="1200" baseline="0" dirty="0">
                          <a:solidFill>
                            <a:schemeClr val="tx1"/>
                          </a:solidFill>
                          <a:latin typeface="+mn-lt"/>
                          <a:ea typeface="+mn-ea"/>
                          <a:cs typeface="+mn-cs"/>
                        </a:rPr>
                        <a:t>79.2%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6"/>
                  </a:ext>
                </a:extLst>
              </a:tr>
              <a:tr h="402378">
                <a:tc>
                  <a:txBody>
                    <a:bodyPr/>
                    <a:lstStyle/>
                    <a:p>
                      <a:pPr marL="0" algn="l" defTabSz="914400" rtl="0" eaLnBrk="1" latinLnBrk="0" hangingPunct="1"/>
                      <a:r>
                        <a:rPr lang="en-US" sz="1800" b="0" kern="1200" dirty="0">
                          <a:solidFill>
                            <a:schemeClr val="tx1"/>
                          </a:solidFill>
                          <a:latin typeface="+mn-lt"/>
                          <a:ea typeface="+mn-ea"/>
                          <a:cs typeface="+mn-cs"/>
                        </a:rPr>
                        <a:t>Diabetes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800" b="0" i="0" u="none" strike="noStrike" kern="1200" baseline="0" dirty="0">
                          <a:solidFill>
                            <a:schemeClr val="tx1"/>
                          </a:solidFill>
                          <a:latin typeface="+mn-lt"/>
                          <a:ea typeface="+mn-ea"/>
                          <a:cs typeface="+mn-cs"/>
                        </a:rPr>
                        <a:t>31.6%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800" b="0" i="0" u="none" strike="noStrike" kern="1200" baseline="0" dirty="0">
                          <a:solidFill>
                            <a:schemeClr val="tx1"/>
                          </a:solidFill>
                          <a:latin typeface="+mn-lt"/>
                          <a:ea typeface="+mn-ea"/>
                          <a:cs typeface="+mn-cs"/>
                        </a:rPr>
                        <a:t>31.9%</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7"/>
                  </a:ext>
                </a:extLst>
              </a:tr>
              <a:tr h="402378">
                <a:tc>
                  <a:txBody>
                    <a:bodyPr/>
                    <a:lstStyle/>
                    <a:p>
                      <a:pPr lvl="0"/>
                      <a:r>
                        <a:rPr lang="en-US" sz="1800" b="0" dirty="0">
                          <a:solidFill>
                            <a:schemeClr val="tx1"/>
                          </a:solidFill>
                        </a:rPr>
                        <a:t>   Insulin</a:t>
                      </a:r>
                      <a:r>
                        <a:rPr lang="en-US" sz="1800" b="0" baseline="0" dirty="0">
                          <a:solidFill>
                            <a:schemeClr val="tx1"/>
                          </a:solidFill>
                        </a:rPr>
                        <a:t>-treated</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dirty="0">
                          <a:solidFill>
                            <a:schemeClr val="tx1"/>
                          </a:solidFill>
                        </a:rPr>
                        <a:t>11.6%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dirty="0">
                          <a:solidFill>
                            <a:schemeClr val="tx1"/>
                          </a:solidFill>
                        </a:rPr>
                        <a:t>11.1%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8"/>
                  </a:ext>
                </a:extLst>
              </a:tr>
              <a:tr h="402378">
                <a:tc>
                  <a:txBody>
                    <a:bodyPr/>
                    <a:lstStyle/>
                    <a:p>
                      <a:pPr marL="0" algn="l" defTabSz="914400" rtl="0" eaLnBrk="1" latinLnBrk="0" hangingPunct="1"/>
                      <a:r>
                        <a:rPr lang="en-US" sz="1800" b="0" kern="1200" dirty="0">
                          <a:solidFill>
                            <a:schemeClr val="tx1"/>
                          </a:solidFill>
                          <a:latin typeface="+mn-lt"/>
                          <a:ea typeface="+mn-ea"/>
                          <a:cs typeface="+mn-cs"/>
                        </a:rPr>
                        <a:t>Prior MI</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800" b="0" i="0" u="none" strike="noStrike" kern="1200" baseline="0" dirty="0">
                          <a:solidFill>
                            <a:schemeClr val="tx1"/>
                          </a:solidFill>
                          <a:latin typeface="+mn-lt"/>
                          <a:ea typeface="+mn-ea"/>
                          <a:cs typeface="+mn-cs"/>
                        </a:rPr>
                        <a:t>18.0%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800" b="0" i="0" u="none" strike="noStrike" kern="1200" baseline="0" dirty="0">
                          <a:solidFill>
                            <a:schemeClr val="tx1"/>
                          </a:solidFill>
                          <a:latin typeface="+mn-lt"/>
                          <a:ea typeface="+mn-ea"/>
                          <a:cs typeface="+mn-cs"/>
                        </a:rPr>
                        <a:t>19.4%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9"/>
                  </a:ext>
                </a:extLst>
              </a:tr>
              <a:tr h="402378">
                <a:tc>
                  <a:txBody>
                    <a:bodyPr/>
                    <a:lstStyle/>
                    <a:p>
                      <a:r>
                        <a:rPr lang="en-US" sz="1800" b="0" dirty="0">
                          <a:solidFill>
                            <a:schemeClr val="tx1"/>
                          </a:solidFill>
                        </a:rPr>
                        <a:t>Prior coronary intervention</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dirty="0">
                          <a:solidFill>
                            <a:schemeClr val="tx1"/>
                          </a:solidFill>
                        </a:rPr>
                        <a:t>30.1%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dirty="0">
                          <a:solidFill>
                            <a:schemeClr val="tx1"/>
                          </a:solidFill>
                        </a:rPr>
                        <a:t>33.3%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0"/>
                  </a:ext>
                </a:extLst>
              </a:tr>
              <a:tr h="402378">
                <a:tc>
                  <a:txBody>
                    <a:bodyPr/>
                    <a:lstStyle/>
                    <a:p>
                      <a:r>
                        <a:rPr lang="en-US" sz="1800" b="0" dirty="0">
                          <a:solidFill>
                            <a:schemeClr val="tx1"/>
                          </a:solidFill>
                        </a:rPr>
                        <a:t>Recent MI (biomarker</a:t>
                      </a:r>
                      <a:r>
                        <a:rPr lang="en-US" sz="1800" b="0" baseline="0" dirty="0">
                          <a:solidFill>
                            <a:schemeClr val="tx1"/>
                          </a:solidFill>
                        </a:rPr>
                        <a:t> +)</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dirty="0">
                          <a:solidFill>
                            <a:schemeClr val="tx2">
                              <a:lumMod val="60000"/>
                              <a:lumOff val="40000"/>
                            </a:schemeClr>
                          </a:solidFill>
                        </a:rPr>
                        <a:t>24.0%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2">
                              <a:lumMod val="60000"/>
                              <a:lumOff val="40000"/>
                            </a:schemeClr>
                          </a:solidFill>
                        </a:rPr>
                        <a:t>23.8%</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1"/>
                  </a:ext>
                </a:extLst>
              </a:tr>
              <a:tr h="402378">
                <a:tc>
                  <a:txBody>
                    <a:bodyPr/>
                    <a:lstStyle/>
                    <a:p>
                      <a:r>
                        <a:rPr lang="en-US" sz="1800" b="0" dirty="0">
                          <a:solidFill>
                            <a:schemeClr val="tx1"/>
                          </a:solidFill>
                        </a:rPr>
                        <a:t>BMI (kg/m</a:t>
                      </a:r>
                      <a:r>
                        <a:rPr lang="en-US" sz="1800" b="0" baseline="30000" dirty="0">
                          <a:solidFill>
                            <a:schemeClr val="tx1"/>
                          </a:solidFill>
                        </a:rPr>
                        <a:t>2</a:t>
                      </a:r>
                      <a:r>
                        <a:rPr lang="en-US"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30.3 ± 5.9</a:t>
                      </a:r>
                      <a:endParaRPr lang="en-US" sz="1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30.2 ± 6.1</a:t>
                      </a:r>
                      <a:endParaRPr lang="en-US" sz="18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2"/>
                  </a:ext>
                </a:extLst>
              </a:tr>
            </a:tbl>
          </a:graphicData>
        </a:graphic>
      </p:graphicFrame>
      <p:sp>
        <p:nvSpPr>
          <p:cNvPr id="3" name="Rectangle 3"/>
          <p:cNvSpPr txBox="1">
            <a:spLocks noChangeArrowheads="1"/>
          </p:cNvSpPr>
          <p:nvPr/>
        </p:nvSpPr>
        <p:spPr bwMode="auto">
          <a:xfrm>
            <a:off x="662305" y="199813"/>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buClr>
                <a:srgbClr val="FDE25E"/>
              </a:buClr>
              <a:buFontTx/>
              <a:buNone/>
            </a:pPr>
            <a:r>
              <a:rPr lang="en-US" sz="3600" kern="0" dirty="0">
                <a:solidFill>
                  <a:srgbClr val="FFFFFF"/>
                </a:solidFill>
                <a:effectLst>
                  <a:outerShdw blurRad="38100" dist="38100" dir="2700000" algn="tl">
                    <a:srgbClr val="000000">
                      <a:alpha val="43137"/>
                    </a:srgbClr>
                  </a:outerShdw>
                </a:effectLst>
              </a:rPr>
              <a:t>Baseline Characteristics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
        <p:nvSpPr>
          <p:cNvPr id="5" name="Rectangle 4">
            <a:extLst>
              <a:ext uri="{FF2B5EF4-FFF2-40B4-BE49-F238E27FC236}">
                <a16:creationId xmlns:a16="http://schemas.microsoft.com/office/drawing/2014/main" id="{274FFCEB-6171-9148-A52D-EDA0373EE557}"/>
              </a:ext>
            </a:extLst>
          </p:cNvPr>
          <p:cNvSpPr/>
          <p:nvPr/>
        </p:nvSpPr>
        <p:spPr>
          <a:xfrm>
            <a:off x="2286000" y="6508849"/>
            <a:ext cx="4572000" cy="276999"/>
          </a:xfrm>
          <a:prstGeom prst="rect">
            <a:avLst/>
          </a:prstGeom>
        </p:spPr>
        <p:txBody>
          <a:bodyPr>
            <a:spAutoFit/>
          </a:bodyPr>
          <a:lstStyle/>
          <a:p>
            <a:pPr algn="ctr"/>
            <a:r>
              <a:rPr lang="en-US" sz="1200" dirty="0">
                <a:solidFill>
                  <a:schemeClr val="tx2">
                    <a:lumMod val="60000"/>
                    <a:lumOff val="40000"/>
                  </a:schemeClr>
                </a:solidFill>
                <a:latin typeface="Arial" panose="020B0604020202020204" pitchFamily="34" charset="0"/>
                <a:ea typeface="Calibri" panose="020F0502020204030204" pitchFamily="34" charset="0"/>
              </a:rPr>
              <a:t>There were no significant differences between groups </a:t>
            </a:r>
            <a:endParaRPr lang="en-US" sz="1200" dirty="0">
              <a:solidFill>
                <a:schemeClr val="tx2">
                  <a:lumMod val="60000"/>
                  <a:lumOff val="40000"/>
                </a:schemeClr>
              </a:solidFill>
            </a:endParaRPr>
          </a:p>
        </p:txBody>
      </p:sp>
    </p:spTree>
    <p:extLst>
      <p:ext uri="{BB962C8B-B14F-4D97-AF65-F5344CB8AC3E}">
        <p14:creationId xmlns:p14="http://schemas.microsoft.com/office/powerpoint/2010/main" val="1622095447"/>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843957976"/>
              </p:ext>
            </p:extLst>
          </p:nvPr>
        </p:nvGraphicFramePr>
        <p:xfrm>
          <a:off x="1643063" y="861913"/>
          <a:ext cx="5857875" cy="5516880"/>
        </p:xfrm>
        <a:graphic>
          <a:graphicData uri="http://schemas.openxmlformats.org/drawingml/2006/table">
            <a:tbl>
              <a:tblPr firstRow="1" bandRow="1">
                <a:tableStyleId>{5C22544A-7EE6-4342-B048-85BDC9FD1C3A}</a:tableStyleId>
              </a:tblPr>
              <a:tblGrid>
                <a:gridCol w="2756087">
                  <a:extLst>
                    <a:ext uri="{9D8B030D-6E8A-4147-A177-3AD203B41FA5}">
                      <a16:colId xmlns:a16="http://schemas.microsoft.com/office/drawing/2014/main" val="20000"/>
                    </a:ext>
                  </a:extLst>
                </a:gridCol>
                <a:gridCol w="1477215">
                  <a:extLst>
                    <a:ext uri="{9D8B030D-6E8A-4147-A177-3AD203B41FA5}">
                      <a16:colId xmlns:a16="http://schemas.microsoft.com/office/drawing/2014/main" val="20001"/>
                    </a:ext>
                  </a:extLst>
                </a:gridCol>
                <a:gridCol w="1624573">
                  <a:extLst>
                    <a:ext uri="{9D8B030D-6E8A-4147-A177-3AD203B41FA5}">
                      <a16:colId xmlns:a16="http://schemas.microsoft.com/office/drawing/2014/main" val="20002"/>
                    </a:ext>
                  </a:extLst>
                </a:gridCol>
              </a:tblGrid>
              <a:tr h="686626">
                <a:tc>
                  <a:txBody>
                    <a:bodyPr/>
                    <a:lstStyle/>
                    <a:p>
                      <a:r>
                        <a:rPr lang="en-US" sz="1600" b="1" baseline="0" dirty="0">
                          <a:solidFill>
                            <a:srgbClr val="FFFF00"/>
                          </a:solidFill>
                        </a:rPr>
                        <a:t>Per lesion</a:t>
                      </a:r>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600" b="1" dirty="0">
                          <a:solidFill>
                            <a:srgbClr val="FFFF00"/>
                          </a:solidFill>
                        </a:rPr>
                        <a:t>Absorb</a:t>
                      </a:r>
                    </a:p>
                    <a:p>
                      <a:pPr algn="ctr"/>
                      <a:r>
                        <a:rPr lang="en-US" sz="1600" b="0" dirty="0">
                          <a:solidFill>
                            <a:srgbClr val="FFFF00"/>
                          </a:solidFill>
                        </a:rPr>
                        <a:t>(N=1296)</a:t>
                      </a:r>
                    </a:p>
                    <a:p>
                      <a:pPr algn="ctr"/>
                      <a:r>
                        <a:rPr lang="en-US" sz="1600" b="0" dirty="0">
                          <a:solidFill>
                            <a:srgbClr val="FFFF00"/>
                          </a:solidFill>
                        </a:rPr>
                        <a:t>(L=1446)</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600" b="1" dirty="0" err="1">
                          <a:solidFill>
                            <a:srgbClr val="FFFF00"/>
                          </a:solidFill>
                        </a:rPr>
                        <a:t>Xience</a:t>
                      </a:r>
                      <a:endParaRPr lang="en-US" sz="1600" b="1" dirty="0">
                        <a:solidFill>
                          <a:srgbClr val="FFFF00"/>
                        </a:solidFill>
                      </a:endParaRPr>
                    </a:p>
                    <a:p>
                      <a:pPr algn="ctr"/>
                      <a:r>
                        <a:rPr lang="en-US" sz="1600" b="0" dirty="0">
                          <a:solidFill>
                            <a:srgbClr val="FFFF00"/>
                          </a:solidFill>
                        </a:rPr>
                        <a:t>(N=1308)</a:t>
                      </a:r>
                    </a:p>
                    <a:p>
                      <a:pPr algn="ctr"/>
                      <a:r>
                        <a:rPr lang="en-US" sz="1600" b="0" dirty="0">
                          <a:solidFill>
                            <a:srgbClr val="FFFF00"/>
                          </a:solidFill>
                        </a:rPr>
                        <a:t>(L=1457)</a:t>
                      </a:r>
                    </a:p>
                  </a:txBody>
                  <a:tcPr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r h="279736">
                <a:tc>
                  <a:txBody>
                    <a:bodyPr/>
                    <a:lstStyle/>
                    <a:p>
                      <a:pPr lvl="0"/>
                      <a:r>
                        <a:rPr lang="en-US" sz="1600" b="0" baseline="0" dirty="0">
                          <a:solidFill>
                            <a:schemeClr val="tx1"/>
                          </a:solidFill>
                        </a:rPr>
                        <a:t># of target lesions treated</a:t>
                      </a: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600" b="0" kern="1200" dirty="0">
                          <a:solidFill>
                            <a:schemeClr val="tx1"/>
                          </a:solidFill>
                          <a:latin typeface="+mn-lt"/>
                          <a:ea typeface="+mn-ea"/>
                          <a:cs typeface="+mn-cs"/>
                        </a:rPr>
                        <a:t>1.1 ± 0.3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600" b="0" kern="1200" dirty="0">
                          <a:solidFill>
                            <a:schemeClr val="tx1"/>
                          </a:solidFill>
                          <a:latin typeface="+mn-lt"/>
                          <a:ea typeface="+mn-ea"/>
                          <a:cs typeface="+mn-cs"/>
                        </a:rPr>
                        <a:t>1.1 ± 0.3</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1"/>
                  </a:ext>
                </a:extLst>
              </a:tr>
              <a:tr h="279736">
                <a:tc>
                  <a:txBody>
                    <a:bodyPr/>
                    <a:lstStyle/>
                    <a:p>
                      <a:pPr lvl="1"/>
                      <a:r>
                        <a:rPr lang="en-US" sz="1600" b="0" dirty="0">
                          <a:solidFill>
                            <a:schemeClr val="tx1"/>
                          </a:solidFill>
                        </a:rPr>
                        <a:t>One</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600" b="0" kern="1200" dirty="0">
                          <a:solidFill>
                            <a:schemeClr val="tx1"/>
                          </a:solidFill>
                          <a:latin typeface="+mn-lt"/>
                          <a:ea typeface="+mn-ea"/>
                          <a:cs typeface="+mn-cs"/>
                        </a:rPr>
                        <a:t>88.4%</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600" b="0" kern="1200" dirty="0">
                          <a:solidFill>
                            <a:schemeClr val="tx1"/>
                          </a:solidFill>
                          <a:latin typeface="+mn-lt"/>
                          <a:ea typeface="+mn-ea"/>
                          <a:cs typeface="+mn-cs"/>
                        </a:rPr>
                        <a:t>88.8%</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2"/>
                  </a:ext>
                </a:extLst>
              </a:tr>
              <a:tr h="279736">
                <a:tc>
                  <a:txBody>
                    <a:bodyPr/>
                    <a:lstStyle/>
                    <a:p>
                      <a:pPr lvl="1"/>
                      <a:r>
                        <a:rPr lang="en-US" sz="1600" b="0" dirty="0">
                          <a:solidFill>
                            <a:schemeClr val="tx1"/>
                          </a:solidFill>
                        </a:rPr>
                        <a:t>Two</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600" b="0" kern="1200" dirty="0">
                          <a:solidFill>
                            <a:schemeClr val="tx1"/>
                          </a:solidFill>
                          <a:latin typeface="+mn-lt"/>
                          <a:ea typeface="+mn-ea"/>
                          <a:cs typeface="+mn-cs"/>
                        </a:rPr>
                        <a:t>10.6%</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600" b="0" kern="1200" dirty="0">
                          <a:solidFill>
                            <a:schemeClr val="tx1"/>
                          </a:solidFill>
                          <a:latin typeface="+mn-lt"/>
                          <a:ea typeface="+mn-ea"/>
                          <a:cs typeface="+mn-cs"/>
                        </a:rPr>
                        <a:t>10.7%</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3"/>
                  </a:ext>
                </a:extLst>
              </a:tr>
              <a:tr h="279736">
                <a:tc>
                  <a:txBody>
                    <a:bodyPr/>
                    <a:lstStyle/>
                    <a:p>
                      <a:pPr lvl="1"/>
                      <a:r>
                        <a:rPr lang="en-US" sz="1600" b="0" dirty="0">
                          <a:solidFill>
                            <a:schemeClr val="tx1"/>
                          </a:solidFill>
                        </a:rPr>
                        <a:t>Three</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600" b="0" kern="1200" dirty="0">
                          <a:solidFill>
                            <a:schemeClr val="tx2">
                              <a:lumMod val="60000"/>
                              <a:lumOff val="40000"/>
                            </a:schemeClr>
                          </a:solidFill>
                          <a:latin typeface="+mn-lt"/>
                          <a:ea typeface="+mn-ea"/>
                          <a:cs typeface="+mn-cs"/>
                        </a:rPr>
                        <a:t>0.6%</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600" b="0" kern="1200" dirty="0">
                          <a:solidFill>
                            <a:schemeClr val="tx2">
                              <a:lumMod val="60000"/>
                              <a:lumOff val="40000"/>
                            </a:schemeClr>
                          </a:solidFill>
                          <a:latin typeface="+mn-lt"/>
                          <a:ea typeface="+mn-ea"/>
                          <a:cs typeface="+mn-cs"/>
                        </a:rPr>
                        <a:t>0.4%</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4"/>
                  </a:ext>
                </a:extLst>
              </a:tr>
              <a:tr h="279736">
                <a:tc>
                  <a:txBody>
                    <a:bodyPr/>
                    <a:lstStyle/>
                    <a:p>
                      <a:pPr lvl="0"/>
                      <a:r>
                        <a:rPr lang="en-US" sz="1600" b="0" dirty="0">
                          <a:solidFill>
                            <a:schemeClr val="tx1"/>
                          </a:solidFill>
                        </a:rPr>
                        <a:t>Target lesion</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endParaRPr lang="en-US" sz="1600" b="0" kern="1200" dirty="0">
                        <a:solidFill>
                          <a:schemeClr val="tx1"/>
                        </a:solidFill>
                        <a:latin typeface="+mn-lt"/>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endParaRPr lang="en-US" sz="1600" b="0" kern="1200" dirty="0">
                        <a:solidFill>
                          <a:schemeClr val="tx1"/>
                        </a:solidFill>
                        <a:latin typeface="+mn-lt"/>
                        <a:ea typeface="+mn-ea"/>
                        <a:cs typeface="+mn-cs"/>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5"/>
                  </a:ext>
                </a:extLst>
              </a:tr>
              <a:tr h="279736">
                <a:tc>
                  <a:txBody>
                    <a:bodyPr/>
                    <a:lstStyle/>
                    <a:p>
                      <a:pPr lvl="1"/>
                      <a:r>
                        <a:rPr lang="en-US" sz="1600" b="0" dirty="0">
                          <a:solidFill>
                            <a:schemeClr val="tx1"/>
                          </a:solidFill>
                        </a:rPr>
                        <a:t>LAD</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600" b="0" kern="1200" dirty="0">
                          <a:solidFill>
                            <a:schemeClr val="tx1"/>
                          </a:solidFill>
                          <a:latin typeface="+mn-lt"/>
                          <a:ea typeface="+mn-ea"/>
                          <a:cs typeface="+mn-cs"/>
                        </a:rPr>
                        <a:t>43.6%</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600" b="0" kern="1200" dirty="0">
                          <a:solidFill>
                            <a:schemeClr val="tx1"/>
                          </a:solidFill>
                          <a:latin typeface="+mn-lt"/>
                          <a:ea typeface="+mn-ea"/>
                          <a:cs typeface="+mn-cs"/>
                        </a:rPr>
                        <a:t>43.7%</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6"/>
                  </a:ext>
                </a:extLst>
              </a:tr>
              <a:tr h="279736">
                <a:tc>
                  <a:txBody>
                    <a:bodyPr/>
                    <a:lstStyle/>
                    <a:p>
                      <a:pPr lvl="1"/>
                      <a:r>
                        <a:rPr lang="en-US" sz="1600" b="0" dirty="0">
                          <a:solidFill>
                            <a:schemeClr val="tx1"/>
                          </a:solidFill>
                        </a:rPr>
                        <a:t>RCA</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600" b="0" kern="1200" dirty="0">
                          <a:solidFill>
                            <a:schemeClr val="tx1"/>
                          </a:solidFill>
                          <a:latin typeface="+mn-lt"/>
                          <a:ea typeface="+mn-ea"/>
                          <a:cs typeface="+mn-cs"/>
                        </a:rPr>
                        <a:t>25.9%</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600" b="0" kern="1200" dirty="0">
                          <a:solidFill>
                            <a:schemeClr val="tx1"/>
                          </a:solidFill>
                          <a:latin typeface="+mn-lt"/>
                          <a:ea typeface="+mn-ea"/>
                          <a:cs typeface="+mn-cs"/>
                        </a:rPr>
                        <a:t>25.9%</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7"/>
                  </a:ext>
                </a:extLst>
              </a:tr>
              <a:tr h="279736">
                <a:tc>
                  <a:txBody>
                    <a:bodyPr/>
                    <a:lstStyle/>
                    <a:p>
                      <a:pPr lvl="1"/>
                      <a:r>
                        <a:rPr lang="en-US" sz="1600" b="0" dirty="0">
                          <a:solidFill>
                            <a:schemeClr val="tx1"/>
                          </a:solidFill>
                        </a:rPr>
                        <a:t>LCX</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600" b="0" kern="1200" dirty="0">
                          <a:solidFill>
                            <a:schemeClr val="tx1"/>
                          </a:solidFill>
                          <a:latin typeface="+mn-lt"/>
                          <a:ea typeface="+mn-ea"/>
                          <a:cs typeface="+mn-cs"/>
                        </a:rPr>
                        <a:t>30.5%</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600" b="0" kern="1200" dirty="0">
                          <a:solidFill>
                            <a:schemeClr val="tx1"/>
                          </a:solidFill>
                          <a:latin typeface="+mn-lt"/>
                          <a:ea typeface="+mn-ea"/>
                          <a:cs typeface="+mn-cs"/>
                        </a:rPr>
                        <a:t>30.4%</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8"/>
                  </a:ext>
                </a:extLst>
              </a:tr>
              <a:tr h="279736">
                <a:tc>
                  <a:txBody>
                    <a:bodyPr/>
                    <a:lstStyle/>
                    <a:p>
                      <a:pPr marL="0" lvl="0" algn="l" defTabSz="914400" rtl="0" eaLnBrk="1" latinLnBrk="0" hangingPunct="1">
                        <a:spcAft>
                          <a:spcPts val="0"/>
                        </a:spcAft>
                      </a:pPr>
                      <a:r>
                        <a:rPr lang="en-US" sz="1600" b="0" kern="1200" dirty="0">
                          <a:solidFill>
                            <a:schemeClr val="tx1"/>
                          </a:solidFill>
                          <a:latin typeface="+mn-lt"/>
                          <a:ea typeface="+mn-ea"/>
                          <a:cs typeface="+mn-cs"/>
                        </a:rPr>
                        <a:t>Lesion length, mm</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b="0" i="0" u="none" strike="noStrike" kern="1200" baseline="0" dirty="0">
                          <a:solidFill>
                            <a:schemeClr val="tx1"/>
                          </a:solidFill>
                          <a:latin typeface="+mn-lt"/>
                          <a:ea typeface="+mn-ea"/>
                          <a:cs typeface="+mn-cs"/>
                        </a:rPr>
                        <a:t>14.9 ± 6.2</a:t>
                      </a:r>
                      <a:endParaRPr lang="en-US" sz="16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b="0" i="0" u="none" strike="noStrike" kern="1200" baseline="0" dirty="0">
                          <a:solidFill>
                            <a:schemeClr val="tx1"/>
                          </a:solidFill>
                          <a:latin typeface="+mn-lt"/>
                          <a:ea typeface="+mn-ea"/>
                          <a:cs typeface="+mn-cs"/>
                        </a:rPr>
                        <a:t>15.1 ± 6.9</a:t>
                      </a:r>
                      <a:endParaRPr lang="en-US" sz="1600" b="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9"/>
                  </a:ext>
                </a:extLst>
              </a:tr>
              <a:tr h="279736">
                <a:tc>
                  <a:txBody>
                    <a:bodyPr/>
                    <a:lstStyle/>
                    <a:p>
                      <a:pPr marL="0" lvl="0" algn="l" defTabSz="914400" rtl="0" eaLnBrk="1" latinLnBrk="0" hangingPunct="1">
                        <a:spcAft>
                          <a:spcPts val="0"/>
                        </a:spcAft>
                      </a:pPr>
                      <a:r>
                        <a:rPr lang="en-US" sz="1600" b="0" kern="1200" dirty="0">
                          <a:solidFill>
                            <a:schemeClr val="tx1"/>
                          </a:solidFill>
                          <a:latin typeface="+mn-lt"/>
                          <a:ea typeface="+mn-ea"/>
                          <a:cs typeface="+mn-cs"/>
                        </a:rPr>
                        <a:t>        </a:t>
                      </a:r>
                      <a:r>
                        <a:rPr lang="en-US" sz="1600" b="0" kern="1200" baseline="0" dirty="0">
                          <a:solidFill>
                            <a:schemeClr val="tx1"/>
                          </a:solidFill>
                          <a:latin typeface="+mn-lt"/>
                          <a:ea typeface="+mn-ea"/>
                          <a:cs typeface="+mn-cs"/>
                        </a:rPr>
                        <a:t>&gt;24 mm</a:t>
                      </a:r>
                      <a:endParaRPr lang="en-US" sz="1600" b="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b="0" dirty="0">
                          <a:solidFill>
                            <a:schemeClr val="tx1"/>
                          </a:solidFill>
                        </a:rPr>
                        <a:t>9.9%</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b="0" dirty="0">
                          <a:solidFill>
                            <a:schemeClr val="tx1"/>
                          </a:solidFill>
                        </a:rPr>
                        <a:t>9.9%</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0"/>
                  </a:ext>
                </a:extLst>
              </a:tr>
              <a:tr h="279736">
                <a:tc>
                  <a:txBody>
                    <a:bodyPr/>
                    <a:lstStyle/>
                    <a:p>
                      <a:pPr marL="0" lvl="0" algn="l" defTabSz="914400" rtl="0" eaLnBrk="1" latinLnBrk="0" hangingPunct="1">
                        <a:spcAft>
                          <a:spcPts val="0"/>
                        </a:spcAft>
                      </a:pPr>
                      <a:r>
                        <a:rPr lang="en-US" sz="1600" b="0" kern="1200" dirty="0">
                          <a:solidFill>
                            <a:schemeClr val="tx1"/>
                          </a:solidFill>
                          <a:latin typeface="+mn-lt"/>
                          <a:ea typeface="+mn-ea"/>
                          <a:cs typeface="+mn-cs"/>
                        </a:rPr>
                        <a:t>RVD, mm</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b="0" i="0" u="none" strike="noStrike" kern="1200" baseline="0" dirty="0">
                          <a:solidFill>
                            <a:schemeClr val="tx2"/>
                          </a:solidFill>
                          <a:latin typeface="+mn-lt"/>
                          <a:ea typeface="+mn-ea"/>
                          <a:cs typeface="+mn-cs"/>
                        </a:rPr>
                        <a:t>2.90 ± 0.39</a:t>
                      </a:r>
                      <a:endParaRPr lang="en-US" sz="1600" b="0" dirty="0">
                        <a:solidFill>
                          <a:schemeClr val="tx2"/>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b="0" i="0" u="none" strike="noStrike" kern="1200" baseline="0" dirty="0">
                          <a:solidFill>
                            <a:schemeClr val="tx2"/>
                          </a:solidFill>
                          <a:latin typeface="+mn-lt"/>
                          <a:ea typeface="+mn-ea"/>
                          <a:cs typeface="+mn-cs"/>
                        </a:rPr>
                        <a:t>2.89 ± 0.38</a:t>
                      </a:r>
                      <a:endParaRPr lang="en-US" sz="1600" b="0" dirty="0">
                        <a:solidFill>
                          <a:schemeClr val="tx2"/>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1"/>
                  </a:ext>
                </a:extLst>
              </a:tr>
              <a:tr h="279736">
                <a:tc>
                  <a:txBody>
                    <a:bodyPr/>
                    <a:lstStyle/>
                    <a:p>
                      <a:pPr marL="0" lvl="0" algn="l" defTabSz="914400" rtl="0" eaLnBrk="1" latinLnBrk="0" hangingPunct="1">
                        <a:spcAft>
                          <a:spcPts val="0"/>
                        </a:spcAft>
                      </a:pPr>
                      <a:r>
                        <a:rPr lang="en-US" sz="1600" b="0" kern="1200" dirty="0">
                          <a:solidFill>
                            <a:schemeClr val="tx1"/>
                          </a:solidFill>
                          <a:latin typeface="+mn-lt"/>
                          <a:ea typeface="+mn-ea"/>
                          <a:cs typeface="+mn-cs"/>
                        </a:rPr>
                        <a:t>        </a:t>
                      </a:r>
                      <a:r>
                        <a:rPr lang="en-US" sz="1600" b="0" kern="1200" baseline="0" dirty="0">
                          <a:solidFill>
                            <a:schemeClr val="tx1"/>
                          </a:solidFill>
                          <a:latin typeface="+mn-lt"/>
                          <a:ea typeface="+mn-ea"/>
                          <a:cs typeface="+mn-cs"/>
                        </a:rPr>
                        <a:t>&lt;2.25 mm </a:t>
                      </a:r>
                      <a:endParaRPr lang="en-US" sz="1600" b="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lvl="0" algn="ctr" defTabSz="914400" rtl="0" eaLnBrk="1" latinLnBrk="0" hangingPunct="1"/>
                      <a:r>
                        <a:rPr lang="en-US" sz="1600" b="0" kern="1200" dirty="0">
                          <a:solidFill>
                            <a:schemeClr val="tx2"/>
                          </a:solidFill>
                          <a:latin typeface="+mn-lt"/>
                          <a:ea typeface="+mn-ea"/>
                          <a:cs typeface="+mn-cs"/>
                        </a:rPr>
                        <a:t>2.5% </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2"/>
                          </a:solidFill>
                          <a:latin typeface="+mn-lt"/>
                          <a:ea typeface="+mn-ea"/>
                          <a:cs typeface="+mn-cs"/>
                        </a:rPr>
                        <a:t>2.9%</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2"/>
                  </a:ext>
                </a:extLst>
              </a:tr>
              <a:tr h="279736">
                <a:tc>
                  <a:txBody>
                    <a:bodyPr/>
                    <a:lstStyle/>
                    <a:p>
                      <a:pPr marL="0" lvl="0" algn="l" defTabSz="914400" rtl="0" eaLnBrk="1" latinLnBrk="0" hangingPunct="1">
                        <a:spcAft>
                          <a:spcPts val="0"/>
                        </a:spcAft>
                      </a:pPr>
                      <a:r>
                        <a:rPr lang="en-US" sz="1600" b="0" kern="1200" dirty="0">
                          <a:solidFill>
                            <a:schemeClr val="tx1"/>
                          </a:solidFill>
                          <a:latin typeface="+mn-lt"/>
                          <a:ea typeface="+mn-ea"/>
                          <a:cs typeface="+mn-cs"/>
                        </a:rPr>
                        <a:t>MLD, mm</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b="0" i="0" u="none" strike="noStrike" kern="1200" baseline="0" dirty="0">
                          <a:solidFill>
                            <a:schemeClr val="tx1"/>
                          </a:solidFill>
                          <a:latin typeface="+mn-lt"/>
                          <a:ea typeface="+mn-ea"/>
                          <a:cs typeface="+mn-cs"/>
                        </a:rPr>
                        <a:t>0.82 ± 0.35</a:t>
                      </a:r>
                      <a:endParaRPr lang="en-US" sz="16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b="0" i="0" u="none" strike="noStrike" kern="1200" baseline="0" dirty="0">
                          <a:solidFill>
                            <a:schemeClr val="tx1"/>
                          </a:solidFill>
                          <a:latin typeface="+mn-lt"/>
                          <a:ea typeface="+mn-ea"/>
                          <a:cs typeface="+mn-cs"/>
                        </a:rPr>
                        <a:t>0.81 ± 0.34</a:t>
                      </a:r>
                      <a:endParaRPr lang="en-US" sz="1600" b="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3"/>
                  </a:ext>
                </a:extLst>
              </a:tr>
              <a:tr h="279736">
                <a:tc>
                  <a:txBody>
                    <a:bodyPr/>
                    <a:lstStyle/>
                    <a:p>
                      <a:pPr marL="0" lvl="0" algn="l" defTabSz="914400" rtl="0" eaLnBrk="1" latinLnBrk="0" hangingPunct="1">
                        <a:spcAft>
                          <a:spcPts val="0"/>
                        </a:spcAft>
                      </a:pPr>
                      <a:r>
                        <a:rPr lang="en-US" sz="1600" b="0" kern="1200" dirty="0">
                          <a:solidFill>
                            <a:schemeClr val="tx1"/>
                          </a:solidFill>
                          <a:latin typeface="+mn-lt"/>
                          <a:ea typeface="+mn-ea"/>
                          <a:cs typeface="+mn-cs"/>
                        </a:rPr>
                        <a:t>%DS </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b="0" i="0" u="none" strike="noStrike" kern="1200" baseline="0" dirty="0">
                          <a:solidFill>
                            <a:schemeClr val="tx1"/>
                          </a:solidFill>
                          <a:latin typeface="+mn-lt"/>
                          <a:ea typeface="+mn-ea"/>
                          <a:cs typeface="+mn-cs"/>
                        </a:rPr>
                        <a:t>71.8 ± 11.2</a:t>
                      </a:r>
                      <a:endParaRPr lang="en-US" sz="16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b="0" i="0" u="none" strike="noStrike" kern="1200" baseline="0" dirty="0">
                          <a:solidFill>
                            <a:schemeClr val="tx1"/>
                          </a:solidFill>
                          <a:latin typeface="+mn-lt"/>
                          <a:ea typeface="+mn-ea"/>
                          <a:cs typeface="+mn-cs"/>
                        </a:rPr>
                        <a:t>71.8 ± 10.9</a:t>
                      </a:r>
                      <a:endParaRPr lang="en-US" sz="1600" b="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4"/>
                  </a:ext>
                </a:extLst>
              </a:tr>
            </a:tbl>
          </a:graphicData>
        </a:graphic>
      </p:graphicFrame>
      <p:sp>
        <p:nvSpPr>
          <p:cNvPr id="3" name="Rectangle 3"/>
          <p:cNvSpPr txBox="1">
            <a:spLocks noChangeArrowheads="1"/>
          </p:cNvSpPr>
          <p:nvPr/>
        </p:nvSpPr>
        <p:spPr bwMode="auto">
          <a:xfrm>
            <a:off x="479425" y="178278"/>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buClr>
                <a:srgbClr val="FDE25E"/>
              </a:buClr>
              <a:buFontTx/>
              <a:buNone/>
            </a:pPr>
            <a:r>
              <a:rPr lang="en-US" sz="3400" kern="0" dirty="0">
                <a:solidFill>
                  <a:srgbClr val="FFFFFF"/>
                </a:solidFill>
                <a:effectLst>
                  <a:outerShdw blurRad="38100" dist="38100" dir="2700000" algn="tl">
                    <a:srgbClr val="000000">
                      <a:alpha val="43137"/>
                    </a:srgbClr>
                  </a:outerShdw>
                </a:effectLst>
              </a:rPr>
              <a:t>Baseline Characteristics (QCA)</a:t>
            </a:r>
          </a:p>
        </p:txBody>
      </p:sp>
      <p:sp>
        <p:nvSpPr>
          <p:cNvPr id="4" name="TextBox 3"/>
          <p:cNvSpPr txBox="1"/>
          <p:nvPr/>
        </p:nvSpPr>
        <p:spPr>
          <a:xfrm>
            <a:off x="1533346" y="6413101"/>
            <a:ext cx="6077309" cy="461665"/>
          </a:xfrm>
          <a:prstGeom prst="rect">
            <a:avLst/>
          </a:prstGeom>
          <a:noFill/>
        </p:spPr>
        <p:txBody>
          <a:bodyPr wrap="square" rtlCol="0">
            <a:spAutoFit/>
          </a:bodyPr>
          <a:lstStyle/>
          <a:p>
            <a:pPr algn="ctr"/>
            <a:r>
              <a:rPr lang="en-US" sz="1200" dirty="0"/>
              <a:t>N= number of patients; L= number of lesions</a:t>
            </a:r>
          </a:p>
          <a:p>
            <a:pPr algn="ctr"/>
            <a:r>
              <a:rPr lang="en-US" sz="1200" dirty="0">
                <a:solidFill>
                  <a:schemeClr val="tx2">
                    <a:lumMod val="60000"/>
                    <a:lumOff val="40000"/>
                  </a:schemeClr>
                </a:solidFill>
                <a:latin typeface="Arial" panose="020B0604020202020204" pitchFamily="34" charset="0"/>
                <a:ea typeface="Calibri" panose="020F0502020204030204" pitchFamily="34" charset="0"/>
              </a:rPr>
              <a:t>There were no significant differences between groups </a:t>
            </a:r>
            <a:endParaRPr lang="en-US" sz="1200" dirty="0">
              <a:solidFill>
                <a:schemeClr val="tx2">
                  <a:lumMod val="60000"/>
                  <a:lumOff val="4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Tree>
    <p:extLst>
      <p:ext uri="{BB962C8B-B14F-4D97-AF65-F5344CB8AC3E}">
        <p14:creationId xmlns:p14="http://schemas.microsoft.com/office/powerpoint/2010/main" val="192908654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4071068487"/>
              </p:ext>
            </p:extLst>
          </p:nvPr>
        </p:nvGraphicFramePr>
        <p:xfrm>
          <a:off x="760702" y="825366"/>
          <a:ext cx="7622601" cy="5495425"/>
        </p:xfrm>
        <a:graphic>
          <a:graphicData uri="http://schemas.openxmlformats.org/drawingml/2006/table">
            <a:tbl>
              <a:tblPr firstRow="1" bandRow="1">
                <a:tableStyleId>{5C22544A-7EE6-4342-B048-85BDC9FD1C3A}</a:tableStyleId>
              </a:tblPr>
              <a:tblGrid>
                <a:gridCol w="3405603">
                  <a:extLst>
                    <a:ext uri="{9D8B030D-6E8A-4147-A177-3AD203B41FA5}">
                      <a16:colId xmlns:a16="http://schemas.microsoft.com/office/drawing/2014/main" val="20000"/>
                    </a:ext>
                  </a:extLst>
                </a:gridCol>
                <a:gridCol w="1581374">
                  <a:extLst>
                    <a:ext uri="{9D8B030D-6E8A-4147-A177-3AD203B41FA5}">
                      <a16:colId xmlns:a16="http://schemas.microsoft.com/office/drawing/2014/main" val="20001"/>
                    </a:ext>
                  </a:extLst>
                </a:gridCol>
                <a:gridCol w="1516829">
                  <a:extLst>
                    <a:ext uri="{9D8B030D-6E8A-4147-A177-3AD203B41FA5}">
                      <a16:colId xmlns:a16="http://schemas.microsoft.com/office/drawing/2014/main" val="20002"/>
                    </a:ext>
                  </a:extLst>
                </a:gridCol>
                <a:gridCol w="1118795">
                  <a:extLst>
                    <a:ext uri="{9D8B030D-6E8A-4147-A177-3AD203B41FA5}">
                      <a16:colId xmlns:a16="http://schemas.microsoft.com/office/drawing/2014/main" val="20003"/>
                    </a:ext>
                  </a:extLst>
                </a:gridCol>
              </a:tblGrid>
              <a:tr h="987202">
                <a:tc>
                  <a:txBody>
                    <a:bodyPr/>
                    <a:lstStyle/>
                    <a:p>
                      <a:pPr>
                        <a:lnSpc>
                          <a:spcPct val="100000"/>
                        </a:lnSpc>
                      </a:pPr>
                      <a:r>
                        <a:rPr lang="en-US" sz="1800" b="1" baseline="0" dirty="0">
                          <a:solidFill>
                            <a:srgbClr val="FFFF00"/>
                          </a:solidFill>
                          <a:latin typeface="+mn-lt"/>
                        </a:rPr>
                        <a:t>Per Lesion</a:t>
                      </a:r>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800" b="1" dirty="0">
                          <a:solidFill>
                            <a:srgbClr val="FFFF00"/>
                          </a:solidFill>
                        </a:rPr>
                        <a:t>Absorb</a:t>
                      </a:r>
                    </a:p>
                    <a:p>
                      <a:pPr algn="ctr"/>
                      <a:r>
                        <a:rPr lang="en-US" sz="1800" b="0" dirty="0">
                          <a:solidFill>
                            <a:srgbClr val="FFFF00"/>
                          </a:solidFill>
                        </a:rPr>
                        <a:t>(N=1296)</a:t>
                      </a:r>
                    </a:p>
                    <a:p>
                      <a:pPr algn="ctr"/>
                      <a:r>
                        <a:rPr lang="en-US" sz="1800" b="0" dirty="0">
                          <a:solidFill>
                            <a:srgbClr val="FFFF00"/>
                          </a:solidFill>
                        </a:rPr>
                        <a:t>(L=1446)</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800" b="1" dirty="0" err="1">
                          <a:solidFill>
                            <a:srgbClr val="FFFF00"/>
                          </a:solidFill>
                        </a:rPr>
                        <a:t>Xience</a:t>
                      </a:r>
                      <a:endParaRPr lang="en-US" sz="1800" b="1" dirty="0">
                        <a:solidFill>
                          <a:srgbClr val="FFFF00"/>
                        </a:solidFill>
                      </a:endParaRPr>
                    </a:p>
                    <a:p>
                      <a:pPr algn="ctr"/>
                      <a:r>
                        <a:rPr lang="en-US" sz="1800" b="0" dirty="0">
                          <a:solidFill>
                            <a:srgbClr val="FFFF00"/>
                          </a:solidFill>
                        </a:rPr>
                        <a:t>(N=1308)</a:t>
                      </a:r>
                    </a:p>
                    <a:p>
                      <a:pPr algn="ctr"/>
                      <a:r>
                        <a:rPr lang="en-US" sz="1800" b="0" dirty="0">
                          <a:solidFill>
                            <a:srgbClr val="FFFF00"/>
                          </a:solidFill>
                        </a:rPr>
                        <a:t>(L=1457)</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r>
                        <a:rPr lang="en-US" sz="1800" b="1" dirty="0">
                          <a:solidFill>
                            <a:srgbClr val="FFFF00"/>
                          </a:solidFill>
                          <a:latin typeface="+mn-lt"/>
                        </a:rPr>
                        <a:t>p-value</a:t>
                      </a:r>
                    </a:p>
                  </a:txBody>
                  <a:tcPr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r h="394881">
                <a:tc>
                  <a:txBody>
                    <a:bodyPr/>
                    <a:lstStyle/>
                    <a:p>
                      <a:pPr marL="0" marR="0">
                        <a:lnSpc>
                          <a:spcPct val="100000"/>
                        </a:lnSpc>
                        <a:spcBef>
                          <a:spcPts val="0"/>
                        </a:spcBef>
                        <a:spcAft>
                          <a:spcPts val="0"/>
                        </a:spcAft>
                      </a:pPr>
                      <a:r>
                        <a:rPr lang="en-US" sz="1800" b="0" dirty="0">
                          <a:solidFill>
                            <a:schemeClr val="tx1"/>
                          </a:solidFill>
                          <a:effectLst/>
                          <a:latin typeface="+mn-lt"/>
                          <a:ea typeface="Calibri"/>
                          <a:cs typeface="Times New Roman"/>
                        </a:rPr>
                        <a:t>Pre-dilatation performed</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800" b="0" dirty="0">
                          <a:solidFill>
                            <a:schemeClr val="tx1"/>
                          </a:solidFill>
                          <a:effectLst/>
                          <a:latin typeface="+mn-lt"/>
                          <a:ea typeface="Calibri"/>
                          <a:cs typeface="Times New Roman"/>
                        </a:rPr>
                        <a:t>99.8% </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800" b="0" dirty="0">
                          <a:solidFill>
                            <a:schemeClr val="tx1"/>
                          </a:solidFill>
                          <a:effectLst/>
                          <a:latin typeface="+mn-lt"/>
                          <a:ea typeface="Calibri"/>
                          <a:cs typeface="Times New Roman"/>
                        </a:rPr>
                        <a:t>99.2% </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FF00"/>
                          </a:solidFill>
                        </a:rPr>
                        <a:t>0.02</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1"/>
                  </a:ext>
                </a:extLst>
              </a:tr>
              <a:tr h="361974">
                <a:tc>
                  <a:txBody>
                    <a:bodyPr/>
                    <a:lstStyle/>
                    <a:p>
                      <a:pPr marL="0" marR="0">
                        <a:lnSpc>
                          <a:spcPct val="100000"/>
                        </a:lnSpc>
                        <a:spcBef>
                          <a:spcPts val="0"/>
                        </a:spcBef>
                        <a:spcAft>
                          <a:spcPts val="0"/>
                        </a:spcAft>
                      </a:pPr>
                      <a:r>
                        <a:rPr lang="en-US" sz="1600" b="0" dirty="0">
                          <a:solidFill>
                            <a:schemeClr val="tx1"/>
                          </a:solidFill>
                          <a:effectLst/>
                          <a:latin typeface="+mn-lt"/>
                          <a:ea typeface="Calibri"/>
                          <a:cs typeface="Times New Roman"/>
                        </a:rPr>
                        <a:t>     NC/cutting/scoring balloon</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43.9%</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40.4%</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0.06</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2"/>
                  </a:ext>
                </a:extLst>
              </a:tr>
              <a:tr h="361974">
                <a:tc>
                  <a:txBody>
                    <a:bodyPr/>
                    <a:lstStyle/>
                    <a:p>
                      <a:pPr marL="0" marR="0">
                        <a:lnSpc>
                          <a:spcPct val="100000"/>
                        </a:lnSpc>
                        <a:spcBef>
                          <a:spcPts val="0"/>
                        </a:spcBef>
                        <a:spcAft>
                          <a:spcPts val="0"/>
                        </a:spcAft>
                      </a:pPr>
                      <a:r>
                        <a:rPr lang="en-US" sz="1600" b="0" dirty="0">
                          <a:solidFill>
                            <a:schemeClr val="tx1"/>
                          </a:solidFill>
                          <a:effectLst/>
                          <a:latin typeface="+mn-lt"/>
                          <a:ea typeface="Calibri"/>
                          <a:cs typeface="Times New Roman"/>
                        </a:rPr>
                        <a:t>     Balloon/QCA-RVD ratio</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600" b="0" dirty="0">
                          <a:solidFill>
                            <a:schemeClr val="tx1"/>
                          </a:solidFill>
                          <a:effectLst/>
                          <a:latin typeface="+mn-lt"/>
                          <a:ea typeface="Calibri"/>
                          <a:cs typeface="Times New Roman"/>
                        </a:rPr>
                        <a:t>1.00 ± 0.12</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n-lt"/>
                          <a:ea typeface="Calibri"/>
                          <a:cs typeface="Times New Roman"/>
                        </a:rPr>
                        <a:t>0.99 ± 0.12</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0.22</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3"/>
                  </a:ext>
                </a:extLst>
              </a:tr>
              <a:tr h="361974">
                <a:tc>
                  <a:txBody>
                    <a:bodyPr/>
                    <a:lstStyle/>
                    <a:p>
                      <a:pPr marL="0" marR="0">
                        <a:lnSpc>
                          <a:spcPct val="100000"/>
                        </a:lnSpc>
                        <a:spcBef>
                          <a:spcPts val="0"/>
                        </a:spcBef>
                        <a:spcAft>
                          <a:spcPts val="0"/>
                        </a:spcAft>
                      </a:pPr>
                      <a:r>
                        <a:rPr lang="en-US" sz="1600" b="0" dirty="0">
                          <a:solidFill>
                            <a:schemeClr val="tx1"/>
                          </a:solidFill>
                          <a:effectLst/>
                          <a:latin typeface="+mn-lt"/>
                          <a:ea typeface="Calibri"/>
                          <a:cs typeface="Times New Roman"/>
                        </a:rPr>
                        <a:t>     Pressure (atm.)</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600" b="0" dirty="0">
                          <a:solidFill>
                            <a:schemeClr val="tx1"/>
                          </a:solidFill>
                          <a:effectLst/>
                          <a:latin typeface="+mn-lt"/>
                          <a:ea typeface="Calibri"/>
                          <a:cs typeface="Times New Roman"/>
                        </a:rPr>
                        <a:t>12.6 ± 3.5</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600" b="0" dirty="0">
                          <a:solidFill>
                            <a:schemeClr val="tx1"/>
                          </a:solidFill>
                          <a:effectLst/>
                          <a:latin typeface="+mn-lt"/>
                          <a:ea typeface="Calibri"/>
                          <a:cs typeface="Times New Roman"/>
                        </a:rPr>
                        <a:t>12.6 ± 3.5</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0.99</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4"/>
                  </a:ext>
                </a:extLst>
              </a:tr>
              <a:tr h="394881">
                <a:tc>
                  <a:txBody>
                    <a:bodyPr/>
                    <a:lstStyle/>
                    <a:p>
                      <a:pPr marL="0" marR="0">
                        <a:lnSpc>
                          <a:spcPct val="100000"/>
                        </a:lnSpc>
                        <a:spcBef>
                          <a:spcPts val="0"/>
                        </a:spcBef>
                        <a:spcAft>
                          <a:spcPts val="0"/>
                        </a:spcAft>
                      </a:pPr>
                      <a:r>
                        <a:rPr lang="en-US" sz="1800" b="0" dirty="0">
                          <a:solidFill>
                            <a:schemeClr val="tx1"/>
                          </a:solidFill>
                          <a:effectLst/>
                          <a:latin typeface="+mn-lt"/>
                          <a:ea typeface="Calibri"/>
                          <a:cs typeface="Times New Roman"/>
                        </a:rPr>
                        <a:t>Max device diameter (mm)</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mn-lt"/>
                          <a:ea typeface="Calibri"/>
                          <a:cs typeface="Times New Roman"/>
                        </a:rPr>
                        <a:t>3.22 ± 0.44</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mn-lt"/>
                          <a:ea typeface="Calibri"/>
                          <a:cs typeface="Times New Roman"/>
                        </a:rPr>
                        <a:t>3.16 ± 0.44</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FF00"/>
                          </a:solidFill>
                        </a:rPr>
                        <a:t>&lt;</a:t>
                      </a:r>
                      <a:r>
                        <a:rPr lang="en-US" sz="1800" baseline="0" dirty="0">
                          <a:solidFill>
                            <a:srgbClr val="FFFF00"/>
                          </a:solidFill>
                        </a:rPr>
                        <a:t>0.0001</a:t>
                      </a:r>
                      <a:endParaRPr lang="en-US" sz="1800" dirty="0">
                        <a:solidFill>
                          <a:srgbClr val="FFFF00"/>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5"/>
                  </a:ext>
                </a:extLst>
              </a:tr>
              <a:tr h="361974">
                <a:tc>
                  <a:txBody>
                    <a:bodyPr/>
                    <a:lstStyle/>
                    <a:p>
                      <a:pPr marL="0" marR="0">
                        <a:lnSpc>
                          <a:spcPct val="100000"/>
                        </a:lnSpc>
                        <a:spcBef>
                          <a:spcPts val="0"/>
                        </a:spcBef>
                        <a:spcAft>
                          <a:spcPts val="0"/>
                        </a:spcAft>
                      </a:pPr>
                      <a:r>
                        <a:rPr lang="en-US" sz="1600" b="0" dirty="0">
                          <a:solidFill>
                            <a:schemeClr val="tx1"/>
                          </a:solidFill>
                          <a:effectLst/>
                          <a:latin typeface="+mn-lt"/>
                          <a:ea typeface="Calibri"/>
                          <a:cs typeface="Times New Roman"/>
                        </a:rPr>
                        <a:t>     Device</a:t>
                      </a:r>
                      <a:r>
                        <a:rPr lang="en-US" sz="1600" b="0" baseline="0" dirty="0">
                          <a:solidFill>
                            <a:schemeClr val="tx1"/>
                          </a:solidFill>
                          <a:effectLst/>
                          <a:latin typeface="+mn-lt"/>
                          <a:ea typeface="Calibri"/>
                          <a:cs typeface="Times New Roman"/>
                        </a:rPr>
                        <a:t> dia./QCA-RVD ratio</a:t>
                      </a:r>
                      <a:endParaRPr lang="en-US" sz="1600" b="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600" b="0" dirty="0">
                          <a:solidFill>
                            <a:schemeClr val="tx1"/>
                          </a:solidFill>
                          <a:effectLst/>
                          <a:latin typeface="+mn-lt"/>
                          <a:ea typeface="Calibri"/>
                          <a:cs typeface="Times New Roman"/>
                        </a:rPr>
                        <a:t>1.12 ± 0.12</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n-lt"/>
                          <a:ea typeface="Calibri"/>
                          <a:cs typeface="Times New Roman"/>
                        </a:rPr>
                        <a:t>1.10 ± 0.11</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00"/>
                          </a:solidFill>
                        </a:rPr>
                        <a:t>&lt;</a:t>
                      </a:r>
                      <a:r>
                        <a:rPr lang="en-US" sz="1600" baseline="0" dirty="0">
                          <a:solidFill>
                            <a:srgbClr val="FFFF00"/>
                          </a:solidFill>
                        </a:rPr>
                        <a:t>0.0001</a:t>
                      </a:r>
                      <a:endParaRPr lang="en-US" sz="1600" dirty="0">
                        <a:solidFill>
                          <a:srgbClr val="FFFF00"/>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6"/>
                  </a:ext>
                </a:extLst>
              </a:tr>
              <a:tr h="394881">
                <a:tc>
                  <a:txBody>
                    <a:bodyPr/>
                    <a:lstStyle/>
                    <a:p>
                      <a:pPr marL="0" marR="0">
                        <a:lnSpc>
                          <a:spcPct val="100000"/>
                        </a:lnSpc>
                        <a:spcBef>
                          <a:spcPts val="0"/>
                        </a:spcBef>
                        <a:spcAft>
                          <a:spcPts val="0"/>
                        </a:spcAft>
                      </a:pPr>
                      <a:r>
                        <a:rPr lang="en-US" sz="1800" b="0" dirty="0">
                          <a:solidFill>
                            <a:schemeClr val="tx1"/>
                          </a:solidFill>
                          <a:effectLst/>
                          <a:latin typeface="+mn-lt"/>
                          <a:ea typeface="Calibri"/>
                          <a:cs typeface="Times New Roman"/>
                        </a:rPr>
                        <a:t>Total study device length (mm)</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800" b="0" dirty="0">
                          <a:solidFill>
                            <a:schemeClr val="tx1"/>
                          </a:solidFill>
                          <a:effectLst/>
                          <a:latin typeface="+mn-lt"/>
                          <a:ea typeface="Calibri"/>
                          <a:cs typeface="Times New Roman"/>
                        </a:rPr>
                        <a:t>20.5 ± 8.3</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800" b="0" dirty="0">
                          <a:solidFill>
                            <a:schemeClr val="tx1"/>
                          </a:solidFill>
                          <a:effectLst/>
                          <a:latin typeface="+mn-lt"/>
                          <a:ea typeface="Calibri"/>
                          <a:cs typeface="Times New Roman"/>
                        </a:rPr>
                        <a:t>20.1 ± 7.9</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0.25</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7"/>
                  </a:ext>
                </a:extLst>
              </a:tr>
              <a:tr h="394881">
                <a:tc>
                  <a:txBody>
                    <a:bodyPr/>
                    <a:lstStyle/>
                    <a:p>
                      <a:pPr marL="0" marR="0">
                        <a:lnSpc>
                          <a:spcPct val="100000"/>
                        </a:lnSpc>
                        <a:spcBef>
                          <a:spcPts val="0"/>
                        </a:spcBef>
                        <a:spcAft>
                          <a:spcPts val="0"/>
                        </a:spcAft>
                      </a:pPr>
                      <a:r>
                        <a:rPr lang="en-US" sz="1800" b="0" dirty="0">
                          <a:solidFill>
                            <a:schemeClr val="tx1"/>
                          </a:solidFill>
                          <a:effectLst/>
                          <a:latin typeface="+mn-lt"/>
                          <a:ea typeface="Calibri"/>
                          <a:cs typeface="Times New Roman"/>
                        </a:rPr>
                        <a:t>Post-dilatation performed</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800" b="0" dirty="0">
                          <a:solidFill>
                            <a:schemeClr val="tx1"/>
                          </a:solidFill>
                          <a:effectLst/>
                          <a:latin typeface="+mn-lt"/>
                          <a:ea typeface="Calibri"/>
                          <a:cs typeface="Times New Roman"/>
                        </a:rPr>
                        <a:t>82.6%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800" b="0" dirty="0">
                          <a:solidFill>
                            <a:schemeClr val="tx1"/>
                          </a:solidFill>
                          <a:effectLst/>
                          <a:latin typeface="+mn-lt"/>
                          <a:ea typeface="Calibri"/>
                          <a:cs typeface="Times New Roman"/>
                        </a:rPr>
                        <a:t>54.1%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FF00"/>
                          </a:solidFill>
                        </a:rPr>
                        <a:t>&lt;</a:t>
                      </a:r>
                      <a:r>
                        <a:rPr lang="en-US" sz="1800" baseline="0" dirty="0">
                          <a:solidFill>
                            <a:srgbClr val="FFFF00"/>
                          </a:solidFill>
                        </a:rPr>
                        <a:t>0.0001</a:t>
                      </a:r>
                      <a:endParaRPr lang="en-US" sz="1800" dirty="0">
                        <a:solidFill>
                          <a:srgbClr val="FFFF00"/>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9"/>
                  </a:ext>
                </a:extLst>
              </a:tr>
              <a:tr h="361974">
                <a:tc>
                  <a:txBody>
                    <a:bodyPr/>
                    <a:lstStyle/>
                    <a:p>
                      <a:pPr marL="0" marR="0">
                        <a:lnSpc>
                          <a:spcPct val="100000"/>
                        </a:lnSpc>
                        <a:spcBef>
                          <a:spcPts val="0"/>
                        </a:spcBef>
                        <a:spcAft>
                          <a:spcPts val="0"/>
                        </a:spcAft>
                      </a:pPr>
                      <a:r>
                        <a:rPr lang="en-US" sz="1600" b="0" dirty="0">
                          <a:solidFill>
                            <a:schemeClr val="tx1"/>
                          </a:solidFill>
                          <a:effectLst/>
                          <a:latin typeface="+mn-lt"/>
                          <a:ea typeface="Calibri"/>
                          <a:cs typeface="Times New Roman"/>
                        </a:rPr>
                        <a:t>     NC balloon</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98.1%</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96.1%</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rgbClr val="FFFF00"/>
                          </a:solidFill>
                        </a:rPr>
                        <a:t>0.007</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0"/>
                  </a:ext>
                </a:extLst>
              </a:tr>
              <a:tr h="361974">
                <a:tc>
                  <a:txBody>
                    <a:bodyPr/>
                    <a:lstStyle/>
                    <a:p>
                      <a:pPr marL="0" marR="0">
                        <a:lnSpc>
                          <a:spcPct val="100000"/>
                        </a:lnSpc>
                        <a:spcBef>
                          <a:spcPts val="0"/>
                        </a:spcBef>
                        <a:spcAft>
                          <a:spcPts val="0"/>
                        </a:spcAft>
                      </a:pPr>
                      <a:r>
                        <a:rPr lang="en-US" sz="1600" b="0" dirty="0">
                          <a:solidFill>
                            <a:schemeClr val="tx1"/>
                          </a:solidFill>
                          <a:effectLst/>
                          <a:latin typeface="+mn-lt"/>
                          <a:ea typeface="Calibri"/>
                          <a:cs typeface="Times New Roman"/>
                        </a:rPr>
                        <a:t>     Balloon diameter</a:t>
                      </a:r>
                      <a:r>
                        <a:rPr lang="en-US" sz="1600" b="0" baseline="0" dirty="0">
                          <a:solidFill>
                            <a:schemeClr val="tx1"/>
                          </a:solidFill>
                          <a:effectLst/>
                          <a:latin typeface="+mn-lt"/>
                          <a:ea typeface="Calibri"/>
                          <a:cs typeface="Times New Roman"/>
                        </a:rPr>
                        <a:t> (</a:t>
                      </a:r>
                      <a:r>
                        <a:rPr lang="en-US" sz="1600" b="0" dirty="0">
                          <a:solidFill>
                            <a:schemeClr val="tx1"/>
                          </a:solidFill>
                          <a:effectLst/>
                          <a:latin typeface="+mn-lt"/>
                          <a:ea typeface="Calibri"/>
                          <a:cs typeface="Times New Roman"/>
                        </a:rPr>
                        <a:t>mm)</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600" b="0" dirty="0">
                          <a:solidFill>
                            <a:schemeClr val="tx1"/>
                          </a:solidFill>
                          <a:effectLst/>
                          <a:latin typeface="+mn-lt"/>
                          <a:ea typeface="Calibri"/>
                          <a:cs typeface="Times New Roman"/>
                        </a:rPr>
                        <a:t>3.25 ± 0.45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n-lt"/>
                          <a:ea typeface="Calibri"/>
                          <a:cs typeface="Times New Roman"/>
                        </a:rPr>
                        <a:t>3.26 ± 0.46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0.74</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1"/>
                  </a:ext>
                </a:extLst>
              </a:tr>
              <a:tr h="361974">
                <a:tc>
                  <a:txBody>
                    <a:bodyPr/>
                    <a:lstStyle/>
                    <a:p>
                      <a:pPr marL="0" marR="0">
                        <a:lnSpc>
                          <a:spcPct val="100000"/>
                        </a:lnSpc>
                        <a:spcBef>
                          <a:spcPts val="0"/>
                        </a:spcBef>
                        <a:spcAft>
                          <a:spcPts val="0"/>
                        </a:spcAft>
                      </a:pPr>
                      <a:r>
                        <a:rPr lang="en-US" sz="1600" b="0" dirty="0">
                          <a:solidFill>
                            <a:schemeClr val="tx1"/>
                          </a:solidFill>
                          <a:effectLst/>
                          <a:latin typeface="+mn-lt"/>
                          <a:ea typeface="Calibri"/>
                          <a:cs typeface="Times New Roman"/>
                        </a:rPr>
                        <a:t>     Balloon/QCA-RVD ratio</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600" b="0" dirty="0">
                          <a:solidFill>
                            <a:schemeClr val="tx1"/>
                          </a:solidFill>
                          <a:effectLst/>
                          <a:latin typeface="+mn-lt"/>
                          <a:ea typeface="Calibri"/>
                          <a:cs typeface="Times New Roman"/>
                        </a:rPr>
                        <a:t>1.13 ± 0.12</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n-lt"/>
                          <a:ea typeface="Calibri"/>
                          <a:cs typeface="Times New Roman"/>
                        </a:rPr>
                        <a:t>1.12 ± 0.11</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0.12</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2"/>
                  </a:ext>
                </a:extLst>
              </a:tr>
              <a:tr h="394881">
                <a:tc>
                  <a:txBody>
                    <a:bodyPr/>
                    <a:lstStyle/>
                    <a:p>
                      <a:pPr marL="0" marR="0">
                        <a:lnSpc>
                          <a:spcPct val="100000"/>
                        </a:lnSpc>
                        <a:spcBef>
                          <a:spcPts val="0"/>
                        </a:spcBef>
                        <a:spcAft>
                          <a:spcPts val="0"/>
                        </a:spcAft>
                      </a:pPr>
                      <a:r>
                        <a:rPr lang="en-US" sz="1800" b="0" dirty="0">
                          <a:solidFill>
                            <a:schemeClr val="tx1"/>
                          </a:solidFill>
                          <a:effectLst/>
                          <a:latin typeface="+mn-lt"/>
                          <a:ea typeface="Calibri"/>
                          <a:cs typeface="Times New Roman"/>
                        </a:rPr>
                        <a:t>Max pressure (atm.)</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800" b="0" dirty="0">
                          <a:solidFill>
                            <a:schemeClr val="tx1"/>
                          </a:solidFill>
                          <a:effectLst/>
                          <a:latin typeface="+mn-lt"/>
                          <a:ea typeface="Calibri"/>
                          <a:cs typeface="Times New Roman"/>
                        </a:rPr>
                        <a:t>16.3 ± 3.1</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800" b="0" dirty="0">
                          <a:solidFill>
                            <a:schemeClr val="tx1"/>
                          </a:solidFill>
                          <a:effectLst/>
                          <a:latin typeface="+mn-lt"/>
                          <a:ea typeface="Calibri"/>
                          <a:cs typeface="Times New Roman"/>
                        </a:rPr>
                        <a:t>15.9 ± 3.1</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solidFill>
                            <a:srgbClr val="FFFF00"/>
                          </a:solidFill>
                        </a:rPr>
                        <a:t>0.002</a:t>
                      </a:r>
                      <a:endParaRPr lang="en-US" sz="1800" dirty="0">
                        <a:solidFill>
                          <a:srgbClr val="FFFF00"/>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3"/>
                  </a:ext>
                </a:extLst>
              </a:tr>
            </a:tbl>
          </a:graphicData>
        </a:graphic>
      </p:graphicFrame>
      <p:sp>
        <p:nvSpPr>
          <p:cNvPr id="3" name="Rectangle 3"/>
          <p:cNvSpPr txBox="1">
            <a:spLocks noChangeArrowheads="1"/>
          </p:cNvSpPr>
          <p:nvPr/>
        </p:nvSpPr>
        <p:spPr bwMode="auto">
          <a:xfrm>
            <a:off x="479425" y="101918"/>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marR="0" lvl="0" indent="0" algn="ctr" defTabSz="914400" rtl="0" eaLnBrk="1" fontAlgn="base" latinLnBrk="0" hangingPunct="1">
              <a:lnSpc>
                <a:spcPct val="100000"/>
              </a:lnSpc>
              <a:spcBef>
                <a:spcPct val="30000"/>
              </a:spcBef>
              <a:spcAft>
                <a:spcPct val="0"/>
              </a:spcAft>
              <a:buClr>
                <a:srgbClr val="FDE25E"/>
              </a:buClr>
              <a:buSzPct val="110000"/>
              <a:buFontTx/>
              <a:buNone/>
              <a:tabLst/>
              <a:defRPr/>
            </a:pP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Procedural Technique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
        <p:nvSpPr>
          <p:cNvPr id="7" name="TextBox 6">
            <a:extLst>
              <a:ext uri="{FF2B5EF4-FFF2-40B4-BE49-F238E27FC236}">
                <a16:creationId xmlns:a16="http://schemas.microsoft.com/office/drawing/2014/main" id="{94FC996B-4546-4048-A207-0B4A7273666C}"/>
              </a:ext>
            </a:extLst>
          </p:cNvPr>
          <p:cNvSpPr txBox="1"/>
          <p:nvPr/>
        </p:nvSpPr>
        <p:spPr>
          <a:xfrm>
            <a:off x="1250770" y="6413101"/>
            <a:ext cx="60773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N= number of patients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L= number of lesions</a:t>
            </a:r>
          </a:p>
        </p:txBody>
      </p:sp>
    </p:spTree>
    <p:extLst>
      <p:ext uri="{BB962C8B-B14F-4D97-AF65-F5344CB8AC3E}">
        <p14:creationId xmlns:p14="http://schemas.microsoft.com/office/powerpoint/2010/main" val="1202768833"/>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nvPr>
        </p:nvGraphicFramePr>
        <p:xfrm>
          <a:off x="837918" y="869274"/>
          <a:ext cx="7445305" cy="5360078"/>
        </p:xfrm>
        <a:graphic>
          <a:graphicData uri="http://schemas.openxmlformats.org/drawingml/2006/table">
            <a:tbl>
              <a:tblPr firstRow="1" bandRow="1">
                <a:tableStyleId>{5C22544A-7EE6-4342-B048-85BDC9FD1C3A}</a:tableStyleId>
              </a:tblPr>
              <a:tblGrid>
                <a:gridCol w="2987605">
                  <a:extLst>
                    <a:ext uri="{9D8B030D-6E8A-4147-A177-3AD203B41FA5}">
                      <a16:colId xmlns:a16="http://schemas.microsoft.com/office/drawing/2014/main" val="20000"/>
                    </a:ext>
                  </a:extLst>
                </a:gridCol>
                <a:gridCol w="1634490">
                  <a:extLst>
                    <a:ext uri="{9D8B030D-6E8A-4147-A177-3AD203B41FA5}">
                      <a16:colId xmlns:a16="http://schemas.microsoft.com/office/drawing/2014/main" val="20001"/>
                    </a:ext>
                  </a:extLst>
                </a:gridCol>
                <a:gridCol w="1668780">
                  <a:extLst>
                    <a:ext uri="{9D8B030D-6E8A-4147-A177-3AD203B41FA5}">
                      <a16:colId xmlns:a16="http://schemas.microsoft.com/office/drawing/2014/main" val="20002"/>
                    </a:ext>
                  </a:extLst>
                </a:gridCol>
                <a:gridCol w="1154430">
                  <a:extLst>
                    <a:ext uri="{9D8B030D-6E8A-4147-A177-3AD203B41FA5}">
                      <a16:colId xmlns:a16="http://schemas.microsoft.com/office/drawing/2014/main" val="20003"/>
                    </a:ext>
                  </a:extLst>
                </a:gridCol>
              </a:tblGrid>
              <a:tr h="1013672">
                <a:tc>
                  <a:txBody>
                    <a:bodyPr/>
                    <a:lstStyle/>
                    <a:p>
                      <a:r>
                        <a:rPr lang="en-US" sz="1800" baseline="0" dirty="0">
                          <a:solidFill>
                            <a:srgbClr val="FFFF00"/>
                          </a:solidFill>
                        </a:rPr>
                        <a:t>Per lesion</a:t>
                      </a:r>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800" b="1" dirty="0">
                          <a:solidFill>
                            <a:srgbClr val="FFFF00"/>
                          </a:solidFill>
                        </a:rPr>
                        <a:t>Absorb</a:t>
                      </a:r>
                    </a:p>
                    <a:p>
                      <a:pPr algn="ctr"/>
                      <a:r>
                        <a:rPr lang="en-US" sz="1800" b="0" dirty="0">
                          <a:solidFill>
                            <a:srgbClr val="FFFF00"/>
                          </a:solidFill>
                        </a:rPr>
                        <a:t>(N=1296)</a:t>
                      </a:r>
                    </a:p>
                    <a:p>
                      <a:pPr algn="ctr"/>
                      <a:r>
                        <a:rPr lang="en-US" sz="1800" b="0" dirty="0">
                          <a:solidFill>
                            <a:srgbClr val="FFFF00"/>
                          </a:solidFill>
                        </a:rPr>
                        <a:t>(L=1446)</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800" b="1" dirty="0" err="1">
                          <a:solidFill>
                            <a:srgbClr val="FFFF00"/>
                          </a:solidFill>
                        </a:rPr>
                        <a:t>Xience</a:t>
                      </a:r>
                      <a:endParaRPr lang="en-US" sz="1800" b="1" dirty="0">
                        <a:solidFill>
                          <a:srgbClr val="FFFF00"/>
                        </a:solidFill>
                      </a:endParaRPr>
                    </a:p>
                    <a:p>
                      <a:pPr algn="ctr"/>
                      <a:r>
                        <a:rPr lang="en-US" sz="1800" b="0" dirty="0">
                          <a:solidFill>
                            <a:srgbClr val="FFFF00"/>
                          </a:solidFill>
                        </a:rPr>
                        <a:t>(N=1308)</a:t>
                      </a:r>
                    </a:p>
                    <a:p>
                      <a:pPr algn="ctr"/>
                      <a:r>
                        <a:rPr lang="en-US" sz="1800" b="0" dirty="0">
                          <a:solidFill>
                            <a:srgbClr val="FFFF00"/>
                          </a:solidFill>
                        </a:rPr>
                        <a:t>(L=1457)</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800" dirty="0">
                          <a:solidFill>
                            <a:srgbClr val="FFFF00"/>
                          </a:solidFill>
                        </a:rPr>
                        <a:t>p-value</a:t>
                      </a:r>
                    </a:p>
                  </a:txBody>
                  <a:tcPr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r h="4829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baseline="0" dirty="0">
                          <a:solidFill>
                            <a:schemeClr val="tx1"/>
                          </a:solidFill>
                          <a:latin typeface="+mn-lt"/>
                          <a:ea typeface="+mn-ea"/>
                          <a:cs typeface="+mn-cs"/>
                        </a:rPr>
                        <a:t>RVD (mm)</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kern="1200" baseline="0" dirty="0">
                          <a:solidFill>
                            <a:schemeClr val="tx1"/>
                          </a:solidFill>
                          <a:latin typeface="+mn-lt"/>
                          <a:ea typeface="+mn-ea"/>
                          <a:cs typeface="+mn-cs"/>
                        </a:rPr>
                        <a:t>2.96 ± 0.40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kern="1200" baseline="0" dirty="0">
                          <a:solidFill>
                            <a:schemeClr val="tx1"/>
                          </a:solidFill>
                          <a:latin typeface="+mn-lt"/>
                          <a:ea typeface="+mn-ea"/>
                          <a:cs typeface="+mn-cs"/>
                        </a:rPr>
                        <a:t>2.95 ± 0.39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0.61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1"/>
                  </a:ext>
                </a:extLst>
              </a:tr>
              <a:tr h="482934">
                <a:tc>
                  <a:txBody>
                    <a:bodyPr/>
                    <a:lstStyle/>
                    <a:p>
                      <a:pPr marL="457200" lvl="1" indent="-457200" algn="l" defTabSz="914400" rtl="0" eaLnBrk="1" latinLnBrk="0" hangingPunct="1">
                        <a:spcAft>
                          <a:spcPts val="0"/>
                        </a:spcAft>
                      </a:pPr>
                      <a:r>
                        <a:rPr lang="en-US" sz="1800" b="0" u="none" kern="1200" baseline="0" dirty="0">
                          <a:solidFill>
                            <a:schemeClr val="tx1"/>
                          </a:solidFill>
                          <a:latin typeface="+mn-lt"/>
                          <a:ea typeface="+mn-ea"/>
                          <a:cs typeface="+mn-cs"/>
                        </a:rPr>
                        <a:t>In-Device</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2"/>
                  </a:ext>
                </a:extLst>
              </a:tr>
              <a:tr h="482934">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a:solidFill>
                            <a:schemeClr val="tx1"/>
                          </a:solidFill>
                          <a:latin typeface="+mn-lt"/>
                          <a:ea typeface="+mn-ea"/>
                          <a:cs typeface="+mn-cs"/>
                        </a:rPr>
                        <a:t>MLD </a:t>
                      </a:r>
                      <a:r>
                        <a:rPr lang="en-US" sz="1800" b="0" u="none" kern="1200" baseline="0" dirty="0">
                          <a:solidFill>
                            <a:schemeClr val="tx1"/>
                          </a:solidFill>
                          <a:latin typeface="+mn-lt"/>
                          <a:ea typeface="+mn-ea"/>
                          <a:cs typeface="+mn-cs"/>
                        </a:rPr>
                        <a:t> (mm)</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kern="1200" baseline="0" dirty="0">
                          <a:solidFill>
                            <a:schemeClr val="tx1"/>
                          </a:solidFill>
                          <a:latin typeface="+mn-lt"/>
                          <a:ea typeface="+mn-ea"/>
                          <a:cs typeface="+mn-cs"/>
                        </a:rPr>
                        <a:t>2.66 ± 0.39</a:t>
                      </a:r>
                    </a:p>
                  </a:txBody>
                  <a:tcPr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kern="1200" baseline="0" dirty="0">
                          <a:solidFill>
                            <a:schemeClr val="tx1"/>
                          </a:solidFill>
                          <a:latin typeface="+mn-lt"/>
                          <a:ea typeface="+mn-ea"/>
                          <a:cs typeface="+mn-cs"/>
                        </a:rPr>
                        <a:t>2.74 ± 0.41</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00"/>
                          </a:solidFill>
                        </a:rPr>
                        <a:t>&lt;0.0001</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3"/>
                  </a:ext>
                </a:extLst>
              </a:tr>
              <a:tr h="482934">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a:solidFill>
                            <a:schemeClr val="tx1"/>
                          </a:solidFill>
                          <a:latin typeface="+mn-lt"/>
                          <a:ea typeface="+mn-ea"/>
                          <a:cs typeface="+mn-cs"/>
                        </a:rPr>
                        <a:t>Acute gain</a:t>
                      </a:r>
                      <a:r>
                        <a:rPr lang="en-US" sz="1800" b="0" u="none" kern="1200" baseline="0" dirty="0">
                          <a:solidFill>
                            <a:schemeClr val="tx1"/>
                          </a:solidFill>
                          <a:latin typeface="+mn-lt"/>
                          <a:ea typeface="+mn-ea"/>
                          <a:cs typeface="+mn-cs"/>
                        </a:rPr>
                        <a:t> (mm)</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kern="1200" baseline="0" dirty="0">
                          <a:solidFill>
                            <a:schemeClr val="tx1"/>
                          </a:solidFill>
                          <a:latin typeface="+mn-lt"/>
                          <a:ea typeface="+mn-ea"/>
                          <a:cs typeface="+mn-cs"/>
                        </a:rPr>
                        <a:t>1.85 ± 0.46 </a:t>
                      </a:r>
                    </a:p>
                  </a:txBody>
                  <a:tcPr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kern="1200" baseline="0" dirty="0">
                          <a:solidFill>
                            <a:schemeClr val="tx1"/>
                          </a:solidFill>
                          <a:latin typeface="+mn-lt"/>
                          <a:ea typeface="+mn-ea"/>
                          <a:cs typeface="+mn-cs"/>
                        </a:rPr>
                        <a:t>1.92 ± 0.46</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00"/>
                          </a:solidFill>
                        </a:rPr>
                        <a:t>&lt;0.0001</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4"/>
                  </a:ext>
                </a:extLst>
              </a:tr>
              <a:tr h="482934">
                <a:tc>
                  <a:txBody>
                    <a:bodyPr/>
                    <a:lstStyle/>
                    <a:p>
                      <a:pPr marL="457200" lvl="1" algn="l" defTabSz="914400" rtl="0" eaLnBrk="1" latinLnBrk="0" hangingPunct="1">
                        <a:spcAft>
                          <a:spcPts val="0"/>
                        </a:spcAft>
                      </a:pPr>
                      <a:r>
                        <a:rPr lang="en-US" sz="1800" b="0" u="none" kern="1200" baseline="0" dirty="0">
                          <a:solidFill>
                            <a:schemeClr val="tx1"/>
                          </a:solidFill>
                          <a:latin typeface="+mn-lt"/>
                          <a:ea typeface="+mn-ea"/>
                          <a:cs typeface="+mn-cs"/>
                        </a:rPr>
                        <a:t>%DS </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kern="1200" baseline="0" dirty="0">
                          <a:solidFill>
                            <a:schemeClr val="tx1"/>
                          </a:solidFill>
                          <a:latin typeface="+mn-lt"/>
                          <a:ea typeface="+mn-ea"/>
                          <a:cs typeface="+mn-cs"/>
                        </a:rPr>
                        <a:t>9.9 ± 8.3</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kern="1200" baseline="0" dirty="0">
                          <a:solidFill>
                            <a:schemeClr val="tx1"/>
                          </a:solidFill>
                          <a:latin typeface="+mn-lt"/>
                          <a:ea typeface="+mn-ea"/>
                          <a:cs typeface="+mn-cs"/>
                        </a:rPr>
                        <a:t>7.2 ± 7.9</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00"/>
                          </a:solidFill>
                        </a:rPr>
                        <a:t>&lt;0.0001</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5"/>
                  </a:ext>
                </a:extLst>
              </a:tr>
              <a:tr h="482934">
                <a:tc>
                  <a:txBody>
                    <a:bodyPr/>
                    <a:lstStyle/>
                    <a:p>
                      <a:pPr marL="0" lvl="0" algn="l" defTabSz="914400" rtl="0" eaLnBrk="1" latinLnBrk="0" hangingPunct="1">
                        <a:spcAft>
                          <a:spcPts val="0"/>
                        </a:spcAft>
                      </a:pPr>
                      <a:r>
                        <a:rPr lang="en-US" sz="1800" b="0" u="none" kern="1200" baseline="0" dirty="0">
                          <a:solidFill>
                            <a:schemeClr val="tx1"/>
                          </a:solidFill>
                          <a:latin typeface="+mn-lt"/>
                          <a:ea typeface="+mn-ea"/>
                          <a:cs typeface="+mn-cs"/>
                        </a:rPr>
                        <a:t>In-Segment</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endParaRPr lang="en-US" sz="1800" b="0" kern="1200" baseline="0" dirty="0">
                        <a:solidFill>
                          <a:schemeClr val="tx1"/>
                        </a:solidFill>
                        <a:latin typeface="+mn-lt"/>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endParaRPr lang="en-US" sz="1800" b="0" kern="1200" baseline="0" dirty="0">
                        <a:solidFill>
                          <a:schemeClr val="tx1"/>
                        </a:solidFill>
                        <a:latin typeface="+mn-lt"/>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US"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6"/>
                  </a:ext>
                </a:extLst>
              </a:tr>
              <a:tr h="482934">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a:solidFill>
                            <a:schemeClr val="tx1"/>
                          </a:solidFill>
                          <a:latin typeface="+mn-lt"/>
                          <a:ea typeface="+mn-ea"/>
                          <a:cs typeface="+mn-cs"/>
                        </a:rPr>
                        <a:t>MLD </a:t>
                      </a:r>
                      <a:r>
                        <a:rPr lang="en-US" sz="1800" b="0" u="none" kern="1200" baseline="0" dirty="0">
                          <a:solidFill>
                            <a:schemeClr val="tx1"/>
                          </a:solidFill>
                          <a:latin typeface="+mn-lt"/>
                          <a:ea typeface="+mn-ea"/>
                          <a:cs typeface="+mn-cs"/>
                        </a:rPr>
                        <a:t> (mm)</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kern="1200" baseline="0" dirty="0">
                          <a:solidFill>
                            <a:schemeClr val="tx1"/>
                          </a:solidFill>
                          <a:latin typeface="+mn-lt"/>
                          <a:ea typeface="+mn-ea"/>
                          <a:cs typeface="+mn-cs"/>
                        </a:rPr>
                        <a:t>2.41 ± 0.40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kern="1200" baseline="0" dirty="0">
                          <a:solidFill>
                            <a:schemeClr val="tx1"/>
                          </a:solidFill>
                          <a:latin typeface="+mn-lt"/>
                          <a:ea typeface="+mn-ea"/>
                          <a:cs typeface="+mn-cs"/>
                        </a:rPr>
                        <a:t>2.41 ± 0.41</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0.71</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7"/>
                  </a:ext>
                </a:extLst>
              </a:tr>
              <a:tr h="482934">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a:solidFill>
                            <a:schemeClr val="tx1"/>
                          </a:solidFill>
                          <a:latin typeface="+mn-lt"/>
                          <a:ea typeface="+mn-ea"/>
                          <a:cs typeface="+mn-cs"/>
                        </a:rPr>
                        <a:t>Acute gain</a:t>
                      </a:r>
                      <a:r>
                        <a:rPr lang="en-US" sz="1800" b="0" u="none" kern="1200" baseline="0" dirty="0">
                          <a:solidFill>
                            <a:schemeClr val="tx1"/>
                          </a:solidFill>
                          <a:latin typeface="+mn-lt"/>
                          <a:ea typeface="+mn-ea"/>
                          <a:cs typeface="+mn-cs"/>
                        </a:rPr>
                        <a:t> (mm)</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1.59 ± 0.47 </a:t>
                      </a: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1.60 ± 0.46</a:t>
                      </a: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dirty="0">
                          <a:solidFill>
                            <a:schemeClr val="tx1"/>
                          </a:solidFill>
                        </a:rPr>
                        <a:t>0.72</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8"/>
                  </a:ext>
                </a:extLst>
              </a:tr>
              <a:tr h="482934">
                <a:tc>
                  <a:txBody>
                    <a:bodyPr/>
                    <a:lstStyle/>
                    <a:p>
                      <a:pPr marL="457200" lvl="1" algn="l" defTabSz="914400" rtl="0" eaLnBrk="1" latinLnBrk="0" hangingPunct="1">
                        <a:spcAft>
                          <a:spcPts val="0"/>
                        </a:spcAft>
                      </a:pPr>
                      <a:r>
                        <a:rPr lang="en-US" sz="1800" b="0" kern="1200" baseline="0" dirty="0">
                          <a:solidFill>
                            <a:schemeClr val="tx1"/>
                          </a:solidFill>
                          <a:latin typeface="+mn-lt"/>
                          <a:ea typeface="+mn-ea"/>
                          <a:cs typeface="+mn-cs"/>
                        </a:rPr>
                        <a:t>%DS</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18.6 ± 8.5</a:t>
                      </a: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18.2 ± 8.4</a:t>
                      </a: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0.24</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9"/>
                  </a:ext>
                </a:extLst>
              </a:tr>
            </a:tbl>
          </a:graphicData>
        </a:graphic>
      </p:graphicFrame>
      <p:sp>
        <p:nvSpPr>
          <p:cNvPr id="3" name="Rectangle 3"/>
          <p:cNvSpPr txBox="1">
            <a:spLocks noChangeArrowheads="1"/>
          </p:cNvSpPr>
          <p:nvPr/>
        </p:nvSpPr>
        <p:spPr bwMode="auto">
          <a:xfrm>
            <a:off x="456565" y="131953"/>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marR="0" lvl="0" indent="0" algn="ctr" defTabSz="914400" rtl="0" eaLnBrk="1" fontAlgn="base" latinLnBrk="0" hangingPunct="1">
              <a:lnSpc>
                <a:spcPct val="100000"/>
              </a:lnSpc>
              <a:spcBef>
                <a:spcPct val="30000"/>
              </a:spcBef>
              <a:spcAft>
                <a:spcPct val="0"/>
              </a:spcAft>
              <a:buClr>
                <a:srgbClr val="FDE25E"/>
              </a:buClr>
              <a:buSzPct val="110000"/>
              <a:buFontTx/>
              <a:buNone/>
              <a:tabLst/>
              <a:defRPr/>
            </a:pP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Post-Procedural QCA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106876"/>
            <a:ext cx="1151905" cy="1151905"/>
          </a:xfrm>
          <a:prstGeom prst="rect">
            <a:avLst/>
          </a:prstGeom>
        </p:spPr>
      </p:pic>
      <p:sp>
        <p:nvSpPr>
          <p:cNvPr id="7" name="TextBox 6">
            <a:extLst>
              <a:ext uri="{FF2B5EF4-FFF2-40B4-BE49-F238E27FC236}">
                <a16:creationId xmlns:a16="http://schemas.microsoft.com/office/drawing/2014/main" id="{56F87C1E-40A3-EC4C-ABB8-D4F7E2F5CB71}"/>
              </a:ext>
            </a:extLst>
          </p:cNvPr>
          <p:cNvSpPr txBox="1"/>
          <p:nvPr/>
        </p:nvSpPr>
        <p:spPr>
          <a:xfrm>
            <a:off x="1250770" y="6413101"/>
            <a:ext cx="60773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N= number of patients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L= number of lesions</a:t>
            </a:r>
          </a:p>
        </p:txBody>
      </p:sp>
    </p:spTree>
    <p:extLst>
      <p:ext uri="{BB962C8B-B14F-4D97-AF65-F5344CB8AC3E}">
        <p14:creationId xmlns:p14="http://schemas.microsoft.com/office/powerpoint/2010/main" val="435754040"/>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2016576255"/>
              </p:ext>
            </p:extLst>
          </p:nvPr>
        </p:nvGraphicFramePr>
        <p:xfrm>
          <a:off x="298559" y="1105206"/>
          <a:ext cx="8503920" cy="2354518"/>
        </p:xfrm>
        <a:graphic>
          <a:graphicData uri="http://schemas.openxmlformats.org/drawingml/2006/table">
            <a:tbl>
              <a:tblPr firstRow="1" bandRow="1">
                <a:tableStyleId>{5C22544A-7EE6-4342-B048-85BDC9FD1C3A}</a:tableStyleId>
              </a:tblPr>
              <a:tblGrid>
                <a:gridCol w="3295978">
                  <a:extLst>
                    <a:ext uri="{9D8B030D-6E8A-4147-A177-3AD203B41FA5}">
                      <a16:colId xmlns:a16="http://schemas.microsoft.com/office/drawing/2014/main" val="20000"/>
                    </a:ext>
                  </a:extLst>
                </a:gridCol>
                <a:gridCol w="1860331">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518811">
                  <a:extLst>
                    <a:ext uri="{9D8B030D-6E8A-4147-A177-3AD203B41FA5}">
                      <a16:colId xmlns:a16="http://schemas.microsoft.com/office/drawing/2014/main" val="20003"/>
                    </a:ext>
                  </a:extLst>
                </a:gridCol>
              </a:tblGrid>
              <a:tr h="1171830">
                <a:tc>
                  <a:txBody>
                    <a:bodyPr/>
                    <a:lstStyle/>
                    <a:p>
                      <a:endParaRPr lang="en-US" sz="2400" baseline="0" dirty="0">
                        <a:solidFill>
                          <a:srgbClr val="FFFF00"/>
                        </a:solidFill>
                      </a:endParaRPr>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2400" b="1" dirty="0">
                          <a:solidFill>
                            <a:srgbClr val="FFFF00"/>
                          </a:solidFill>
                        </a:rPr>
                        <a:t>Absorb</a:t>
                      </a:r>
                    </a:p>
                    <a:p>
                      <a:pPr algn="ctr"/>
                      <a:r>
                        <a:rPr lang="en-US" sz="2400" b="0" dirty="0">
                          <a:solidFill>
                            <a:srgbClr val="FFFF00"/>
                          </a:solidFill>
                        </a:rPr>
                        <a:t>(N=1296)</a:t>
                      </a:r>
                    </a:p>
                    <a:p>
                      <a:pPr algn="ctr"/>
                      <a:r>
                        <a:rPr lang="en-US" sz="2400" b="0" dirty="0">
                          <a:solidFill>
                            <a:srgbClr val="FFFF00"/>
                          </a:solidFill>
                        </a:rPr>
                        <a:t>(L=1446)</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2400" b="1" dirty="0" err="1">
                          <a:solidFill>
                            <a:srgbClr val="FFFF00"/>
                          </a:solidFill>
                        </a:rPr>
                        <a:t>Xience</a:t>
                      </a:r>
                      <a:endParaRPr lang="en-US" sz="2400" b="1" dirty="0">
                        <a:solidFill>
                          <a:srgbClr val="FFFF00"/>
                        </a:solidFill>
                      </a:endParaRPr>
                    </a:p>
                    <a:p>
                      <a:pPr algn="ctr"/>
                      <a:r>
                        <a:rPr lang="en-US" sz="2400" b="0" dirty="0">
                          <a:solidFill>
                            <a:srgbClr val="FFFF00"/>
                          </a:solidFill>
                        </a:rPr>
                        <a:t>(N=1308)</a:t>
                      </a:r>
                    </a:p>
                    <a:p>
                      <a:pPr algn="ctr"/>
                      <a:r>
                        <a:rPr lang="en-US" sz="2400" b="0" dirty="0">
                          <a:solidFill>
                            <a:srgbClr val="FFFF00"/>
                          </a:solidFill>
                        </a:rPr>
                        <a:t>(L=1457)</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2400" dirty="0">
                          <a:solidFill>
                            <a:srgbClr val="FFFF00"/>
                          </a:solidFill>
                        </a:rPr>
                        <a:t>p-value</a:t>
                      </a:r>
                    </a:p>
                  </a:txBody>
                  <a:tcPr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r h="582899">
                <a:tc>
                  <a:txBody>
                    <a:bodyPr/>
                    <a:lstStyle/>
                    <a:p>
                      <a:pPr marL="0" algn="l" defTabSz="914400" rtl="0" eaLnBrk="1" latinLnBrk="0" hangingPunct="1">
                        <a:spcAft>
                          <a:spcPts val="0"/>
                        </a:spcAft>
                      </a:pPr>
                      <a:r>
                        <a:rPr lang="en-US" sz="2400" b="0" kern="1200" baseline="0" dirty="0">
                          <a:solidFill>
                            <a:schemeClr val="tx1"/>
                          </a:solidFill>
                          <a:latin typeface="+mn-lt"/>
                          <a:ea typeface="+mn-ea"/>
                          <a:cs typeface="+mn-cs"/>
                        </a:rPr>
                        <a:t>Device Success</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b="0" i="0" u="none" strike="noStrike" kern="1200" baseline="0" dirty="0">
                          <a:solidFill>
                            <a:schemeClr val="tx1"/>
                          </a:solidFill>
                          <a:latin typeface="+mn-lt"/>
                          <a:ea typeface="+mn-ea"/>
                          <a:cs typeface="+mn-cs"/>
                        </a:rPr>
                        <a:t>94.6%</a:t>
                      </a:r>
                      <a:endParaRPr lang="en-US" sz="2400" b="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b="0" i="0" u="none" strike="noStrike" kern="1200" baseline="0" dirty="0">
                          <a:solidFill>
                            <a:schemeClr val="tx1"/>
                          </a:solidFill>
                          <a:latin typeface="+mn-lt"/>
                          <a:ea typeface="+mn-ea"/>
                          <a:cs typeface="+mn-cs"/>
                        </a:rPr>
                        <a:t>99.0%</a:t>
                      </a:r>
                      <a:endParaRPr lang="en-US" sz="2400" b="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00"/>
                          </a:solidFill>
                        </a:rPr>
                        <a:t>&lt;</a:t>
                      </a:r>
                      <a:r>
                        <a:rPr lang="en-US" sz="2400" baseline="0" dirty="0">
                          <a:solidFill>
                            <a:srgbClr val="FFFF00"/>
                          </a:solidFill>
                        </a:rPr>
                        <a:t>0.0001</a:t>
                      </a:r>
                      <a:endParaRPr lang="en-US" sz="2400" dirty="0">
                        <a:solidFill>
                          <a:srgbClr val="FFFF00"/>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1"/>
                  </a:ext>
                </a:extLst>
              </a:tr>
              <a:tr h="582899">
                <a:tc>
                  <a:txBody>
                    <a:bodyPr/>
                    <a:lstStyle/>
                    <a:p>
                      <a:pPr marL="0" algn="l" defTabSz="914400" rtl="0" eaLnBrk="1" latinLnBrk="0" hangingPunct="1">
                        <a:spcAft>
                          <a:spcPts val="0"/>
                        </a:spcAft>
                      </a:pPr>
                      <a:r>
                        <a:rPr lang="en-US" sz="2400" b="0" kern="1200" baseline="0" dirty="0">
                          <a:solidFill>
                            <a:schemeClr val="tx1"/>
                          </a:solidFill>
                          <a:latin typeface="+mn-lt"/>
                          <a:ea typeface="+mn-ea"/>
                          <a:cs typeface="+mn-cs"/>
                        </a:rPr>
                        <a:t>Procedural Success</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b="0" i="0" u="none" strike="noStrike" kern="1200" baseline="0" dirty="0">
                          <a:solidFill>
                            <a:schemeClr val="tx1"/>
                          </a:solidFill>
                          <a:latin typeface="+mn-lt"/>
                          <a:ea typeface="+mn-ea"/>
                          <a:cs typeface="+mn-cs"/>
                        </a:rPr>
                        <a:t>93.8%</a:t>
                      </a:r>
                      <a:endParaRPr lang="en-US" sz="24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b="0" i="0" u="none" strike="noStrike" kern="1200" baseline="0" dirty="0">
                          <a:solidFill>
                            <a:schemeClr val="tx1"/>
                          </a:solidFill>
                          <a:latin typeface="+mn-lt"/>
                          <a:ea typeface="+mn-ea"/>
                          <a:cs typeface="+mn-cs"/>
                        </a:rPr>
                        <a:t>95.9%</a:t>
                      </a:r>
                      <a:endParaRPr lang="en-US" sz="24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400" dirty="0">
                          <a:solidFill>
                            <a:srgbClr val="FFFF00"/>
                          </a:solidFill>
                        </a:rPr>
                        <a:t>0.02</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2"/>
                  </a:ext>
                </a:extLst>
              </a:tr>
            </a:tbl>
          </a:graphicData>
        </a:graphic>
      </p:graphicFrame>
      <p:sp>
        <p:nvSpPr>
          <p:cNvPr id="3" name="Content Placeholder 5"/>
          <p:cNvSpPr txBox="1">
            <a:spLocks/>
          </p:cNvSpPr>
          <p:nvPr/>
        </p:nvSpPr>
        <p:spPr bwMode="auto">
          <a:xfrm>
            <a:off x="314328" y="3584933"/>
            <a:ext cx="8532813" cy="30027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169863" indent="-169863">
              <a:spcBef>
                <a:spcPts val="300"/>
              </a:spcBef>
              <a:buClr>
                <a:srgbClr val="FDE25E"/>
              </a:buClr>
            </a:pPr>
            <a:r>
              <a:rPr lang="en-US" altLang="en-US" sz="1600" kern="0" dirty="0">
                <a:solidFill>
                  <a:srgbClr val="FFFFFF"/>
                </a:solidFill>
                <a:effectLst>
                  <a:outerShdw blurRad="38100" dist="38100" dir="2700000" algn="tl">
                    <a:srgbClr val="000000">
                      <a:alpha val="43137"/>
                    </a:srgbClr>
                  </a:outerShdw>
                </a:effectLst>
                <a:latin typeface="Arial"/>
              </a:rPr>
              <a:t>Device Success (lesion basis)</a:t>
            </a:r>
          </a:p>
          <a:p>
            <a:pPr marL="627063" lvl="1" indent="-169863">
              <a:spcBef>
                <a:spcPts val="300"/>
              </a:spcBef>
              <a:buClr>
                <a:srgbClr val="FDE25E"/>
              </a:buClr>
            </a:pPr>
            <a:r>
              <a:rPr lang="en-US" altLang="en-US" sz="1600" b="0" kern="0" dirty="0">
                <a:solidFill>
                  <a:srgbClr val="FFFFFF"/>
                </a:solidFill>
                <a:effectLst>
                  <a:outerShdw blurRad="38100" dist="38100" dir="2700000" algn="tl">
                    <a:srgbClr val="000000">
                      <a:alpha val="43137"/>
                    </a:srgbClr>
                  </a:outerShdw>
                </a:effectLst>
                <a:latin typeface="Arial"/>
                <a:cs typeface="Arial" charset="0"/>
              </a:rPr>
              <a:t>Successful delivery and deployment of study scaffold/stent at intended target lesion </a:t>
            </a:r>
          </a:p>
          <a:p>
            <a:pPr marL="627063" lvl="1" indent="-169863">
              <a:spcBef>
                <a:spcPts val="300"/>
              </a:spcBef>
              <a:buClr>
                <a:srgbClr val="FDE25E"/>
              </a:buClr>
            </a:pPr>
            <a:r>
              <a:rPr lang="en-US" altLang="en-US" sz="1600" b="0" kern="0" dirty="0">
                <a:solidFill>
                  <a:srgbClr val="FFFFFF"/>
                </a:solidFill>
                <a:effectLst>
                  <a:outerShdw blurRad="38100" dist="38100" dir="2700000" algn="tl">
                    <a:srgbClr val="000000">
                      <a:alpha val="43137"/>
                    </a:srgbClr>
                  </a:outerShdw>
                </a:effectLst>
                <a:latin typeface="Arial"/>
                <a:cs typeface="Arial" charset="0"/>
              </a:rPr>
              <a:t>Successful withdrawal of delivery system and final in-scaffold/stent DS &lt;30% (QCA)</a:t>
            </a:r>
          </a:p>
          <a:p>
            <a:pPr marL="169863" indent="-169863">
              <a:spcBef>
                <a:spcPts val="1200"/>
              </a:spcBef>
              <a:buClr>
                <a:srgbClr val="FDE25E"/>
              </a:buClr>
            </a:pPr>
            <a:r>
              <a:rPr lang="en-US" altLang="en-US" sz="1600" kern="0" dirty="0">
                <a:solidFill>
                  <a:srgbClr val="FFFFFF"/>
                </a:solidFill>
                <a:effectLst>
                  <a:outerShdw blurRad="38100" dist="38100" dir="2700000" algn="tl">
                    <a:srgbClr val="000000">
                      <a:alpha val="43137"/>
                    </a:srgbClr>
                  </a:outerShdw>
                </a:effectLst>
                <a:latin typeface="Arial"/>
              </a:rPr>
              <a:t>Procedure Success (patient basis)</a:t>
            </a:r>
          </a:p>
          <a:p>
            <a:pPr marL="627063" lvl="1" indent="-169863">
              <a:spcBef>
                <a:spcPts val="300"/>
              </a:spcBef>
              <a:buClr>
                <a:srgbClr val="FDE25E"/>
              </a:buClr>
            </a:pPr>
            <a:r>
              <a:rPr lang="en-US" altLang="en-US" sz="1600" b="0" kern="0" dirty="0">
                <a:solidFill>
                  <a:srgbClr val="FFFFFF"/>
                </a:solidFill>
                <a:effectLst>
                  <a:outerShdw blurRad="38100" dist="38100" dir="2700000" algn="tl">
                    <a:srgbClr val="000000">
                      <a:alpha val="43137"/>
                    </a:srgbClr>
                  </a:outerShdw>
                </a:effectLst>
                <a:latin typeface="Arial"/>
                <a:cs typeface="Arial" charset="0"/>
              </a:rPr>
              <a:t>Successful delivery and deployment of at least one study scaffold/stent at intended target lesion </a:t>
            </a:r>
          </a:p>
          <a:p>
            <a:pPr marL="627063" lvl="1" indent="-169863">
              <a:spcBef>
                <a:spcPts val="300"/>
              </a:spcBef>
              <a:buClr>
                <a:srgbClr val="FDE25E"/>
              </a:buClr>
            </a:pPr>
            <a:r>
              <a:rPr lang="en-US" altLang="en-US" sz="1600" b="0" kern="0" dirty="0">
                <a:solidFill>
                  <a:srgbClr val="FFFFFF"/>
                </a:solidFill>
                <a:effectLst>
                  <a:outerShdw blurRad="38100" dist="38100" dir="2700000" algn="tl">
                    <a:srgbClr val="000000">
                      <a:alpha val="43137"/>
                    </a:srgbClr>
                  </a:outerShdw>
                </a:effectLst>
                <a:latin typeface="Arial"/>
                <a:cs typeface="Arial" charset="0"/>
              </a:rPr>
              <a:t>Successful withdrawal of delivery system and final in-scaffold/stent DS &lt;30% (QCA)</a:t>
            </a:r>
          </a:p>
          <a:p>
            <a:pPr marL="627063" lvl="1" indent="-169863">
              <a:spcBef>
                <a:spcPts val="300"/>
              </a:spcBef>
              <a:buClr>
                <a:srgbClr val="FDE25E"/>
              </a:buClr>
            </a:pPr>
            <a:r>
              <a:rPr lang="en-US" altLang="en-US" sz="1600" b="0" kern="0" dirty="0">
                <a:solidFill>
                  <a:srgbClr val="FFFFFF"/>
                </a:solidFill>
                <a:effectLst>
                  <a:outerShdw blurRad="38100" dist="38100" dir="2700000" algn="tl">
                    <a:srgbClr val="000000">
                      <a:alpha val="43137"/>
                    </a:srgbClr>
                  </a:outerShdw>
                </a:effectLst>
                <a:latin typeface="Arial"/>
                <a:cs typeface="Arial" charset="0"/>
              </a:rPr>
              <a:t>No in-hospital (maximum 7 days) TLF</a:t>
            </a:r>
          </a:p>
          <a:p>
            <a:pPr>
              <a:buClr>
                <a:srgbClr val="FDE25E"/>
              </a:buClr>
            </a:pPr>
            <a:endParaRPr lang="en-US" sz="1700" b="0" kern="0" dirty="0">
              <a:solidFill>
                <a:srgbClr val="FFFFFF"/>
              </a:solidFill>
              <a:effectLst>
                <a:outerShdw blurRad="38100" dist="38100" dir="2700000" algn="tl">
                  <a:srgbClr val="000000">
                    <a:alpha val="43137"/>
                  </a:srgbClr>
                </a:outerShdw>
              </a:effectLst>
              <a:latin typeface="Arial"/>
            </a:endParaRPr>
          </a:p>
        </p:txBody>
      </p:sp>
      <p:sp>
        <p:nvSpPr>
          <p:cNvPr id="4" name="Rectangle 3"/>
          <p:cNvSpPr txBox="1">
            <a:spLocks noChangeArrowheads="1"/>
          </p:cNvSpPr>
          <p:nvPr/>
        </p:nvSpPr>
        <p:spPr bwMode="auto">
          <a:xfrm>
            <a:off x="479425" y="261671"/>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buClr>
                <a:srgbClr val="FDE25E"/>
              </a:buClr>
              <a:buNone/>
            </a:pPr>
            <a:r>
              <a:rPr lang="en-US" sz="3600" kern="0" dirty="0">
                <a:solidFill>
                  <a:srgbClr val="FFFFFF"/>
                </a:solidFill>
                <a:effectLst>
                  <a:outerShdw blurRad="38100" dist="38100" dir="2700000" algn="tl">
                    <a:srgbClr val="000000">
                      <a:alpha val="43137"/>
                    </a:srgbClr>
                  </a:outerShdw>
                </a:effectLst>
                <a:latin typeface="Arial"/>
              </a:rPr>
              <a:t>Acute Success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106876"/>
            <a:ext cx="1151905" cy="1151905"/>
          </a:xfrm>
          <a:prstGeom prst="rect">
            <a:avLst/>
          </a:prstGeom>
        </p:spPr>
      </p:pic>
      <p:sp>
        <p:nvSpPr>
          <p:cNvPr id="7" name="TextBox 6"/>
          <p:cNvSpPr txBox="1"/>
          <p:nvPr/>
        </p:nvSpPr>
        <p:spPr>
          <a:xfrm>
            <a:off x="1250770" y="6413101"/>
            <a:ext cx="6077309" cy="461665"/>
          </a:xfrm>
          <a:prstGeom prst="rect">
            <a:avLst/>
          </a:prstGeom>
          <a:noFill/>
        </p:spPr>
        <p:txBody>
          <a:bodyPr wrap="square" rtlCol="0">
            <a:spAutoFit/>
          </a:bodyPr>
          <a:lstStyle/>
          <a:p>
            <a:pPr algn="ctr"/>
            <a:r>
              <a:rPr lang="en-US" sz="1200" dirty="0"/>
              <a:t>N= number of patients</a:t>
            </a:r>
          </a:p>
          <a:p>
            <a:pPr algn="ctr"/>
            <a:r>
              <a:rPr lang="en-US" sz="1200" dirty="0"/>
              <a:t>L= number of lesions</a:t>
            </a:r>
          </a:p>
        </p:txBody>
      </p:sp>
    </p:spTree>
    <p:extLst>
      <p:ext uri="{BB962C8B-B14F-4D97-AF65-F5344CB8AC3E}">
        <p14:creationId xmlns:p14="http://schemas.microsoft.com/office/powerpoint/2010/main" val="1889113594"/>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309855403"/>
              </p:ext>
            </p:extLst>
          </p:nvPr>
        </p:nvGraphicFramePr>
        <p:xfrm>
          <a:off x="1621979" y="777333"/>
          <a:ext cx="5900042" cy="6004560"/>
        </p:xfrm>
        <a:graphic>
          <a:graphicData uri="http://schemas.openxmlformats.org/drawingml/2006/table">
            <a:tbl>
              <a:tblPr firstRow="1" bandRow="1">
                <a:tableStyleId>{5C22544A-7EE6-4342-B048-85BDC9FD1C3A}</a:tableStyleId>
              </a:tblPr>
              <a:tblGrid>
                <a:gridCol w="1946606">
                  <a:extLst>
                    <a:ext uri="{9D8B030D-6E8A-4147-A177-3AD203B41FA5}">
                      <a16:colId xmlns:a16="http://schemas.microsoft.com/office/drawing/2014/main" val="20000"/>
                    </a:ext>
                  </a:extLst>
                </a:gridCol>
                <a:gridCol w="1443318">
                  <a:extLst>
                    <a:ext uri="{9D8B030D-6E8A-4147-A177-3AD203B41FA5}">
                      <a16:colId xmlns:a16="http://schemas.microsoft.com/office/drawing/2014/main" val="20001"/>
                    </a:ext>
                  </a:extLst>
                </a:gridCol>
                <a:gridCol w="1362635">
                  <a:extLst>
                    <a:ext uri="{9D8B030D-6E8A-4147-A177-3AD203B41FA5}">
                      <a16:colId xmlns:a16="http://schemas.microsoft.com/office/drawing/2014/main" val="20002"/>
                    </a:ext>
                  </a:extLst>
                </a:gridCol>
                <a:gridCol w="1147483">
                  <a:extLst>
                    <a:ext uri="{9D8B030D-6E8A-4147-A177-3AD203B41FA5}">
                      <a16:colId xmlns:a16="http://schemas.microsoft.com/office/drawing/2014/main" val="20003"/>
                    </a:ext>
                  </a:extLst>
                </a:gridCol>
              </a:tblGrid>
              <a:tr h="444294">
                <a:tc>
                  <a:txBody>
                    <a:bodyPr/>
                    <a:lstStyle/>
                    <a:p>
                      <a:endParaRPr lang="en-US" sz="1400" b="0" baseline="0" dirty="0">
                        <a:solidFill>
                          <a:srgbClr val="FFFF00"/>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400" dirty="0">
                          <a:solidFill>
                            <a:srgbClr val="FFFF00"/>
                          </a:solidFill>
                        </a:rPr>
                        <a:t>Absorb</a:t>
                      </a:r>
                    </a:p>
                    <a:p>
                      <a:pPr algn="ctr"/>
                      <a:r>
                        <a:rPr lang="en-US" sz="1400" dirty="0">
                          <a:solidFill>
                            <a:srgbClr val="FFFF00"/>
                          </a:solidFill>
                        </a:rPr>
                        <a:t> (</a:t>
                      </a:r>
                      <a:r>
                        <a:rPr lang="en-US" sz="1400" b="0" dirty="0">
                          <a:solidFill>
                            <a:srgbClr val="FFFF00"/>
                          </a:solidFill>
                        </a:rPr>
                        <a:t>N=1296)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400" dirty="0" err="1">
                          <a:solidFill>
                            <a:srgbClr val="FFFF00"/>
                          </a:solidFill>
                        </a:rPr>
                        <a:t>Xience</a:t>
                      </a:r>
                      <a:endParaRPr lang="en-US" sz="1400" dirty="0">
                        <a:solidFill>
                          <a:srgbClr val="FFFF00"/>
                        </a:solidFill>
                      </a:endParaRPr>
                    </a:p>
                    <a:p>
                      <a:pPr algn="ctr"/>
                      <a:r>
                        <a:rPr lang="en-US" sz="1400" b="0" dirty="0">
                          <a:solidFill>
                            <a:srgbClr val="FFFF00"/>
                          </a:solidFill>
                        </a:rPr>
                        <a:t>(N=1308)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400" b="0" dirty="0">
                          <a:solidFill>
                            <a:srgbClr val="FFFF00"/>
                          </a:solidFill>
                        </a:rPr>
                        <a:t>p-value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r h="257223">
                <a:tc>
                  <a:txBody>
                    <a:bodyPr/>
                    <a:lstStyle/>
                    <a:p>
                      <a:pPr marL="53975" marR="0" lvl="1" indent="-53975" algn="l" defTabSz="914400" rtl="0" eaLnBrk="1" fontAlgn="auto" latinLnBrk="0" hangingPunct="1">
                        <a:lnSpc>
                          <a:spcPct val="100000"/>
                        </a:lnSpc>
                        <a:spcBef>
                          <a:spcPts val="0"/>
                        </a:spcBef>
                        <a:spcAft>
                          <a:spcPts val="0"/>
                        </a:spcAft>
                        <a:buClrTx/>
                        <a:buSzTx/>
                        <a:buFontTx/>
                        <a:buNone/>
                        <a:tabLst/>
                        <a:defRPr/>
                      </a:pPr>
                      <a:r>
                        <a:rPr lang="en-US" sz="1400" b="0" u="sng" dirty="0">
                          <a:solidFill>
                            <a:srgbClr val="FFFF00"/>
                          </a:solidFill>
                        </a:rPr>
                        <a:t>At index procedure</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tx1"/>
                        </a:solidFill>
                        <a:latin typeface="+mn-lt"/>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tx1"/>
                        </a:solidFill>
                        <a:latin typeface="+mn-lt"/>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endParaRPr lang="en-US" sz="1400" b="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1"/>
                  </a:ext>
                </a:extLst>
              </a:tr>
              <a:tr h="257223">
                <a:tc>
                  <a:txBody>
                    <a:bodyPr/>
                    <a:lstStyle/>
                    <a:p>
                      <a:pPr marL="457200" marR="0" lvl="1" indent="-45720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Aspirin</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99.3%</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99.8%</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0.08</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2"/>
                  </a:ext>
                </a:extLst>
              </a:tr>
              <a:tr h="257223">
                <a:tc>
                  <a:txBody>
                    <a:bodyPr/>
                    <a:lstStyle/>
                    <a:p>
                      <a:pPr marL="53975" lvl="1" indent="-53975"/>
                      <a:r>
                        <a:rPr lang="en-US" sz="1400" b="0" dirty="0">
                          <a:solidFill>
                            <a:schemeClr val="tx1"/>
                          </a:solidFill>
                        </a:rPr>
                        <a:t>P2Y12 inhibitor</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99.3%</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99.5%</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0.43</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3"/>
                  </a:ext>
                </a:extLst>
              </a:tr>
              <a:tr h="257223">
                <a:tc>
                  <a:txBody>
                    <a:bodyPr/>
                    <a:lstStyle/>
                    <a:p>
                      <a:pPr marL="914400" lvl="2" indent="-914400"/>
                      <a:r>
                        <a:rPr lang="en-US" sz="1400" b="0" dirty="0">
                          <a:solidFill>
                            <a:schemeClr val="tx1"/>
                          </a:solidFill>
                        </a:rPr>
                        <a:t>   Clopidogrel</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55.4%</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54.9%</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0.79</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4"/>
                  </a:ext>
                </a:extLst>
              </a:tr>
              <a:tr h="257223">
                <a:tc>
                  <a:txBody>
                    <a:bodyPr/>
                    <a:lstStyle/>
                    <a:p>
                      <a:pPr marL="914400" lvl="2" indent="-914400"/>
                      <a:r>
                        <a:rPr lang="en-US" sz="1400" b="0" dirty="0">
                          <a:solidFill>
                            <a:schemeClr val="tx1"/>
                          </a:solidFill>
                        </a:rPr>
                        <a:t>   Prasugrel</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18.0%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18.7%</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0.62</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5"/>
                  </a:ext>
                </a:extLst>
              </a:tr>
              <a:tr h="257223">
                <a:tc>
                  <a:txBody>
                    <a:bodyPr/>
                    <a:lstStyle/>
                    <a:p>
                      <a:pPr marL="914400" marR="0" lvl="2" indent="-91440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   Ticagrelor</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29.2%</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29.8%</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0.75</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6"/>
                  </a:ext>
                </a:extLst>
              </a:tr>
              <a:tr h="280607">
                <a:tc>
                  <a:txBody>
                    <a:bodyPr/>
                    <a:lstStyle/>
                    <a:p>
                      <a:pPr marL="457200" marR="0" lvl="1" indent="-457200" algn="l" defTabSz="914400" rtl="0" eaLnBrk="1" fontAlgn="auto" latinLnBrk="0" hangingPunct="1">
                        <a:lnSpc>
                          <a:spcPct val="100000"/>
                        </a:lnSpc>
                        <a:spcBef>
                          <a:spcPts val="0"/>
                        </a:spcBef>
                        <a:spcAft>
                          <a:spcPts val="0"/>
                        </a:spcAft>
                        <a:buClrTx/>
                        <a:buSzTx/>
                        <a:buFontTx/>
                        <a:buNone/>
                        <a:tabLst/>
                        <a:defRPr/>
                      </a:pPr>
                      <a:r>
                        <a:rPr lang="en-US" sz="1400" b="0" u="sng" dirty="0">
                          <a:solidFill>
                            <a:srgbClr val="FFFF00"/>
                          </a:solidFill>
                        </a:rPr>
                        <a:t>At </a:t>
                      </a:r>
                      <a:r>
                        <a:rPr lang="en-US" sz="1400" b="0" u="sng" baseline="0" dirty="0">
                          <a:solidFill>
                            <a:srgbClr val="FFFF00"/>
                          </a:solidFill>
                        </a:rPr>
                        <a:t>30 days</a:t>
                      </a:r>
                      <a:endParaRPr lang="en-US" sz="1400" b="0" u="sng" dirty="0">
                        <a:solidFill>
                          <a:srgbClr val="FFFF00"/>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tx1"/>
                        </a:solidFill>
                        <a:latin typeface="+mn-lt"/>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tx1"/>
                        </a:solidFill>
                        <a:latin typeface="+mn-lt"/>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US" sz="140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8"/>
                  </a:ext>
                </a:extLst>
              </a:tr>
              <a:tr h="257223">
                <a:tc>
                  <a:txBody>
                    <a:bodyPr/>
                    <a:lstStyle/>
                    <a:p>
                      <a:pPr marL="457200" marR="0" lvl="1" indent="-45720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Aspirin usage</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99.5%</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99.1%</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0.26</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9"/>
                  </a:ext>
                </a:extLst>
              </a:tr>
              <a:tr h="257223">
                <a:tc>
                  <a:txBody>
                    <a:bodyPr/>
                    <a:lstStyle/>
                    <a:p>
                      <a:pPr marL="457200" marR="0" lvl="1" indent="-45720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P2Y12 inhibitor</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99.4%</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99.5%</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0.78</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0"/>
                  </a:ext>
                </a:extLst>
              </a:tr>
              <a:tr h="257223">
                <a:tc>
                  <a:txBody>
                    <a:bodyPr/>
                    <a:lstStyle/>
                    <a:p>
                      <a:pPr marL="914400" lvl="2" indent="-914400"/>
                      <a:r>
                        <a:rPr lang="en-US" sz="1400" b="0" dirty="0">
                          <a:solidFill>
                            <a:schemeClr val="tx1"/>
                          </a:solidFill>
                        </a:rPr>
                        <a:t>   Clopidogrel</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62.1%</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60.9%</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0.55</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1"/>
                  </a:ext>
                </a:extLst>
              </a:tr>
              <a:tr h="257223">
                <a:tc>
                  <a:txBody>
                    <a:bodyPr/>
                    <a:lstStyle/>
                    <a:p>
                      <a:pPr marL="914400" lvl="2" indent="-914400"/>
                      <a:r>
                        <a:rPr lang="en-US" sz="1400" b="0" dirty="0">
                          <a:solidFill>
                            <a:schemeClr val="tx1"/>
                          </a:solidFill>
                        </a:rPr>
                        <a:t>   Prasugrel</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16.5%</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17.2%</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0.63</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2"/>
                  </a:ext>
                </a:extLst>
              </a:tr>
              <a:tr h="257223">
                <a:tc>
                  <a:txBody>
                    <a:bodyPr/>
                    <a:lstStyle/>
                    <a:p>
                      <a:pPr marL="914400" marR="0" lvl="2" indent="-91440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   Ticagrelor</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23.0%</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23.2%</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0.88</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3"/>
                  </a:ext>
                </a:extLst>
              </a:tr>
              <a:tr h="257223">
                <a:tc>
                  <a:txBody>
                    <a:bodyPr/>
                    <a:lstStyle/>
                    <a:p>
                      <a:pPr marL="457200" marR="0" lvl="1" indent="-457200" algn="l" defTabSz="914400" rtl="0" eaLnBrk="1" fontAlgn="auto" latinLnBrk="0" hangingPunct="1">
                        <a:lnSpc>
                          <a:spcPct val="100000"/>
                        </a:lnSpc>
                        <a:spcBef>
                          <a:spcPts val="0"/>
                        </a:spcBef>
                        <a:spcAft>
                          <a:spcPts val="0"/>
                        </a:spcAft>
                        <a:buClrTx/>
                        <a:buSzTx/>
                        <a:buFontTx/>
                        <a:buNone/>
                        <a:tabLst/>
                        <a:defRPr/>
                      </a:pPr>
                      <a:r>
                        <a:rPr lang="en-US" sz="1400" b="0" u="sng" dirty="0">
                          <a:solidFill>
                            <a:srgbClr val="FFFF00"/>
                          </a:solidFill>
                        </a:rPr>
                        <a:t>At </a:t>
                      </a:r>
                      <a:r>
                        <a:rPr lang="en-US" sz="1400" b="0" u="sng" baseline="0" dirty="0">
                          <a:solidFill>
                            <a:srgbClr val="FFFF00"/>
                          </a:solidFill>
                        </a:rPr>
                        <a:t>1 year</a:t>
                      </a:r>
                      <a:endParaRPr lang="en-US" sz="1400" b="0" u="sng" dirty="0">
                        <a:solidFill>
                          <a:srgbClr val="FFFF00"/>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endParaRPr lang="en-US" sz="140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endParaRPr lang="en-US" sz="140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endParaRPr lang="en-US" sz="140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221056930"/>
                  </a:ext>
                </a:extLst>
              </a:tr>
              <a:tr h="257223">
                <a:tc>
                  <a:txBody>
                    <a:bodyPr/>
                    <a:lstStyle/>
                    <a:p>
                      <a:pPr marL="457200" marR="0" lvl="1" indent="-45720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Aspirin usage</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93.9%</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94.6%</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0.41</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969201407"/>
                  </a:ext>
                </a:extLst>
              </a:tr>
              <a:tr h="257223">
                <a:tc>
                  <a:txBody>
                    <a:bodyPr/>
                    <a:lstStyle/>
                    <a:p>
                      <a:pPr marL="457200" marR="0" lvl="1" indent="-45720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P2Y12 inhibitor</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90.9%</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92.2%</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0.25</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639418141"/>
                  </a:ext>
                </a:extLst>
              </a:tr>
              <a:tr h="257223">
                <a:tc>
                  <a:txBody>
                    <a:bodyPr/>
                    <a:lstStyle/>
                    <a:p>
                      <a:pPr marL="914400" lvl="2" indent="-914400"/>
                      <a:r>
                        <a:rPr lang="en-US" sz="1400" b="0" dirty="0">
                          <a:solidFill>
                            <a:schemeClr val="tx1"/>
                          </a:solidFill>
                        </a:rPr>
                        <a:t>   Clopidogrel</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61.1%</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61.0%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0.98</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904045481"/>
                  </a:ext>
                </a:extLst>
              </a:tr>
              <a:tr h="257223">
                <a:tc>
                  <a:txBody>
                    <a:bodyPr/>
                    <a:lstStyle/>
                    <a:p>
                      <a:pPr marL="914400" lvl="2" indent="-914400"/>
                      <a:r>
                        <a:rPr lang="en-US" sz="1400" b="0" dirty="0">
                          <a:solidFill>
                            <a:schemeClr val="tx1"/>
                          </a:solidFill>
                        </a:rPr>
                        <a:t>   Prasugrel</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13.5%</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13.7%</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0.87</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676278815"/>
                  </a:ext>
                </a:extLst>
              </a:tr>
              <a:tr h="257223">
                <a:tc>
                  <a:txBody>
                    <a:bodyPr/>
                    <a:lstStyle/>
                    <a:p>
                      <a:pPr marL="914400" marR="0" lvl="2" indent="-91440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   Ticagrelor</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16.6%</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17.5%</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400" dirty="0">
                          <a:solidFill>
                            <a:schemeClr val="tx1"/>
                          </a:solidFill>
                        </a:rPr>
                        <a:t>0.52</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367195055"/>
                  </a:ext>
                </a:extLst>
              </a:tr>
            </a:tbl>
          </a:graphicData>
        </a:graphic>
      </p:graphicFrame>
      <p:sp>
        <p:nvSpPr>
          <p:cNvPr id="3" name="Rectangle 3"/>
          <p:cNvSpPr txBox="1">
            <a:spLocks noChangeArrowheads="1"/>
          </p:cNvSpPr>
          <p:nvPr/>
        </p:nvSpPr>
        <p:spPr bwMode="auto">
          <a:xfrm>
            <a:off x="470460" y="71463"/>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buClr>
                <a:srgbClr val="FDE25E"/>
              </a:buClr>
              <a:buNone/>
            </a:pPr>
            <a:r>
              <a:rPr lang="en-US" sz="3600" kern="0" dirty="0">
                <a:solidFill>
                  <a:srgbClr val="FFFFFF"/>
                </a:solidFill>
                <a:effectLst>
                  <a:outerShdw blurRad="38100" dist="38100" dir="2700000" algn="tl">
                    <a:srgbClr val="000000">
                      <a:alpha val="43137"/>
                    </a:srgbClr>
                  </a:outerShdw>
                </a:effectLst>
                <a:latin typeface="Arial"/>
              </a:rPr>
              <a:t>Antiplatelet Agent Usage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95446"/>
            <a:ext cx="1151905" cy="1151905"/>
          </a:xfrm>
          <a:prstGeom prst="rect">
            <a:avLst/>
          </a:prstGeom>
        </p:spPr>
      </p:pic>
    </p:spTree>
    <p:extLst>
      <p:ext uri="{BB962C8B-B14F-4D97-AF65-F5344CB8AC3E}">
        <p14:creationId xmlns:p14="http://schemas.microsoft.com/office/powerpoint/2010/main" val="1933937110"/>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3B0D50F-95DC-BB4E-A684-4C9108435489}"/>
              </a:ext>
            </a:extLst>
          </p:cNvPr>
          <p:cNvGraphicFramePr>
            <a:graphicFrameLocks noGrp="1"/>
          </p:cNvGraphicFramePr>
          <p:nvPr>
            <p:extLst>
              <p:ext uri="{D42A27DB-BD31-4B8C-83A1-F6EECF244321}">
                <p14:modId xmlns:p14="http://schemas.microsoft.com/office/powerpoint/2010/main" val="3637279426"/>
              </p:ext>
            </p:extLst>
          </p:nvPr>
        </p:nvGraphicFramePr>
        <p:xfrm>
          <a:off x="205740" y="1329340"/>
          <a:ext cx="8755380" cy="5322917"/>
        </p:xfrm>
        <a:graphic>
          <a:graphicData uri="http://schemas.openxmlformats.org/drawingml/2006/table">
            <a:tbl>
              <a:tblPr firstRow="1" firstCol="1" bandRow="1">
                <a:tableStyleId>{5C22544A-7EE6-4342-B048-85BDC9FD1C3A}</a:tableStyleId>
              </a:tblPr>
              <a:tblGrid>
                <a:gridCol w="2628900">
                  <a:extLst>
                    <a:ext uri="{9D8B030D-6E8A-4147-A177-3AD203B41FA5}">
                      <a16:colId xmlns:a16="http://schemas.microsoft.com/office/drawing/2014/main" val="3492357158"/>
                    </a:ext>
                  </a:extLst>
                </a:gridCol>
                <a:gridCol w="1188720">
                  <a:extLst>
                    <a:ext uri="{9D8B030D-6E8A-4147-A177-3AD203B41FA5}">
                      <a16:colId xmlns:a16="http://schemas.microsoft.com/office/drawing/2014/main" val="3901325177"/>
                    </a:ext>
                  </a:extLst>
                </a:gridCol>
                <a:gridCol w="1097280">
                  <a:extLst>
                    <a:ext uri="{9D8B030D-6E8A-4147-A177-3AD203B41FA5}">
                      <a16:colId xmlns:a16="http://schemas.microsoft.com/office/drawing/2014/main" val="2894839055"/>
                    </a:ext>
                  </a:extLst>
                </a:gridCol>
                <a:gridCol w="788670">
                  <a:extLst>
                    <a:ext uri="{9D8B030D-6E8A-4147-A177-3AD203B41FA5}">
                      <a16:colId xmlns:a16="http://schemas.microsoft.com/office/drawing/2014/main" val="2204194796"/>
                    </a:ext>
                  </a:extLst>
                </a:gridCol>
                <a:gridCol w="1165860">
                  <a:extLst>
                    <a:ext uri="{9D8B030D-6E8A-4147-A177-3AD203B41FA5}">
                      <a16:colId xmlns:a16="http://schemas.microsoft.com/office/drawing/2014/main" val="2558507024"/>
                    </a:ext>
                  </a:extLst>
                </a:gridCol>
                <a:gridCol w="1165860">
                  <a:extLst>
                    <a:ext uri="{9D8B030D-6E8A-4147-A177-3AD203B41FA5}">
                      <a16:colId xmlns:a16="http://schemas.microsoft.com/office/drawing/2014/main" val="911411378"/>
                    </a:ext>
                  </a:extLst>
                </a:gridCol>
                <a:gridCol w="720090">
                  <a:extLst>
                    <a:ext uri="{9D8B030D-6E8A-4147-A177-3AD203B41FA5}">
                      <a16:colId xmlns:a16="http://schemas.microsoft.com/office/drawing/2014/main" val="3792809689"/>
                    </a:ext>
                  </a:extLst>
                </a:gridCol>
              </a:tblGrid>
              <a:tr h="381541">
                <a:tc>
                  <a:txBody>
                    <a:bodyPr/>
                    <a:lstStyle/>
                    <a:p>
                      <a:pPr marL="0" marR="0">
                        <a:lnSpc>
                          <a:spcPct val="115000"/>
                        </a:lnSpc>
                        <a:spcBef>
                          <a:spcPts val="240"/>
                        </a:spcBef>
                        <a:spcAft>
                          <a:spcPts val="240"/>
                        </a:spcAft>
                      </a:pPr>
                      <a:r>
                        <a:rPr lang="en-US" sz="1600" dirty="0">
                          <a:solidFill>
                            <a:schemeClr val="tx1"/>
                          </a:solidFill>
                          <a:effectLst/>
                        </a:rPr>
                        <a:t> </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50000"/>
                      </a:schemeClr>
                    </a:solidFill>
                  </a:tcPr>
                </a:tc>
                <a:tc gridSpan="3">
                  <a:txBody>
                    <a:bodyPr/>
                    <a:lstStyle/>
                    <a:p>
                      <a:pPr marL="0" marR="0" algn="ctr">
                        <a:lnSpc>
                          <a:spcPct val="115000"/>
                        </a:lnSpc>
                        <a:spcBef>
                          <a:spcPts val="240"/>
                        </a:spcBef>
                        <a:spcAft>
                          <a:spcPts val="240"/>
                        </a:spcAft>
                      </a:pPr>
                      <a:r>
                        <a:rPr lang="en-US" sz="1600" u="sng" dirty="0">
                          <a:solidFill>
                            <a:schemeClr val="tx2">
                              <a:lumMod val="75000"/>
                            </a:schemeClr>
                          </a:solidFill>
                          <a:effectLst/>
                        </a:rPr>
                        <a:t>At discharge</a:t>
                      </a:r>
                      <a:endParaRPr lang="en-US" sz="2800" u="sng"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50000"/>
                      </a:schemeClr>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240"/>
                        </a:spcBef>
                        <a:spcAft>
                          <a:spcPts val="240"/>
                        </a:spcAft>
                      </a:pPr>
                      <a:r>
                        <a:rPr lang="en-US" sz="1600" u="sng" dirty="0">
                          <a:solidFill>
                            <a:schemeClr val="tx2">
                              <a:lumMod val="75000"/>
                            </a:schemeClr>
                          </a:solidFill>
                          <a:effectLst/>
                        </a:rPr>
                        <a:t>At 1 year</a:t>
                      </a:r>
                      <a:endParaRPr lang="en-US" sz="2800" u="sng"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2759350"/>
                  </a:ext>
                </a:extLst>
              </a:tr>
              <a:tr h="920692">
                <a:tc>
                  <a:txBody>
                    <a:bodyPr/>
                    <a:lstStyle/>
                    <a:p>
                      <a:pPr marL="0" marR="0">
                        <a:lnSpc>
                          <a:spcPct val="115000"/>
                        </a:lnSpc>
                        <a:spcBef>
                          <a:spcPts val="0"/>
                        </a:spcBef>
                        <a:spcAft>
                          <a:spcPts val="0"/>
                        </a:spcAft>
                      </a:pPr>
                      <a:r>
                        <a:rPr lang="en-US" sz="1600" dirty="0">
                          <a:solidFill>
                            <a:srgbClr val="FFFF00"/>
                          </a:solidFill>
                          <a:effectLst/>
                        </a:rPr>
                        <a:t>Question</a:t>
                      </a:r>
                      <a:endParaRPr lang="en-US"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lnSpc>
                          <a:spcPct val="115000"/>
                        </a:lnSpc>
                        <a:spcBef>
                          <a:spcPts val="0"/>
                        </a:spcBef>
                        <a:spcAft>
                          <a:spcPts val="0"/>
                        </a:spcAft>
                      </a:pPr>
                      <a:r>
                        <a:rPr lang="en-US" sz="1600" dirty="0">
                          <a:solidFill>
                            <a:srgbClr val="FFFF00"/>
                          </a:solidFill>
                          <a:effectLst/>
                        </a:rPr>
                        <a:t>Absorb scaffold</a:t>
                      </a:r>
                      <a:endParaRPr lang="en-US" sz="2800" dirty="0">
                        <a:solidFill>
                          <a:srgbClr val="FFFF00"/>
                        </a:solidFill>
                        <a:effectLst/>
                      </a:endParaRPr>
                    </a:p>
                    <a:p>
                      <a:pPr marL="0" marR="0" algn="ctr">
                        <a:lnSpc>
                          <a:spcPct val="115000"/>
                        </a:lnSpc>
                        <a:spcBef>
                          <a:spcPts val="0"/>
                        </a:spcBef>
                        <a:spcAft>
                          <a:spcPts val="0"/>
                        </a:spcAft>
                      </a:pPr>
                      <a:r>
                        <a:rPr lang="en-US" sz="1600" dirty="0">
                          <a:solidFill>
                            <a:srgbClr val="FFFF00"/>
                          </a:solidFill>
                          <a:effectLst/>
                        </a:rPr>
                        <a:t>(N=1296)</a:t>
                      </a:r>
                      <a:endParaRPr lang="en-US"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lnSpc>
                          <a:spcPct val="115000"/>
                        </a:lnSpc>
                        <a:spcBef>
                          <a:spcPts val="0"/>
                        </a:spcBef>
                        <a:spcAft>
                          <a:spcPts val="0"/>
                        </a:spcAft>
                      </a:pPr>
                      <a:r>
                        <a:rPr lang="en-US" sz="1600" dirty="0">
                          <a:solidFill>
                            <a:srgbClr val="FFFF00"/>
                          </a:solidFill>
                          <a:effectLst/>
                        </a:rPr>
                        <a:t>Xience stent</a:t>
                      </a:r>
                      <a:endParaRPr lang="en-US" sz="2800" dirty="0">
                        <a:solidFill>
                          <a:srgbClr val="FFFF00"/>
                        </a:solidFill>
                        <a:effectLst/>
                      </a:endParaRPr>
                    </a:p>
                    <a:p>
                      <a:pPr marL="0" marR="0" algn="ctr">
                        <a:lnSpc>
                          <a:spcPct val="115000"/>
                        </a:lnSpc>
                        <a:spcBef>
                          <a:spcPts val="0"/>
                        </a:spcBef>
                        <a:spcAft>
                          <a:spcPts val="0"/>
                        </a:spcAft>
                      </a:pPr>
                      <a:r>
                        <a:rPr lang="en-US" sz="1600" dirty="0">
                          <a:solidFill>
                            <a:srgbClr val="FFFF00"/>
                          </a:solidFill>
                          <a:effectLst/>
                        </a:rPr>
                        <a:t>(N=1308)</a:t>
                      </a:r>
                      <a:endParaRPr lang="en-US"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lnSpc>
                          <a:spcPct val="115000"/>
                        </a:lnSpc>
                        <a:spcBef>
                          <a:spcPts val="0"/>
                        </a:spcBef>
                        <a:spcAft>
                          <a:spcPts val="0"/>
                        </a:spcAft>
                      </a:pPr>
                      <a:r>
                        <a:rPr lang="en-US" sz="1600" dirty="0">
                          <a:solidFill>
                            <a:srgbClr val="FFFF00"/>
                          </a:solidFill>
                          <a:effectLst/>
                        </a:rPr>
                        <a:t>P-value</a:t>
                      </a:r>
                      <a:endParaRPr lang="en-US"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lnSpc>
                          <a:spcPct val="115000"/>
                        </a:lnSpc>
                        <a:spcBef>
                          <a:spcPts val="0"/>
                        </a:spcBef>
                        <a:spcAft>
                          <a:spcPts val="0"/>
                        </a:spcAft>
                      </a:pPr>
                      <a:r>
                        <a:rPr lang="en-US" sz="1600" dirty="0">
                          <a:solidFill>
                            <a:srgbClr val="FFFF00"/>
                          </a:solidFill>
                          <a:effectLst/>
                        </a:rPr>
                        <a:t>Absorb scaffold</a:t>
                      </a:r>
                      <a:endParaRPr lang="en-US" sz="2800" dirty="0">
                        <a:solidFill>
                          <a:srgbClr val="FFFF00"/>
                        </a:solidFill>
                        <a:effectLst/>
                      </a:endParaRPr>
                    </a:p>
                    <a:p>
                      <a:pPr marL="0" marR="0" algn="ctr">
                        <a:lnSpc>
                          <a:spcPct val="115000"/>
                        </a:lnSpc>
                        <a:spcBef>
                          <a:spcPts val="0"/>
                        </a:spcBef>
                        <a:spcAft>
                          <a:spcPts val="0"/>
                        </a:spcAft>
                      </a:pPr>
                      <a:r>
                        <a:rPr lang="en-US" sz="1600" dirty="0">
                          <a:solidFill>
                            <a:srgbClr val="FFFF00"/>
                          </a:solidFill>
                          <a:effectLst/>
                        </a:rPr>
                        <a:t>(N=1296)</a:t>
                      </a:r>
                      <a:endParaRPr lang="en-US"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lnSpc>
                          <a:spcPct val="115000"/>
                        </a:lnSpc>
                        <a:spcBef>
                          <a:spcPts val="0"/>
                        </a:spcBef>
                        <a:spcAft>
                          <a:spcPts val="0"/>
                        </a:spcAft>
                      </a:pPr>
                      <a:r>
                        <a:rPr lang="en-US" sz="1600" dirty="0">
                          <a:solidFill>
                            <a:srgbClr val="FFFF00"/>
                          </a:solidFill>
                          <a:effectLst/>
                        </a:rPr>
                        <a:t>Xience stent</a:t>
                      </a:r>
                      <a:endParaRPr lang="en-US" sz="2800" dirty="0">
                        <a:solidFill>
                          <a:srgbClr val="FFFF00"/>
                        </a:solidFill>
                        <a:effectLst/>
                      </a:endParaRPr>
                    </a:p>
                    <a:p>
                      <a:pPr marL="0" marR="0" algn="ctr">
                        <a:lnSpc>
                          <a:spcPct val="115000"/>
                        </a:lnSpc>
                        <a:spcBef>
                          <a:spcPts val="0"/>
                        </a:spcBef>
                        <a:spcAft>
                          <a:spcPts val="0"/>
                        </a:spcAft>
                      </a:pPr>
                      <a:r>
                        <a:rPr lang="en-US" sz="1600" dirty="0">
                          <a:solidFill>
                            <a:srgbClr val="FFFF00"/>
                          </a:solidFill>
                          <a:effectLst/>
                        </a:rPr>
                        <a:t>(N=1308)</a:t>
                      </a:r>
                      <a:endParaRPr lang="en-US"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lnSpc>
                          <a:spcPct val="115000"/>
                        </a:lnSpc>
                        <a:spcBef>
                          <a:spcPts val="0"/>
                        </a:spcBef>
                        <a:spcAft>
                          <a:spcPts val="0"/>
                        </a:spcAft>
                      </a:pPr>
                      <a:r>
                        <a:rPr lang="en-US" sz="1600" dirty="0">
                          <a:solidFill>
                            <a:srgbClr val="FFFF00"/>
                          </a:solidFill>
                          <a:effectLst/>
                        </a:rPr>
                        <a:t>P-value</a:t>
                      </a:r>
                      <a:endParaRPr lang="en-US"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229388722"/>
                  </a:ext>
                </a:extLst>
              </a:tr>
              <a:tr h="577146">
                <a:tc>
                  <a:txBody>
                    <a:bodyPr/>
                    <a:lstStyle/>
                    <a:p>
                      <a:pPr marL="0" marR="0">
                        <a:lnSpc>
                          <a:spcPct val="115000"/>
                        </a:lnSpc>
                        <a:spcBef>
                          <a:spcPts val="240"/>
                        </a:spcBef>
                        <a:spcAft>
                          <a:spcPts val="240"/>
                        </a:spcAft>
                      </a:pPr>
                      <a:r>
                        <a:rPr lang="en-US" sz="1600" b="0" dirty="0">
                          <a:solidFill>
                            <a:schemeClr val="tx2">
                              <a:lumMod val="60000"/>
                              <a:lumOff val="40000"/>
                            </a:schemeClr>
                          </a:solidFill>
                          <a:effectLst/>
                        </a:rPr>
                        <a:t>Do you think you know which device you received?</a:t>
                      </a:r>
                      <a:endParaRPr lang="en-US" sz="2800" b="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 </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a:solidFill>
                            <a:schemeClr val="tx1"/>
                          </a:solidFill>
                          <a:effectLst/>
                        </a:rPr>
                        <a:t> </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a:solidFill>
                            <a:schemeClr val="tx1"/>
                          </a:solidFill>
                          <a:effectLst/>
                        </a:rPr>
                        <a:t> </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 </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a:solidFill>
                            <a:schemeClr val="tx1"/>
                          </a:solidFill>
                          <a:effectLst/>
                        </a:rPr>
                        <a:t> </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a:solidFill>
                            <a:schemeClr val="tx1"/>
                          </a:solidFill>
                          <a:effectLst/>
                        </a:rPr>
                        <a:t> </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4249434238"/>
                  </a:ext>
                </a:extLst>
              </a:tr>
              <a:tr h="381541">
                <a:tc>
                  <a:txBody>
                    <a:bodyPr/>
                    <a:lstStyle/>
                    <a:p>
                      <a:pPr marL="0" marR="0">
                        <a:lnSpc>
                          <a:spcPct val="115000"/>
                        </a:lnSpc>
                        <a:spcBef>
                          <a:spcPts val="240"/>
                        </a:spcBef>
                        <a:spcAft>
                          <a:spcPts val="240"/>
                        </a:spcAft>
                      </a:pPr>
                      <a:r>
                        <a:rPr lang="en-US" sz="1600" b="0" dirty="0">
                          <a:solidFill>
                            <a:schemeClr val="tx1"/>
                          </a:solidFill>
                          <a:effectLst/>
                        </a:rPr>
                        <a:t>   - Yes</a:t>
                      </a:r>
                      <a:endParaRPr lang="en-US"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11.0%</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9.4%</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0.20</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18.4%</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16.4%</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0.23</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117972667"/>
                  </a:ext>
                </a:extLst>
              </a:tr>
              <a:tr h="381541">
                <a:tc>
                  <a:txBody>
                    <a:bodyPr/>
                    <a:lstStyle/>
                    <a:p>
                      <a:pPr marL="0" marR="0">
                        <a:lnSpc>
                          <a:spcPct val="115000"/>
                        </a:lnSpc>
                        <a:spcBef>
                          <a:spcPts val="240"/>
                        </a:spcBef>
                        <a:spcAft>
                          <a:spcPts val="240"/>
                        </a:spcAft>
                      </a:pPr>
                      <a:r>
                        <a:rPr lang="en-US" sz="1600" b="0" dirty="0">
                          <a:solidFill>
                            <a:schemeClr val="tx1"/>
                          </a:solidFill>
                          <a:effectLst/>
                        </a:rPr>
                        <a:t>   - No</a:t>
                      </a:r>
                      <a:endParaRPr lang="en-US"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89.0%</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90.6%</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0.20</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81.6%</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83.6%</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0.23</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21874841"/>
                  </a:ext>
                </a:extLst>
              </a:tr>
              <a:tr h="577146">
                <a:tc>
                  <a:txBody>
                    <a:bodyPr/>
                    <a:lstStyle/>
                    <a:p>
                      <a:pPr marL="0" marR="0">
                        <a:lnSpc>
                          <a:spcPct val="115000"/>
                        </a:lnSpc>
                        <a:spcBef>
                          <a:spcPts val="240"/>
                        </a:spcBef>
                        <a:spcAft>
                          <a:spcPts val="240"/>
                        </a:spcAft>
                      </a:pPr>
                      <a:r>
                        <a:rPr lang="en-US" sz="1600" b="0" dirty="0">
                          <a:solidFill>
                            <a:schemeClr val="tx2">
                              <a:lumMod val="60000"/>
                              <a:lumOff val="40000"/>
                            </a:schemeClr>
                          </a:solidFill>
                          <a:effectLst/>
                        </a:rPr>
                        <a:t>If yes, which device do you think you received?</a:t>
                      </a:r>
                      <a:endParaRPr lang="en-US" sz="2800" b="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a:solidFill>
                            <a:schemeClr val="tx1"/>
                          </a:solidFill>
                          <a:effectLst/>
                        </a:rPr>
                        <a:t> </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a:solidFill>
                            <a:schemeClr val="tx1"/>
                          </a:solidFill>
                          <a:effectLst/>
                        </a:rPr>
                        <a:t> </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a:solidFill>
                            <a:schemeClr val="tx1"/>
                          </a:solidFill>
                          <a:effectLst/>
                        </a:rPr>
                        <a:t> </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 </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a:solidFill>
                            <a:schemeClr val="tx1"/>
                          </a:solidFill>
                          <a:effectLst/>
                        </a:rPr>
                        <a:t> </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a:solidFill>
                            <a:schemeClr val="tx1"/>
                          </a:solidFill>
                          <a:effectLst/>
                        </a:rPr>
                        <a:t> </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126380422"/>
                  </a:ext>
                </a:extLst>
              </a:tr>
              <a:tr h="381541">
                <a:tc>
                  <a:txBody>
                    <a:bodyPr/>
                    <a:lstStyle/>
                    <a:p>
                      <a:pPr marL="0" marR="0">
                        <a:lnSpc>
                          <a:spcPct val="115000"/>
                        </a:lnSpc>
                        <a:spcBef>
                          <a:spcPts val="240"/>
                        </a:spcBef>
                        <a:spcAft>
                          <a:spcPts val="240"/>
                        </a:spcAft>
                      </a:pPr>
                      <a:r>
                        <a:rPr lang="en-US" sz="1600" b="0" dirty="0">
                          <a:solidFill>
                            <a:schemeClr val="tx1"/>
                          </a:solidFill>
                          <a:effectLst/>
                        </a:rPr>
                        <a:t>   - Standard metal stent</a:t>
                      </a:r>
                      <a:endParaRPr lang="en-US"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11.0%</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5.4%</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0.12</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11.7%</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17.5%</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0.13</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334167410"/>
                  </a:ext>
                </a:extLst>
              </a:tr>
              <a:tr h="577146">
                <a:tc>
                  <a:txBody>
                    <a:bodyPr/>
                    <a:lstStyle/>
                    <a:p>
                      <a:pPr marL="293688" marR="0" indent="-293688">
                        <a:lnSpc>
                          <a:spcPct val="115000"/>
                        </a:lnSpc>
                        <a:spcBef>
                          <a:spcPts val="240"/>
                        </a:spcBef>
                        <a:spcAft>
                          <a:spcPts val="240"/>
                        </a:spcAft>
                        <a:tabLst>
                          <a:tab pos="282575" algn="l"/>
                        </a:tabLst>
                      </a:pPr>
                      <a:r>
                        <a:rPr lang="en-US" sz="1600" b="0" dirty="0">
                          <a:solidFill>
                            <a:schemeClr val="tx1"/>
                          </a:solidFill>
                          <a:effectLst/>
                        </a:rPr>
                        <a:t>   - Temporary dissolving stent</a:t>
                      </a:r>
                      <a:endParaRPr lang="en-US"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89.0%</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94.6%</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0.12</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88.3%</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82.5%</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0.13</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975574003"/>
                  </a:ext>
                </a:extLst>
              </a:tr>
              <a:tr h="381541">
                <a:tc>
                  <a:txBody>
                    <a:bodyPr/>
                    <a:lstStyle/>
                    <a:p>
                      <a:pPr marL="0" marR="0">
                        <a:lnSpc>
                          <a:spcPct val="115000"/>
                        </a:lnSpc>
                        <a:spcBef>
                          <a:spcPts val="240"/>
                        </a:spcBef>
                        <a:spcAft>
                          <a:spcPts val="240"/>
                        </a:spcAft>
                      </a:pPr>
                      <a:r>
                        <a:rPr lang="en-US" sz="1600" b="0" dirty="0">
                          <a:solidFill>
                            <a:schemeClr val="tx2">
                              <a:lumMod val="60000"/>
                              <a:lumOff val="40000"/>
                            </a:schemeClr>
                          </a:solidFill>
                          <a:effectLst/>
                        </a:rPr>
                        <a:t>If yes, are you certain?</a:t>
                      </a:r>
                      <a:endParaRPr lang="en-US" sz="2800" b="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a:solidFill>
                            <a:schemeClr val="tx1"/>
                          </a:solidFill>
                          <a:effectLst/>
                        </a:rPr>
                        <a:t> </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a:solidFill>
                            <a:schemeClr val="tx1"/>
                          </a:solidFill>
                          <a:effectLst/>
                        </a:rPr>
                        <a:t> </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a:solidFill>
                            <a:schemeClr val="tx1"/>
                          </a:solidFill>
                          <a:effectLst/>
                        </a:rPr>
                        <a:t> </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 </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a:solidFill>
                            <a:schemeClr val="tx1"/>
                          </a:solidFill>
                          <a:effectLst/>
                        </a:rPr>
                        <a:t> </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a:solidFill>
                            <a:schemeClr val="tx1"/>
                          </a:solidFill>
                          <a:effectLst/>
                        </a:rPr>
                        <a:t> </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72401505"/>
                  </a:ext>
                </a:extLst>
              </a:tr>
              <a:tr h="381541">
                <a:tc>
                  <a:txBody>
                    <a:bodyPr/>
                    <a:lstStyle/>
                    <a:p>
                      <a:pPr marL="0" marR="0">
                        <a:lnSpc>
                          <a:spcPct val="115000"/>
                        </a:lnSpc>
                        <a:spcBef>
                          <a:spcPts val="240"/>
                        </a:spcBef>
                        <a:spcAft>
                          <a:spcPts val="240"/>
                        </a:spcAft>
                      </a:pPr>
                      <a:r>
                        <a:rPr lang="en-US" sz="1600" b="0" dirty="0">
                          <a:solidFill>
                            <a:schemeClr val="tx1"/>
                          </a:solidFill>
                          <a:effectLst/>
                        </a:rPr>
                        <a:t>   - Yes</a:t>
                      </a:r>
                      <a:endParaRPr lang="en-US"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25.4%</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35.1%</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0.10</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51.7%</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37.3%</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rgbClr val="FFFF00"/>
                          </a:solidFill>
                          <a:effectLst/>
                        </a:rPr>
                        <a:t>0.008</a:t>
                      </a:r>
                      <a:endParaRPr lang="en-US"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124470462"/>
                  </a:ext>
                </a:extLst>
              </a:tr>
              <a:tr h="381541">
                <a:tc>
                  <a:txBody>
                    <a:bodyPr/>
                    <a:lstStyle/>
                    <a:p>
                      <a:pPr marL="0" marR="0">
                        <a:lnSpc>
                          <a:spcPct val="115000"/>
                        </a:lnSpc>
                        <a:spcBef>
                          <a:spcPts val="240"/>
                        </a:spcBef>
                        <a:spcAft>
                          <a:spcPts val="240"/>
                        </a:spcAft>
                      </a:pPr>
                      <a:r>
                        <a:rPr lang="en-US" sz="1600" b="0" dirty="0">
                          <a:solidFill>
                            <a:schemeClr val="tx1"/>
                          </a:solidFill>
                          <a:effectLst/>
                        </a:rPr>
                        <a:t>   - No</a:t>
                      </a:r>
                      <a:endParaRPr lang="en-US"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74.6%</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64.9%</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0.10</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48.3%</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chemeClr val="tx1"/>
                          </a:solidFill>
                          <a:effectLst/>
                        </a:rPr>
                        <a:t>62.7%</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15000"/>
                        </a:lnSpc>
                        <a:spcBef>
                          <a:spcPts val="240"/>
                        </a:spcBef>
                        <a:spcAft>
                          <a:spcPts val="240"/>
                        </a:spcAft>
                      </a:pPr>
                      <a:r>
                        <a:rPr lang="en-US" sz="1600" dirty="0">
                          <a:solidFill>
                            <a:srgbClr val="FFFF00"/>
                          </a:solidFill>
                          <a:effectLst/>
                        </a:rPr>
                        <a:t>0.008</a:t>
                      </a:r>
                      <a:endParaRPr lang="en-US"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97" marR="62597"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339783005"/>
                  </a:ext>
                </a:extLst>
              </a:tr>
            </a:tbl>
          </a:graphicData>
        </a:graphic>
      </p:graphicFrame>
      <p:sp>
        <p:nvSpPr>
          <p:cNvPr id="4" name="Rectangle 3">
            <a:extLst>
              <a:ext uri="{FF2B5EF4-FFF2-40B4-BE49-F238E27FC236}">
                <a16:creationId xmlns:a16="http://schemas.microsoft.com/office/drawing/2014/main" id="{EE595C8B-C306-6A43-A4B3-3A68E6049FC4}"/>
              </a:ext>
            </a:extLst>
          </p:cNvPr>
          <p:cNvSpPr txBox="1">
            <a:spLocks noChangeArrowheads="1"/>
          </p:cNvSpPr>
          <p:nvPr/>
        </p:nvSpPr>
        <p:spPr bwMode="auto">
          <a:xfrm>
            <a:off x="516180" y="162903"/>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spcBef>
                <a:spcPts val="0"/>
              </a:spcBef>
              <a:buClr>
                <a:srgbClr val="FDE25E"/>
              </a:buClr>
              <a:buNone/>
            </a:pPr>
            <a:r>
              <a:rPr lang="en-US" sz="3200" kern="0" dirty="0">
                <a:solidFill>
                  <a:srgbClr val="FFFFFF"/>
                </a:solidFill>
                <a:effectLst>
                  <a:outerShdw blurRad="38100" dist="38100" dir="2700000" algn="tl">
                    <a:srgbClr val="000000">
                      <a:alpha val="43137"/>
                    </a:srgbClr>
                  </a:outerShdw>
                </a:effectLst>
                <a:latin typeface="Arial"/>
              </a:rPr>
              <a:t>Blinding/Perception Questionnaire</a:t>
            </a:r>
          </a:p>
          <a:p>
            <a:pPr marL="0" indent="0" algn="ctr" eaLnBrk="1" hangingPunct="1">
              <a:spcBef>
                <a:spcPts val="0"/>
              </a:spcBef>
              <a:buClr>
                <a:srgbClr val="FDE25E"/>
              </a:buClr>
              <a:buNone/>
            </a:pPr>
            <a:r>
              <a:rPr lang="en-US" sz="3200" kern="0" dirty="0">
                <a:solidFill>
                  <a:srgbClr val="FFFFFF"/>
                </a:solidFill>
                <a:effectLst>
                  <a:outerShdw blurRad="38100" dist="38100" dir="2700000" algn="tl">
                    <a:srgbClr val="000000">
                      <a:alpha val="43137"/>
                    </a:srgbClr>
                  </a:outerShdw>
                </a:effectLst>
                <a:latin typeface="Arial"/>
              </a:rPr>
              <a:t>Results at Discharge and 1 Year</a:t>
            </a:r>
          </a:p>
        </p:txBody>
      </p:sp>
      <p:pic>
        <p:nvPicPr>
          <p:cNvPr id="5" name="Picture 4">
            <a:extLst>
              <a:ext uri="{FF2B5EF4-FFF2-40B4-BE49-F238E27FC236}">
                <a16:creationId xmlns:a16="http://schemas.microsoft.com/office/drawing/2014/main" id="{4260433E-1448-0A48-BC6B-2F26DD111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95446"/>
            <a:ext cx="1151905" cy="1151905"/>
          </a:xfrm>
          <a:prstGeom prst="rect">
            <a:avLst/>
          </a:prstGeom>
        </p:spPr>
      </p:pic>
    </p:spTree>
    <p:extLst>
      <p:ext uri="{BB962C8B-B14F-4D97-AF65-F5344CB8AC3E}">
        <p14:creationId xmlns:p14="http://schemas.microsoft.com/office/powerpoint/2010/main" val="1156856202"/>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79425" y="146495"/>
            <a:ext cx="8185150" cy="889000"/>
          </a:xfrm>
          <a:prstGeom prst="rect">
            <a:avLst/>
          </a:prstGeom>
          <a:noFill/>
          <a:ln w="9525">
            <a:noFill/>
            <a:miter lim="800000"/>
            <a:headEnd/>
            <a:tailEnd/>
          </a:ln>
        </p:spPr>
        <p:txBody>
          <a:bodyPr/>
          <a:lstStyle/>
          <a:p>
            <a:pPr algn="ctr">
              <a:spcBef>
                <a:spcPct val="30000"/>
              </a:spcBef>
              <a:buClr>
                <a:srgbClr val="FDE25E"/>
              </a:buClr>
              <a:buSzPct val="110000"/>
            </a:pPr>
            <a:r>
              <a:rPr lang="en-US" sz="3600" b="1" dirty="0">
                <a:solidFill>
                  <a:srgbClr val="FFFFFF"/>
                </a:solidFill>
              </a:rPr>
              <a:t>Target Lesion Failure</a:t>
            </a:r>
          </a:p>
        </p:txBody>
      </p:sp>
      <p:pic>
        <p:nvPicPr>
          <p:cNvPr id="24589" name="Picture 25"/>
          <p:cNvPicPr>
            <a:picLocks noChangeAspect="1"/>
          </p:cNvPicPr>
          <p:nvPr/>
        </p:nvPicPr>
        <p:blipFill>
          <a:blip r:embed="rId2"/>
          <a:srcRect/>
          <a:stretch>
            <a:fillRect/>
          </a:stretch>
        </p:blipFill>
        <p:spPr bwMode="auto">
          <a:xfrm>
            <a:off x="0" y="-106363"/>
            <a:ext cx="1152525" cy="1150938"/>
          </a:xfrm>
          <a:prstGeom prst="rect">
            <a:avLst/>
          </a:prstGeom>
          <a:noFill/>
          <a:ln w="9525">
            <a:noFill/>
            <a:miter lim="800000"/>
            <a:headEnd/>
            <a:tailEnd/>
          </a:ln>
        </p:spPr>
      </p:pic>
      <p:sp>
        <p:nvSpPr>
          <p:cNvPr id="3" name="Rectangle 5"/>
          <p:cNvSpPr>
            <a:spLocks noChangeArrowheads="1"/>
          </p:cNvSpPr>
          <p:nvPr/>
        </p:nvSpPr>
        <p:spPr bwMode="hidden">
          <a:xfrm>
            <a:off x="274320" y="889463"/>
            <a:ext cx="8595360" cy="5690408"/>
          </a:xfrm>
          <a:prstGeom prst="rect">
            <a:avLst/>
          </a:prstGeom>
          <a:solidFill>
            <a:srgbClr val="002060"/>
          </a:solidFill>
          <a:ln w="19050" algn="ctr">
            <a:solidFill>
              <a:schemeClr val="tx1"/>
            </a:solidFill>
            <a:miter lim="800000"/>
            <a:headEnd type="none" w="sm" len="sm"/>
            <a:tailEnd type="none" w="sm" len="sm"/>
          </a:ln>
          <a:effectLst>
            <a:outerShdw dist="17961" dir="2700000" algn="ctr" rotWithShape="0">
              <a:srgbClr val="1C1C1C"/>
            </a:outerShdw>
          </a:effectLst>
        </p:spPr>
        <p:txBody>
          <a:bodyPr anchor="ctr"/>
          <a:lstStyle/>
          <a:p>
            <a:pPr algn="ctr">
              <a:defRPr/>
            </a:pPr>
            <a:endParaRPr lang="en-US" b="1" dirty="0">
              <a:solidFill>
                <a:srgbClr val="FFFFFF"/>
              </a:solidFill>
              <a:latin typeface="+mn-lt"/>
              <a:ea typeface="ヒラギノ角ゴ Pro W3" pitchFamily="-111" charset="-128"/>
              <a:cs typeface="Arial" charset="0"/>
            </a:endParaRPr>
          </a:p>
        </p:txBody>
      </p:sp>
      <p:sp>
        <p:nvSpPr>
          <p:cNvPr id="121" name="Line 6">
            <a:extLst>
              <a:ext uri="{FF2B5EF4-FFF2-40B4-BE49-F238E27FC236}">
                <a16:creationId xmlns:a16="http://schemas.microsoft.com/office/drawing/2014/main" id="{4D2AD1D1-C631-F84C-8BC0-C6673879F4E9}"/>
              </a:ext>
            </a:extLst>
          </p:cNvPr>
          <p:cNvSpPr>
            <a:spLocks noChangeShapeType="1"/>
          </p:cNvSpPr>
          <p:nvPr/>
        </p:nvSpPr>
        <p:spPr bwMode="auto">
          <a:xfrm>
            <a:off x="1582257" y="1116330"/>
            <a:ext cx="0" cy="408423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7">
            <a:extLst>
              <a:ext uri="{FF2B5EF4-FFF2-40B4-BE49-F238E27FC236}">
                <a16:creationId xmlns:a16="http://schemas.microsoft.com/office/drawing/2014/main" id="{4CDF2A26-AEAD-7C45-903A-9D018CFBF632}"/>
              </a:ext>
            </a:extLst>
          </p:cNvPr>
          <p:cNvSpPr>
            <a:spLocks noChangeShapeType="1"/>
          </p:cNvSpPr>
          <p:nvPr/>
        </p:nvSpPr>
        <p:spPr bwMode="auto">
          <a:xfrm flipH="1">
            <a:off x="1434199" y="5094279"/>
            <a:ext cx="148058"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8">
            <a:extLst>
              <a:ext uri="{FF2B5EF4-FFF2-40B4-BE49-F238E27FC236}">
                <a16:creationId xmlns:a16="http://schemas.microsoft.com/office/drawing/2014/main" id="{461FBAC3-9A95-6F4C-9245-956694113D77}"/>
              </a:ext>
            </a:extLst>
          </p:cNvPr>
          <p:cNvSpPr>
            <a:spLocks noChangeShapeType="1"/>
          </p:cNvSpPr>
          <p:nvPr/>
        </p:nvSpPr>
        <p:spPr bwMode="auto">
          <a:xfrm flipH="1">
            <a:off x="1434199" y="4449003"/>
            <a:ext cx="148058"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9">
            <a:extLst>
              <a:ext uri="{FF2B5EF4-FFF2-40B4-BE49-F238E27FC236}">
                <a16:creationId xmlns:a16="http://schemas.microsoft.com/office/drawing/2014/main" id="{350471BA-D12C-2E46-91B9-55D6687C13BC}"/>
              </a:ext>
            </a:extLst>
          </p:cNvPr>
          <p:cNvSpPr>
            <a:spLocks noChangeShapeType="1"/>
          </p:cNvSpPr>
          <p:nvPr/>
        </p:nvSpPr>
        <p:spPr bwMode="auto">
          <a:xfrm flipH="1">
            <a:off x="1434199" y="3803724"/>
            <a:ext cx="148058"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10">
            <a:extLst>
              <a:ext uri="{FF2B5EF4-FFF2-40B4-BE49-F238E27FC236}">
                <a16:creationId xmlns:a16="http://schemas.microsoft.com/office/drawing/2014/main" id="{A5618A21-FAB9-EE48-B3B8-FA66812B7F6D}"/>
              </a:ext>
            </a:extLst>
          </p:cNvPr>
          <p:cNvSpPr>
            <a:spLocks noChangeShapeType="1"/>
          </p:cNvSpPr>
          <p:nvPr/>
        </p:nvSpPr>
        <p:spPr bwMode="auto">
          <a:xfrm flipH="1">
            <a:off x="1434199" y="3158446"/>
            <a:ext cx="148058"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11">
            <a:extLst>
              <a:ext uri="{FF2B5EF4-FFF2-40B4-BE49-F238E27FC236}">
                <a16:creationId xmlns:a16="http://schemas.microsoft.com/office/drawing/2014/main" id="{7ADB581E-F0BA-8947-9FE2-6737FD9A4CEE}"/>
              </a:ext>
            </a:extLst>
          </p:cNvPr>
          <p:cNvSpPr>
            <a:spLocks noChangeShapeType="1"/>
          </p:cNvSpPr>
          <p:nvPr/>
        </p:nvSpPr>
        <p:spPr bwMode="auto">
          <a:xfrm flipH="1">
            <a:off x="1434199" y="1867889"/>
            <a:ext cx="148058"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13">
            <a:extLst>
              <a:ext uri="{FF2B5EF4-FFF2-40B4-BE49-F238E27FC236}">
                <a16:creationId xmlns:a16="http://schemas.microsoft.com/office/drawing/2014/main" id="{30EEB2F9-E78B-4B43-8EAA-69D52493A993}"/>
              </a:ext>
            </a:extLst>
          </p:cNvPr>
          <p:cNvSpPr>
            <a:spLocks noChangeShapeType="1"/>
          </p:cNvSpPr>
          <p:nvPr/>
        </p:nvSpPr>
        <p:spPr bwMode="auto">
          <a:xfrm flipH="1">
            <a:off x="1434199" y="1222610"/>
            <a:ext cx="148058"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22">
            <a:extLst>
              <a:ext uri="{FF2B5EF4-FFF2-40B4-BE49-F238E27FC236}">
                <a16:creationId xmlns:a16="http://schemas.microsoft.com/office/drawing/2014/main" id="{6995E4F9-9A84-B644-A294-61C1665A57FD}"/>
              </a:ext>
            </a:extLst>
          </p:cNvPr>
          <p:cNvSpPr>
            <a:spLocks noChangeShapeType="1"/>
          </p:cNvSpPr>
          <p:nvPr/>
        </p:nvSpPr>
        <p:spPr bwMode="auto">
          <a:xfrm flipH="1">
            <a:off x="1582257" y="5200559"/>
            <a:ext cx="6578763"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23">
            <a:extLst>
              <a:ext uri="{FF2B5EF4-FFF2-40B4-BE49-F238E27FC236}">
                <a16:creationId xmlns:a16="http://schemas.microsoft.com/office/drawing/2014/main" id="{300B1355-2CAE-1343-A07F-5CED96BA7EB0}"/>
              </a:ext>
            </a:extLst>
          </p:cNvPr>
          <p:cNvSpPr>
            <a:spLocks noChangeShapeType="1"/>
          </p:cNvSpPr>
          <p:nvPr/>
        </p:nvSpPr>
        <p:spPr bwMode="auto">
          <a:xfrm>
            <a:off x="1646507" y="52187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24">
            <a:extLst>
              <a:ext uri="{FF2B5EF4-FFF2-40B4-BE49-F238E27FC236}">
                <a16:creationId xmlns:a16="http://schemas.microsoft.com/office/drawing/2014/main" id="{1DECF4BE-398F-4142-8614-8984600F809A}"/>
              </a:ext>
            </a:extLst>
          </p:cNvPr>
          <p:cNvSpPr>
            <a:spLocks noChangeShapeType="1"/>
          </p:cNvSpPr>
          <p:nvPr/>
        </p:nvSpPr>
        <p:spPr bwMode="auto">
          <a:xfrm>
            <a:off x="2183796" y="52187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25">
            <a:extLst>
              <a:ext uri="{FF2B5EF4-FFF2-40B4-BE49-F238E27FC236}">
                <a16:creationId xmlns:a16="http://schemas.microsoft.com/office/drawing/2014/main" id="{D43DBCAC-0DDF-174C-AAE4-45E46A43468E}"/>
              </a:ext>
            </a:extLst>
          </p:cNvPr>
          <p:cNvSpPr>
            <a:spLocks noChangeShapeType="1"/>
          </p:cNvSpPr>
          <p:nvPr/>
        </p:nvSpPr>
        <p:spPr bwMode="auto">
          <a:xfrm>
            <a:off x="2721085" y="52187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26">
            <a:extLst>
              <a:ext uri="{FF2B5EF4-FFF2-40B4-BE49-F238E27FC236}">
                <a16:creationId xmlns:a16="http://schemas.microsoft.com/office/drawing/2014/main" id="{3177DE71-E498-7D45-AEFE-33FA91B5098D}"/>
              </a:ext>
            </a:extLst>
          </p:cNvPr>
          <p:cNvSpPr>
            <a:spLocks noChangeShapeType="1"/>
          </p:cNvSpPr>
          <p:nvPr/>
        </p:nvSpPr>
        <p:spPr bwMode="auto">
          <a:xfrm>
            <a:off x="3258374" y="52187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27">
            <a:extLst>
              <a:ext uri="{FF2B5EF4-FFF2-40B4-BE49-F238E27FC236}">
                <a16:creationId xmlns:a16="http://schemas.microsoft.com/office/drawing/2014/main" id="{E1675165-5C7D-4141-938D-2CA2E3EB2A55}"/>
              </a:ext>
            </a:extLst>
          </p:cNvPr>
          <p:cNvSpPr>
            <a:spLocks noChangeShapeType="1"/>
          </p:cNvSpPr>
          <p:nvPr/>
        </p:nvSpPr>
        <p:spPr bwMode="auto">
          <a:xfrm>
            <a:off x="3795663" y="52187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28">
            <a:extLst>
              <a:ext uri="{FF2B5EF4-FFF2-40B4-BE49-F238E27FC236}">
                <a16:creationId xmlns:a16="http://schemas.microsoft.com/office/drawing/2014/main" id="{92EDB94B-1D2C-F044-85CA-1659E6DDB887}"/>
              </a:ext>
            </a:extLst>
          </p:cNvPr>
          <p:cNvSpPr>
            <a:spLocks noChangeShapeType="1"/>
          </p:cNvSpPr>
          <p:nvPr/>
        </p:nvSpPr>
        <p:spPr bwMode="auto">
          <a:xfrm>
            <a:off x="4332952" y="52187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29">
            <a:extLst>
              <a:ext uri="{FF2B5EF4-FFF2-40B4-BE49-F238E27FC236}">
                <a16:creationId xmlns:a16="http://schemas.microsoft.com/office/drawing/2014/main" id="{8D50611A-B6D3-CE48-858A-4138764AC3FC}"/>
              </a:ext>
            </a:extLst>
          </p:cNvPr>
          <p:cNvSpPr>
            <a:spLocks noChangeShapeType="1"/>
          </p:cNvSpPr>
          <p:nvPr/>
        </p:nvSpPr>
        <p:spPr bwMode="auto">
          <a:xfrm>
            <a:off x="4870241" y="52187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30">
            <a:extLst>
              <a:ext uri="{FF2B5EF4-FFF2-40B4-BE49-F238E27FC236}">
                <a16:creationId xmlns:a16="http://schemas.microsoft.com/office/drawing/2014/main" id="{D7930F6A-3EC4-FE44-9EE6-DDDB0E1C23F8}"/>
              </a:ext>
            </a:extLst>
          </p:cNvPr>
          <p:cNvSpPr>
            <a:spLocks noChangeShapeType="1"/>
          </p:cNvSpPr>
          <p:nvPr/>
        </p:nvSpPr>
        <p:spPr bwMode="auto">
          <a:xfrm>
            <a:off x="5407530" y="52187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31">
            <a:extLst>
              <a:ext uri="{FF2B5EF4-FFF2-40B4-BE49-F238E27FC236}">
                <a16:creationId xmlns:a16="http://schemas.microsoft.com/office/drawing/2014/main" id="{76C98E20-C42A-9843-AFFB-AE85194E0A82}"/>
              </a:ext>
            </a:extLst>
          </p:cNvPr>
          <p:cNvSpPr>
            <a:spLocks noChangeShapeType="1"/>
          </p:cNvSpPr>
          <p:nvPr/>
        </p:nvSpPr>
        <p:spPr bwMode="auto">
          <a:xfrm>
            <a:off x="5944819" y="52187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32">
            <a:extLst>
              <a:ext uri="{FF2B5EF4-FFF2-40B4-BE49-F238E27FC236}">
                <a16:creationId xmlns:a16="http://schemas.microsoft.com/office/drawing/2014/main" id="{27F166DC-7965-8E48-87AF-CFFF28455E67}"/>
              </a:ext>
            </a:extLst>
          </p:cNvPr>
          <p:cNvSpPr>
            <a:spLocks noChangeShapeType="1"/>
          </p:cNvSpPr>
          <p:nvPr/>
        </p:nvSpPr>
        <p:spPr bwMode="auto">
          <a:xfrm>
            <a:off x="6482108" y="52187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33">
            <a:extLst>
              <a:ext uri="{FF2B5EF4-FFF2-40B4-BE49-F238E27FC236}">
                <a16:creationId xmlns:a16="http://schemas.microsoft.com/office/drawing/2014/main" id="{A4AE4ACE-7767-C745-9427-17BB13D90FF9}"/>
              </a:ext>
            </a:extLst>
          </p:cNvPr>
          <p:cNvSpPr>
            <a:spLocks noChangeShapeType="1"/>
          </p:cNvSpPr>
          <p:nvPr/>
        </p:nvSpPr>
        <p:spPr bwMode="auto">
          <a:xfrm>
            <a:off x="7019397" y="52187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34">
            <a:extLst>
              <a:ext uri="{FF2B5EF4-FFF2-40B4-BE49-F238E27FC236}">
                <a16:creationId xmlns:a16="http://schemas.microsoft.com/office/drawing/2014/main" id="{EEBF2F7A-EB0F-8D42-9593-ACDD826F101D}"/>
              </a:ext>
            </a:extLst>
          </p:cNvPr>
          <p:cNvSpPr>
            <a:spLocks noChangeShapeType="1"/>
          </p:cNvSpPr>
          <p:nvPr/>
        </p:nvSpPr>
        <p:spPr bwMode="auto">
          <a:xfrm>
            <a:off x="7556686" y="52187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35">
            <a:extLst>
              <a:ext uri="{FF2B5EF4-FFF2-40B4-BE49-F238E27FC236}">
                <a16:creationId xmlns:a16="http://schemas.microsoft.com/office/drawing/2014/main" id="{50BAF72D-8538-C84B-8DEA-4EEDDB05E760}"/>
              </a:ext>
            </a:extLst>
          </p:cNvPr>
          <p:cNvSpPr>
            <a:spLocks noChangeShapeType="1"/>
          </p:cNvSpPr>
          <p:nvPr/>
        </p:nvSpPr>
        <p:spPr bwMode="auto">
          <a:xfrm>
            <a:off x="8093974" y="52187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11">
            <a:extLst>
              <a:ext uri="{FF2B5EF4-FFF2-40B4-BE49-F238E27FC236}">
                <a16:creationId xmlns:a16="http://schemas.microsoft.com/office/drawing/2014/main" id="{D7B13BAA-B586-AE4D-8231-9E02611A3C5A}"/>
              </a:ext>
            </a:extLst>
          </p:cNvPr>
          <p:cNvSpPr>
            <a:spLocks noChangeShapeType="1"/>
          </p:cNvSpPr>
          <p:nvPr/>
        </p:nvSpPr>
        <p:spPr bwMode="auto">
          <a:xfrm flipH="1">
            <a:off x="1434199" y="2513167"/>
            <a:ext cx="148058"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Text Box 14">
            <a:extLst>
              <a:ext uri="{FF2B5EF4-FFF2-40B4-BE49-F238E27FC236}">
                <a16:creationId xmlns:a16="http://schemas.microsoft.com/office/drawing/2014/main" id="{D091704B-BDE4-644D-AB66-0035C731C714}"/>
              </a:ext>
            </a:extLst>
          </p:cNvPr>
          <p:cNvSpPr txBox="1">
            <a:spLocks noChangeArrowheads="1"/>
          </p:cNvSpPr>
          <p:nvPr/>
        </p:nvSpPr>
        <p:spPr bwMode="auto">
          <a:xfrm>
            <a:off x="289641" y="5816478"/>
            <a:ext cx="971550" cy="274638"/>
          </a:xfrm>
          <a:prstGeom prst="rect">
            <a:avLst/>
          </a:prstGeom>
          <a:noFill/>
          <a:ln w="9525">
            <a:noFill/>
            <a:miter lim="800000"/>
            <a:headEnd/>
            <a:tailEnd/>
          </a:ln>
        </p:spPr>
        <p:txBody>
          <a:bodyPr wrap="none">
            <a:spAutoFit/>
          </a:bodyPr>
          <a:lstStyle/>
          <a:p>
            <a:pPr algn="r"/>
            <a:r>
              <a:rPr lang="en-US" sz="1200" i="1" u="sng" dirty="0">
                <a:solidFill>
                  <a:srgbClr val="FFFFFF"/>
                </a:solidFill>
              </a:rPr>
              <a:t>No. at Risk</a:t>
            </a:r>
            <a:r>
              <a:rPr lang="en-US" sz="1200" i="1" dirty="0">
                <a:solidFill>
                  <a:srgbClr val="FFFFFF"/>
                </a:solidFill>
              </a:rPr>
              <a:t>:</a:t>
            </a:r>
          </a:p>
        </p:txBody>
      </p:sp>
      <p:sp>
        <p:nvSpPr>
          <p:cNvPr id="146" name="Text Box 15">
            <a:extLst>
              <a:ext uri="{FF2B5EF4-FFF2-40B4-BE49-F238E27FC236}">
                <a16:creationId xmlns:a16="http://schemas.microsoft.com/office/drawing/2014/main" id="{D0382E69-0D79-8749-8BDF-E3011EBF197A}"/>
              </a:ext>
            </a:extLst>
          </p:cNvPr>
          <p:cNvSpPr txBox="1">
            <a:spLocks noChangeArrowheads="1"/>
          </p:cNvSpPr>
          <p:nvPr/>
        </p:nvSpPr>
        <p:spPr bwMode="auto">
          <a:xfrm>
            <a:off x="596029" y="6006978"/>
            <a:ext cx="665162" cy="274638"/>
          </a:xfrm>
          <a:prstGeom prst="rect">
            <a:avLst/>
          </a:prstGeom>
          <a:noFill/>
          <a:ln w="9525">
            <a:noFill/>
            <a:miter lim="800000"/>
            <a:headEnd/>
            <a:tailEnd/>
          </a:ln>
        </p:spPr>
        <p:txBody>
          <a:bodyPr wrap="none">
            <a:spAutoFit/>
          </a:bodyPr>
          <a:lstStyle/>
          <a:p>
            <a:pPr algn="r"/>
            <a:r>
              <a:rPr lang="en-US" sz="1200">
                <a:solidFill>
                  <a:srgbClr val="FFFFFF"/>
                </a:solidFill>
              </a:rPr>
              <a:t>Absorb</a:t>
            </a:r>
          </a:p>
        </p:txBody>
      </p:sp>
      <p:sp>
        <p:nvSpPr>
          <p:cNvPr id="147" name="Text Box 16">
            <a:extLst>
              <a:ext uri="{FF2B5EF4-FFF2-40B4-BE49-F238E27FC236}">
                <a16:creationId xmlns:a16="http://schemas.microsoft.com/office/drawing/2014/main" id="{C77541EF-5C91-004D-B310-AB197104185D}"/>
              </a:ext>
            </a:extLst>
          </p:cNvPr>
          <p:cNvSpPr txBox="1">
            <a:spLocks noChangeArrowheads="1"/>
          </p:cNvSpPr>
          <p:nvPr/>
        </p:nvSpPr>
        <p:spPr bwMode="auto">
          <a:xfrm rot="16200000">
            <a:off x="-38414" y="2928750"/>
            <a:ext cx="1406154" cy="492443"/>
          </a:xfrm>
          <a:prstGeom prst="rect">
            <a:avLst/>
          </a:prstGeom>
          <a:noFill/>
          <a:ln w="9525">
            <a:noFill/>
            <a:miter lim="800000"/>
            <a:headEnd/>
            <a:tailEnd/>
          </a:ln>
        </p:spPr>
        <p:txBody>
          <a:bodyPr wrap="none">
            <a:spAutoFit/>
          </a:bodyPr>
          <a:lstStyle/>
          <a:p>
            <a:pPr algn="ctr">
              <a:tabLst>
                <a:tab pos="1262063" algn="l"/>
              </a:tabLst>
            </a:pPr>
            <a:r>
              <a:rPr lang="en-US" sz="2600" b="1" dirty="0">
                <a:solidFill>
                  <a:srgbClr val="FEEE9E"/>
                </a:solidFill>
                <a:ea typeface="MS PGothic" pitchFamily="34" charset="-128"/>
              </a:rPr>
              <a:t>TLF (%)</a:t>
            </a:r>
          </a:p>
        </p:txBody>
      </p:sp>
      <p:sp>
        <p:nvSpPr>
          <p:cNvPr id="148" name="Text Box 17">
            <a:extLst>
              <a:ext uri="{FF2B5EF4-FFF2-40B4-BE49-F238E27FC236}">
                <a16:creationId xmlns:a16="http://schemas.microsoft.com/office/drawing/2014/main" id="{865546F7-E26E-BB4C-B6FE-E1E97CE7AECA}"/>
              </a:ext>
            </a:extLst>
          </p:cNvPr>
          <p:cNvSpPr txBox="1">
            <a:spLocks noChangeArrowheads="1"/>
          </p:cNvSpPr>
          <p:nvPr/>
        </p:nvSpPr>
        <p:spPr bwMode="auto">
          <a:xfrm>
            <a:off x="613491" y="6200653"/>
            <a:ext cx="647700" cy="274638"/>
          </a:xfrm>
          <a:prstGeom prst="rect">
            <a:avLst/>
          </a:prstGeom>
          <a:noFill/>
          <a:ln w="9525">
            <a:noFill/>
            <a:miter lim="800000"/>
            <a:headEnd/>
            <a:tailEnd/>
          </a:ln>
        </p:spPr>
        <p:txBody>
          <a:bodyPr wrap="none">
            <a:spAutoFit/>
          </a:bodyPr>
          <a:lstStyle/>
          <a:p>
            <a:pPr algn="r"/>
            <a:r>
              <a:rPr lang="en-US" sz="1200">
                <a:solidFill>
                  <a:srgbClr val="FFFFFF"/>
                </a:solidFill>
              </a:rPr>
              <a:t>Xience</a:t>
            </a:r>
          </a:p>
        </p:txBody>
      </p:sp>
      <p:sp>
        <p:nvSpPr>
          <p:cNvPr id="149" name="Text Box 65">
            <a:extLst>
              <a:ext uri="{FF2B5EF4-FFF2-40B4-BE49-F238E27FC236}">
                <a16:creationId xmlns:a16="http://schemas.microsoft.com/office/drawing/2014/main" id="{78AFF1C9-5024-0E4A-8CEE-C994818670A9}"/>
              </a:ext>
            </a:extLst>
          </p:cNvPr>
          <p:cNvSpPr txBox="1">
            <a:spLocks noChangeArrowheads="1"/>
          </p:cNvSpPr>
          <p:nvPr/>
        </p:nvSpPr>
        <p:spPr bwMode="auto">
          <a:xfrm>
            <a:off x="1375174" y="6006978"/>
            <a:ext cx="520700" cy="274638"/>
          </a:xfrm>
          <a:prstGeom prst="rect">
            <a:avLst/>
          </a:prstGeom>
          <a:noFill/>
          <a:ln w="9525">
            <a:noFill/>
            <a:miter lim="800000"/>
            <a:headEnd/>
            <a:tailEnd/>
          </a:ln>
        </p:spPr>
        <p:txBody>
          <a:bodyPr wrap="none">
            <a:spAutoFit/>
          </a:bodyPr>
          <a:lstStyle/>
          <a:p>
            <a:pPr algn="ctr"/>
            <a:r>
              <a:rPr lang="en-US" sz="1200" dirty="0">
                <a:solidFill>
                  <a:srgbClr val="FFFFFF"/>
                </a:solidFill>
              </a:rPr>
              <a:t>1296</a:t>
            </a:r>
          </a:p>
        </p:txBody>
      </p:sp>
      <p:sp>
        <p:nvSpPr>
          <p:cNvPr id="150" name="Text Box 66">
            <a:extLst>
              <a:ext uri="{FF2B5EF4-FFF2-40B4-BE49-F238E27FC236}">
                <a16:creationId xmlns:a16="http://schemas.microsoft.com/office/drawing/2014/main" id="{1EAC935A-2775-BF47-8290-7121F022C43D}"/>
              </a:ext>
            </a:extLst>
          </p:cNvPr>
          <p:cNvSpPr txBox="1">
            <a:spLocks noChangeArrowheads="1"/>
          </p:cNvSpPr>
          <p:nvPr/>
        </p:nvSpPr>
        <p:spPr bwMode="auto">
          <a:xfrm>
            <a:off x="1373586" y="6200653"/>
            <a:ext cx="520700" cy="274638"/>
          </a:xfrm>
          <a:prstGeom prst="rect">
            <a:avLst/>
          </a:prstGeom>
          <a:noFill/>
          <a:ln w="9525">
            <a:noFill/>
            <a:miter lim="800000"/>
            <a:headEnd/>
            <a:tailEnd/>
          </a:ln>
        </p:spPr>
        <p:txBody>
          <a:bodyPr wrap="none">
            <a:spAutoFit/>
          </a:bodyPr>
          <a:lstStyle/>
          <a:p>
            <a:pPr algn="ctr"/>
            <a:r>
              <a:rPr lang="en-US" sz="1200">
                <a:solidFill>
                  <a:srgbClr val="FFFFFF"/>
                </a:solidFill>
              </a:rPr>
              <a:t>1308</a:t>
            </a:r>
          </a:p>
        </p:txBody>
      </p:sp>
      <p:sp>
        <p:nvSpPr>
          <p:cNvPr id="151" name="TextBox 24">
            <a:extLst>
              <a:ext uri="{FF2B5EF4-FFF2-40B4-BE49-F238E27FC236}">
                <a16:creationId xmlns:a16="http://schemas.microsoft.com/office/drawing/2014/main" id="{18CF3D3C-2D15-D74C-AAF2-B15F4343489B}"/>
              </a:ext>
            </a:extLst>
          </p:cNvPr>
          <p:cNvSpPr txBox="1">
            <a:spLocks noChangeArrowheads="1"/>
          </p:cNvSpPr>
          <p:nvPr/>
        </p:nvSpPr>
        <p:spPr bwMode="auto">
          <a:xfrm>
            <a:off x="6329304" y="1221306"/>
            <a:ext cx="2448106" cy="1200329"/>
          </a:xfrm>
          <a:prstGeom prst="rect">
            <a:avLst/>
          </a:prstGeom>
          <a:noFill/>
          <a:ln w="9525">
            <a:noFill/>
            <a:miter lim="800000"/>
            <a:headEnd/>
            <a:tailEnd/>
          </a:ln>
        </p:spPr>
        <p:txBody>
          <a:bodyPr wrap="none">
            <a:spAutoFit/>
          </a:bodyPr>
          <a:lstStyle/>
          <a:p>
            <a:pPr algn="ctr"/>
            <a:r>
              <a:rPr lang="en-US" dirty="0"/>
              <a:t>1-year HR [95% CI] = </a:t>
            </a:r>
          </a:p>
          <a:p>
            <a:pPr algn="ctr"/>
            <a:r>
              <a:rPr lang="en-US" dirty="0"/>
              <a:t>1.22 [0.91, 1.63]</a:t>
            </a:r>
          </a:p>
          <a:p>
            <a:pPr algn="ctr"/>
            <a:r>
              <a:rPr lang="en-US" b="1" dirty="0">
                <a:solidFill>
                  <a:srgbClr val="FFFF00"/>
                </a:solidFill>
              </a:rPr>
              <a:t>P</a:t>
            </a:r>
            <a:r>
              <a:rPr lang="en-US" b="1" baseline="-25000" dirty="0">
                <a:solidFill>
                  <a:srgbClr val="FFFF00"/>
                </a:solidFill>
              </a:rPr>
              <a:t>NI</a:t>
            </a:r>
            <a:r>
              <a:rPr lang="en-US" b="1" dirty="0">
                <a:solidFill>
                  <a:srgbClr val="FFFF00"/>
                </a:solidFill>
              </a:rPr>
              <a:t>=0.006</a:t>
            </a:r>
          </a:p>
          <a:p>
            <a:pPr algn="ctr"/>
            <a:r>
              <a:rPr lang="en-US" b="1" dirty="0" err="1">
                <a:solidFill>
                  <a:srgbClr val="FFFF00"/>
                </a:solidFill>
              </a:rPr>
              <a:t>P</a:t>
            </a:r>
            <a:r>
              <a:rPr lang="en-US" b="1" baseline="-25000" dirty="0" err="1">
                <a:solidFill>
                  <a:srgbClr val="FFFF00"/>
                </a:solidFill>
              </a:rPr>
              <a:t>Sup</a:t>
            </a:r>
            <a:r>
              <a:rPr lang="en-US" b="1" dirty="0">
                <a:solidFill>
                  <a:srgbClr val="FFFF00"/>
                </a:solidFill>
              </a:rPr>
              <a:t>=0.19</a:t>
            </a:r>
          </a:p>
        </p:txBody>
      </p:sp>
      <p:sp>
        <p:nvSpPr>
          <p:cNvPr id="152" name="Rectangle 26">
            <a:extLst>
              <a:ext uri="{FF2B5EF4-FFF2-40B4-BE49-F238E27FC236}">
                <a16:creationId xmlns:a16="http://schemas.microsoft.com/office/drawing/2014/main" id="{D31448B3-B9D0-504C-920C-A38089EA7782}"/>
              </a:ext>
            </a:extLst>
          </p:cNvPr>
          <p:cNvSpPr>
            <a:spLocks noChangeArrowheads="1"/>
          </p:cNvSpPr>
          <p:nvPr/>
        </p:nvSpPr>
        <p:spPr bwMode="auto">
          <a:xfrm>
            <a:off x="8069661" y="2434586"/>
            <a:ext cx="710451" cy="369332"/>
          </a:xfrm>
          <a:prstGeom prst="rect">
            <a:avLst/>
          </a:prstGeom>
          <a:noFill/>
          <a:ln w="9525">
            <a:noFill/>
            <a:miter lim="800000"/>
            <a:headEnd/>
            <a:tailEnd/>
          </a:ln>
        </p:spPr>
        <p:txBody>
          <a:bodyPr wrap="none">
            <a:spAutoFit/>
          </a:bodyPr>
          <a:lstStyle/>
          <a:p>
            <a:r>
              <a:rPr lang="en-US" dirty="0"/>
              <a:t>7.6%</a:t>
            </a:r>
          </a:p>
        </p:txBody>
      </p:sp>
      <p:sp>
        <p:nvSpPr>
          <p:cNvPr id="153" name="Rectangle 27">
            <a:extLst>
              <a:ext uri="{FF2B5EF4-FFF2-40B4-BE49-F238E27FC236}">
                <a16:creationId xmlns:a16="http://schemas.microsoft.com/office/drawing/2014/main" id="{888B02F6-DB22-F94D-BA6A-5D0EB251AA62}"/>
              </a:ext>
            </a:extLst>
          </p:cNvPr>
          <p:cNvSpPr>
            <a:spLocks noChangeArrowheads="1"/>
          </p:cNvSpPr>
          <p:nvPr/>
        </p:nvSpPr>
        <p:spPr bwMode="auto">
          <a:xfrm>
            <a:off x="8069661" y="2835878"/>
            <a:ext cx="710451" cy="369332"/>
          </a:xfrm>
          <a:prstGeom prst="rect">
            <a:avLst/>
          </a:prstGeom>
          <a:noFill/>
          <a:ln w="9525">
            <a:noFill/>
            <a:miter lim="800000"/>
            <a:headEnd/>
            <a:tailEnd/>
          </a:ln>
        </p:spPr>
        <p:txBody>
          <a:bodyPr wrap="none">
            <a:spAutoFit/>
          </a:bodyPr>
          <a:lstStyle/>
          <a:p>
            <a:r>
              <a:rPr lang="en-US" dirty="0"/>
              <a:t>6.3%</a:t>
            </a:r>
          </a:p>
        </p:txBody>
      </p:sp>
      <p:sp>
        <p:nvSpPr>
          <p:cNvPr id="154" name="Text Box 67">
            <a:extLst>
              <a:ext uri="{FF2B5EF4-FFF2-40B4-BE49-F238E27FC236}">
                <a16:creationId xmlns:a16="http://schemas.microsoft.com/office/drawing/2014/main" id="{186BD505-8509-4B44-9964-F97BF0B89394}"/>
              </a:ext>
            </a:extLst>
          </p:cNvPr>
          <p:cNvSpPr txBox="1">
            <a:spLocks noChangeArrowheads="1"/>
          </p:cNvSpPr>
          <p:nvPr/>
        </p:nvSpPr>
        <p:spPr bwMode="auto">
          <a:xfrm>
            <a:off x="1915244" y="6006978"/>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1223</a:t>
            </a:r>
          </a:p>
        </p:txBody>
      </p:sp>
      <p:sp>
        <p:nvSpPr>
          <p:cNvPr id="155" name="Text Box 68">
            <a:extLst>
              <a:ext uri="{FF2B5EF4-FFF2-40B4-BE49-F238E27FC236}">
                <a16:creationId xmlns:a16="http://schemas.microsoft.com/office/drawing/2014/main" id="{CD0FC23B-9132-2A40-89EA-25423DA4611F}"/>
              </a:ext>
            </a:extLst>
          </p:cNvPr>
          <p:cNvSpPr txBox="1">
            <a:spLocks noChangeArrowheads="1"/>
          </p:cNvSpPr>
          <p:nvPr/>
        </p:nvSpPr>
        <p:spPr bwMode="auto">
          <a:xfrm>
            <a:off x="1915244" y="6200653"/>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1254</a:t>
            </a:r>
          </a:p>
        </p:txBody>
      </p:sp>
      <p:sp>
        <p:nvSpPr>
          <p:cNvPr id="156" name="Text Box 69">
            <a:extLst>
              <a:ext uri="{FF2B5EF4-FFF2-40B4-BE49-F238E27FC236}">
                <a16:creationId xmlns:a16="http://schemas.microsoft.com/office/drawing/2014/main" id="{B84296D7-22FA-5E4C-B390-A22CAAD88432}"/>
              </a:ext>
            </a:extLst>
          </p:cNvPr>
          <p:cNvSpPr txBox="1">
            <a:spLocks noChangeArrowheads="1"/>
          </p:cNvSpPr>
          <p:nvPr/>
        </p:nvSpPr>
        <p:spPr bwMode="auto">
          <a:xfrm>
            <a:off x="2997602" y="6006978"/>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1213</a:t>
            </a:r>
          </a:p>
        </p:txBody>
      </p:sp>
      <p:sp>
        <p:nvSpPr>
          <p:cNvPr id="157" name="Text Box 70">
            <a:extLst>
              <a:ext uri="{FF2B5EF4-FFF2-40B4-BE49-F238E27FC236}">
                <a16:creationId xmlns:a16="http://schemas.microsoft.com/office/drawing/2014/main" id="{14C80306-9D9D-2D45-9813-44F74576CC50}"/>
              </a:ext>
            </a:extLst>
          </p:cNvPr>
          <p:cNvSpPr txBox="1">
            <a:spLocks noChangeArrowheads="1"/>
          </p:cNvSpPr>
          <p:nvPr/>
        </p:nvSpPr>
        <p:spPr bwMode="auto">
          <a:xfrm>
            <a:off x="2996014" y="6200653"/>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1242</a:t>
            </a:r>
          </a:p>
        </p:txBody>
      </p:sp>
      <p:sp>
        <p:nvSpPr>
          <p:cNvPr id="158" name="Text Box 71">
            <a:extLst>
              <a:ext uri="{FF2B5EF4-FFF2-40B4-BE49-F238E27FC236}">
                <a16:creationId xmlns:a16="http://schemas.microsoft.com/office/drawing/2014/main" id="{C1829524-7D19-E34A-9B6C-B917752B6AC6}"/>
              </a:ext>
            </a:extLst>
          </p:cNvPr>
          <p:cNvSpPr txBox="1">
            <a:spLocks noChangeArrowheads="1"/>
          </p:cNvSpPr>
          <p:nvPr/>
        </p:nvSpPr>
        <p:spPr bwMode="auto">
          <a:xfrm>
            <a:off x="4622877" y="6006978"/>
            <a:ext cx="513089" cy="276999"/>
          </a:xfrm>
          <a:prstGeom prst="rect">
            <a:avLst/>
          </a:prstGeom>
          <a:noFill/>
          <a:ln w="9525">
            <a:noFill/>
            <a:miter lim="800000"/>
            <a:headEnd/>
            <a:tailEnd/>
          </a:ln>
        </p:spPr>
        <p:txBody>
          <a:bodyPr wrap="none">
            <a:spAutoFit/>
          </a:bodyPr>
          <a:lstStyle/>
          <a:p>
            <a:pPr algn="ctr"/>
            <a:r>
              <a:rPr lang="en-US" sz="1200" dirty="0">
                <a:solidFill>
                  <a:srgbClr val="FFFFFF"/>
                </a:solidFill>
              </a:rPr>
              <a:t>1199</a:t>
            </a:r>
          </a:p>
        </p:txBody>
      </p:sp>
      <p:sp>
        <p:nvSpPr>
          <p:cNvPr id="159" name="Text Box 72">
            <a:extLst>
              <a:ext uri="{FF2B5EF4-FFF2-40B4-BE49-F238E27FC236}">
                <a16:creationId xmlns:a16="http://schemas.microsoft.com/office/drawing/2014/main" id="{3F123A7A-7B0D-D84D-8563-AF7B2B542720}"/>
              </a:ext>
            </a:extLst>
          </p:cNvPr>
          <p:cNvSpPr txBox="1">
            <a:spLocks noChangeArrowheads="1"/>
          </p:cNvSpPr>
          <p:nvPr/>
        </p:nvSpPr>
        <p:spPr bwMode="auto">
          <a:xfrm>
            <a:off x="4615582" y="6200653"/>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1221</a:t>
            </a:r>
          </a:p>
        </p:txBody>
      </p:sp>
      <p:sp>
        <p:nvSpPr>
          <p:cNvPr id="160" name="Text Box 73">
            <a:extLst>
              <a:ext uri="{FF2B5EF4-FFF2-40B4-BE49-F238E27FC236}">
                <a16:creationId xmlns:a16="http://schemas.microsoft.com/office/drawing/2014/main" id="{57BE8834-E5D9-EE4D-886F-35E74B9B1851}"/>
              </a:ext>
            </a:extLst>
          </p:cNvPr>
          <p:cNvSpPr txBox="1">
            <a:spLocks noChangeArrowheads="1"/>
          </p:cNvSpPr>
          <p:nvPr/>
        </p:nvSpPr>
        <p:spPr bwMode="auto">
          <a:xfrm>
            <a:off x="7837247" y="6006978"/>
            <a:ext cx="513089" cy="276999"/>
          </a:xfrm>
          <a:prstGeom prst="rect">
            <a:avLst/>
          </a:prstGeom>
          <a:noFill/>
          <a:ln w="9525">
            <a:noFill/>
            <a:miter lim="800000"/>
            <a:headEnd/>
            <a:tailEnd/>
          </a:ln>
        </p:spPr>
        <p:txBody>
          <a:bodyPr wrap="none">
            <a:spAutoFit/>
          </a:bodyPr>
          <a:lstStyle/>
          <a:p>
            <a:pPr algn="ctr"/>
            <a:r>
              <a:rPr lang="en-US" sz="1200" dirty="0">
                <a:solidFill>
                  <a:srgbClr val="FFFFFF"/>
                </a:solidFill>
              </a:rPr>
              <a:t>1148</a:t>
            </a:r>
          </a:p>
        </p:txBody>
      </p:sp>
      <p:sp>
        <p:nvSpPr>
          <p:cNvPr id="161" name="Text Box 74">
            <a:extLst>
              <a:ext uri="{FF2B5EF4-FFF2-40B4-BE49-F238E27FC236}">
                <a16:creationId xmlns:a16="http://schemas.microsoft.com/office/drawing/2014/main" id="{6F79FCDC-BC2C-6341-80DE-9AB6BED6342D}"/>
              </a:ext>
            </a:extLst>
          </p:cNvPr>
          <p:cNvSpPr txBox="1">
            <a:spLocks noChangeArrowheads="1"/>
          </p:cNvSpPr>
          <p:nvPr/>
        </p:nvSpPr>
        <p:spPr bwMode="auto">
          <a:xfrm>
            <a:off x="7835660" y="6200653"/>
            <a:ext cx="513089" cy="276999"/>
          </a:xfrm>
          <a:prstGeom prst="rect">
            <a:avLst/>
          </a:prstGeom>
          <a:noFill/>
          <a:ln w="9525">
            <a:noFill/>
            <a:miter lim="800000"/>
            <a:headEnd/>
            <a:tailEnd/>
          </a:ln>
        </p:spPr>
        <p:txBody>
          <a:bodyPr wrap="none">
            <a:spAutoFit/>
          </a:bodyPr>
          <a:lstStyle/>
          <a:p>
            <a:pPr algn="ctr"/>
            <a:r>
              <a:rPr lang="en-US" sz="1200" dirty="0">
                <a:solidFill>
                  <a:srgbClr val="FFFFFF"/>
                </a:solidFill>
              </a:rPr>
              <a:t>1183</a:t>
            </a:r>
          </a:p>
        </p:txBody>
      </p:sp>
      <p:sp>
        <p:nvSpPr>
          <p:cNvPr id="162" name="Text Box 69">
            <a:extLst>
              <a:ext uri="{FF2B5EF4-FFF2-40B4-BE49-F238E27FC236}">
                <a16:creationId xmlns:a16="http://schemas.microsoft.com/office/drawing/2014/main" id="{394B6677-D1B3-0848-A2D5-1A24619A3581}"/>
              </a:ext>
            </a:extLst>
          </p:cNvPr>
          <p:cNvSpPr txBox="1">
            <a:spLocks noChangeArrowheads="1"/>
          </p:cNvSpPr>
          <p:nvPr/>
        </p:nvSpPr>
        <p:spPr bwMode="auto">
          <a:xfrm>
            <a:off x="6229427" y="6006978"/>
            <a:ext cx="513089" cy="276999"/>
          </a:xfrm>
          <a:prstGeom prst="rect">
            <a:avLst/>
          </a:prstGeom>
          <a:noFill/>
          <a:ln w="9525">
            <a:noFill/>
            <a:miter lim="800000"/>
            <a:headEnd/>
            <a:tailEnd/>
          </a:ln>
        </p:spPr>
        <p:txBody>
          <a:bodyPr wrap="none">
            <a:spAutoFit/>
          </a:bodyPr>
          <a:lstStyle/>
          <a:p>
            <a:pPr algn="ctr"/>
            <a:r>
              <a:rPr lang="en-US" sz="1200" dirty="0">
                <a:solidFill>
                  <a:srgbClr val="FFFFFF"/>
                </a:solidFill>
              </a:rPr>
              <a:t>1166</a:t>
            </a:r>
          </a:p>
        </p:txBody>
      </p:sp>
      <p:sp>
        <p:nvSpPr>
          <p:cNvPr id="163" name="Text Box 70">
            <a:extLst>
              <a:ext uri="{FF2B5EF4-FFF2-40B4-BE49-F238E27FC236}">
                <a16:creationId xmlns:a16="http://schemas.microsoft.com/office/drawing/2014/main" id="{AC7C0EEE-769F-7D4D-A21D-ACA90855D596}"/>
              </a:ext>
            </a:extLst>
          </p:cNvPr>
          <p:cNvSpPr txBox="1">
            <a:spLocks noChangeArrowheads="1"/>
          </p:cNvSpPr>
          <p:nvPr/>
        </p:nvSpPr>
        <p:spPr bwMode="auto">
          <a:xfrm>
            <a:off x="6223719" y="6200653"/>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1205</a:t>
            </a:r>
          </a:p>
        </p:txBody>
      </p:sp>
      <p:grpSp>
        <p:nvGrpSpPr>
          <p:cNvPr id="12" name="Group 11">
            <a:extLst>
              <a:ext uri="{FF2B5EF4-FFF2-40B4-BE49-F238E27FC236}">
                <a16:creationId xmlns:a16="http://schemas.microsoft.com/office/drawing/2014/main" id="{E38A2DC5-519A-0F40-B2E2-80B2417D94E5}"/>
              </a:ext>
            </a:extLst>
          </p:cNvPr>
          <p:cNvGrpSpPr/>
          <p:nvPr/>
        </p:nvGrpSpPr>
        <p:grpSpPr>
          <a:xfrm>
            <a:off x="1934609" y="1068356"/>
            <a:ext cx="1239222" cy="646331"/>
            <a:chOff x="2357519" y="2032286"/>
            <a:chExt cx="1239222" cy="646331"/>
          </a:xfrm>
        </p:grpSpPr>
        <p:sp>
          <p:nvSpPr>
            <p:cNvPr id="166" name="Rectangle 27">
              <a:extLst>
                <a:ext uri="{FF2B5EF4-FFF2-40B4-BE49-F238E27FC236}">
                  <a16:creationId xmlns:a16="http://schemas.microsoft.com/office/drawing/2014/main" id="{BE10730C-89DF-7542-9876-DF90F9F7350A}"/>
                </a:ext>
              </a:extLst>
            </p:cNvPr>
            <p:cNvSpPr>
              <a:spLocks noChangeArrowheads="1"/>
            </p:cNvSpPr>
            <p:nvPr/>
          </p:nvSpPr>
          <p:spPr bwMode="auto">
            <a:xfrm>
              <a:off x="2681106" y="2032286"/>
              <a:ext cx="915635" cy="646331"/>
            </a:xfrm>
            <a:prstGeom prst="rect">
              <a:avLst/>
            </a:prstGeom>
            <a:noFill/>
            <a:ln w="9525">
              <a:noFill/>
              <a:miter lim="800000"/>
              <a:headEnd/>
              <a:tailEnd/>
            </a:ln>
            <a:effectLst/>
          </p:spPr>
          <p:txBody>
            <a:bodyPr wrap="none">
              <a:spAutoFit/>
            </a:bodyPr>
            <a:lstStyle/>
            <a:p>
              <a:r>
                <a:rPr lang="en-GB" dirty="0"/>
                <a:t>Absorb</a:t>
              </a:r>
            </a:p>
            <a:p>
              <a:r>
                <a:rPr lang="en-GB" dirty="0"/>
                <a:t>Xience</a:t>
              </a:r>
              <a:endParaRPr lang="en-US" dirty="0"/>
            </a:p>
          </p:txBody>
        </p:sp>
        <p:sp>
          <p:nvSpPr>
            <p:cNvPr id="167" name="Line 34">
              <a:extLst>
                <a:ext uri="{FF2B5EF4-FFF2-40B4-BE49-F238E27FC236}">
                  <a16:creationId xmlns:a16="http://schemas.microsoft.com/office/drawing/2014/main" id="{0CE6350D-7FD3-864C-B38E-F6B61EE4D06F}"/>
                </a:ext>
              </a:extLst>
            </p:cNvPr>
            <p:cNvSpPr>
              <a:spLocks noChangeShapeType="1"/>
            </p:cNvSpPr>
            <p:nvPr/>
          </p:nvSpPr>
          <p:spPr bwMode="auto">
            <a:xfrm>
              <a:off x="2357519" y="2213261"/>
              <a:ext cx="280987" cy="0"/>
            </a:xfrm>
            <a:prstGeom prst="line">
              <a:avLst/>
            </a:prstGeom>
            <a:noFill/>
            <a:ln w="38100">
              <a:solidFill>
                <a:srgbClr val="00B0F0"/>
              </a:solidFill>
              <a:round/>
              <a:headEnd/>
              <a:tailEnd/>
            </a:ln>
            <a:effectLst/>
          </p:spPr>
          <p:txBody>
            <a:bodyPr/>
            <a:lstStyle/>
            <a:p>
              <a:endParaRPr lang="en-US"/>
            </a:p>
          </p:txBody>
        </p:sp>
        <p:sp>
          <p:nvSpPr>
            <p:cNvPr id="168" name="Line 35">
              <a:extLst>
                <a:ext uri="{FF2B5EF4-FFF2-40B4-BE49-F238E27FC236}">
                  <a16:creationId xmlns:a16="http://schemas.microsoft.com/office/drawing/2014/main" id="{49DAC933-3612-3845-93FA-82AD5E0CBBD2}"/>
                </a:ext>
              </a:extLst>
            </p:cNvPr>
            <p:cNvSpPr>
              <a:spLocks noChangeShapeType="1"/>
            </p:cNvSpPr>
            <p:nvPr/>
          </p:nvSpPr>
          <p:spPr bwMode="auto">
            <a:xfrm>
              <a:off x="2357519" y="2484723"/>
              <a:ext cx="280987" cy="0"/>
            </a:xfrm>
            <a:prstGeom prst="line">
              <a:avLst/>
            </a:prstGeom>
            <a:noFill/>
            <a:ln w="38100">
              <a:solidFill>
                <a:srgbClr val="FF0000"/>
              </a:solidFill>
              <a:round/>
              <a:headEnd/>
              <a:tailEnd/>
            </a:ln>
            <a:effectLst/>
          </p:spPr>
          <p:txBody>
            <a:bodyPr/>
            <a:lstStyle/>
            <a:p>
              <a:endParaRPr lang="en-US"/>
            </a:p>
          </p:txBody>
        </p:sp>
      </p:grpSp>
      <p:sp>
        <p:nvSpPr>
          <p:cNvPr id="169" name="Text Box 18">
            <a:extLst>
              <a:ext uri="{FF2B5EF4-FFF2-40B4-BE49-F238E27FC236}">
                <a16:creationId xmlns:a16="http://schemas.microsoft.com/office/drawing/2014/main" id="{CB88AF1E-6583-7B41-BB8A-7B1F77947C4E}"/>
              </a:ext>
            </a:extLst>
          </p:cNvPr>
          <p:cNvSpPr txBox="1">
            <a:spLocks noChangeArrowheads="1"/>
          </p:cNvSpPr>
          <p:nvPr/>
        </p:nvSpPr>
        <p:spPr bwMode="auto">
          <a:xfrm>
            <a:off x="3147008" y="5617178"/>
            <a:ext cx="3441968" cy="369332"/>
          </a:xfrm>
          <a:prstGeom prst="rect">
            <a:avLst/>
          </a:prstGeom>
          <a:noFill/>
          <a:ln w="9525">
            <a:noFill/>
            <a:miter lim="800000"/>
            <a:headEnd/>
            <a:tailEnd/>
          </a:ln>
        </p:spPr>
        <p:txBody>
          <a:bodyPr wrap="none">
            <a:spAutoFit/>
          </a:bodyPr>
          <a:lstStyle/>
          <a:p>
            <a:pPr algn="ctr">
              <a:tabLst>
                <a:tab pos="1262063" algn="l"/>
              </a:tabLst>
            </a:pPr>
            <a:r>
              <a:rPr lang="en-US" b="1" dirty="0">
                <a:solidFill>
                  <a:srgbClr val="FEEE9E"/>
                </a:solidFill>
                <a:ea typeface="MS PGothic" pitchFamily="34" charset="-128"/>
              </a:rPr>
              <a:t>Months Post Index Procedure</a:t>
            </a:r>
          </a:p>
        </p:txBody>
      </p:sp>
      <p:sp>
        <p:nvSpPr>
          <p:cNvPr id="170" name="Rectangle 73">
            <a:extLst>
              <a:ext uri="{FF2B5EF4-FFF2-40B4-BE49-F238E27FC236}">
                <a16:creationId xmlns:a16="http://schemas.microsoft.com/office/drawing/2014/main" id="{DC72D2A9-CAC8-3040-B81E-9DC78BA88CF7}"/>
              </a:ext>
            </a:extLst>
          </p:cNvPr>
          <p:cNvSpPr>
            <a:spLocks noChangeArrowheads="1"/>
          </p:cNvSpPr>
          <p:nvPr/>
        </p:nvSpPr>
        <p:spPr bwMode="auto">
          <a:xfrm>
            <a:off x="278120" y="4960265"/>
            <a:ext cx="11042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       0%</a:t>
            </a:r>
            <a:endParaRPr kumimoji="0" lang="en-US" altLang="en-US" sz="4000" i="0" u="none" strike="noStrike" cap="none" normalizeH="0" baseline="0" dirty="0">
              <a:ln>
                <a:noFill/>
              </a:ln>
              <a:effectLst/>
              <a:cs typeface="Arial" panose="020B0604020202020204" pitchFamily="34" charset="0"/>
            </a:endParaRPr>
          </a:p>
        </p:txBody>
      </p:sp>
      <p:sp>
        <p:nvSpPr>
          <p:cNvPr id="171" name="Rectangle 74">
            <a:extLst>
              <a:ext uri="{FF2B5EF4-FFF2-40B4-BE49-F238E27FC236}">
                <a16:creationId xmlns:a16="http://schemas.microsoft.com/office/drawing/2014/main" id="{D09AE110-427C-2E4F-A861-94C7A08CA5BB}"/>
              </a:ext>
            </a:extLst>
          </p:cNvPr>
          <p:cNvSpPr>
            <a:spLocks noChangeArrowheads="1"/>
          </p:cNvSpPr>
          <p:nvPr/>
        </p:nvSpPr>
        <p:spPr bwMode="auto">
          <a:xfrm>
            <a:off x="369088" y="4316480"/>
            <a:ext cx="10132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      2%</a:t>
            </a:r>
            <a:endParaRPr kumimoji="0" lang="en-US" altLang="en-US" sz="4000" i="0" u="none" strike="noStrike" cap="none" normalizeH="0" baseline="0" dirty="0">
              <a:ln>
                <a:noFill/>
              </a:ln>
              <a:effectLst/>
              <a:cs typeface="Arial" panose="020B0604020202020204" pitchFamily="34" charset="0"/>
            </a:endParaRPr>
          </a:p>
        </p:txBody>
      </p:sp>
      <p:sp>
        <p:nvSpPr>
          <p:cNvPr id="172" name="Rectangle 75">
            <a:extLst>
              <a:ext uri="{FF2B5EF4-FFF2-40B4-BE49-F238E27FC236}">
                <a16:creationId xmlns:a16="http://schemas.microsoft.com/office/drawing/2014/main" id="{95AF1892-8F8C-AF4F-AD74-34EB8BEF02C8}"/>
              </a:ext>
            </a:extLst>
          </p:cNvPr>
          <p:cNvSpPr>
            <a:spLocks noChangeArrowheads="1"/>
          </p:cNvSpPr>
          <p:nvPr/>
        </p:nvSpPr>
        <p:spPr bwMode="auto">
          <a:xfrm>
            <a:off x="369088" y="3672696"/>
            <a:ext cx="10132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      4%</a:t>
            </a:r>
            <a:endParaRPr kumimoji="0" lang="en-US" altLang="en-US" sz="4000" i="0" u="none" strike="noStrike" cap="none" normalizeH="0" baseline="0" dirty="0">
              <a:ln>
                <a:noFill/>
              </a:ln>
              <a:effectLst/>
              <a:cs typeface="Arial" panose="020B0604020202020204" pitchFamily="34" charset="0"/>
            </a:endParaRPr>
          </a:p>
        </p:txBody>
      </p:sp>
      <p:sp>
        <p:nvSpPr>
          <p:cNvPr id="173" name="Rectangle 76">
            <a:extLst>
              <a:ext uri="{FF2B5EF4-FFF2-40B4-BE49-F238E27FC236}">
                <a16:creationId xmlns:a16="http://schemas.microsoft.com/office/drawing/2014/main" id="{9FFB64A9-E9DA-C349-A695-005D14FA933C}"/>
              </a:ext>
            </a:extLst>
          </p:cNvPr>
          <p:cNvSpPr>
            <a:spLocks noChangeArrowheads="1"/>
          </p:cNvSpPr>
          <p:nvPr/>
        </p:nvSpPr>
        <p:spPr bwMode="auto">
          <a:xfrm>
            <a:off x="369088" y="3028912"/>
            <a:ext cx="10132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      6%</a:t>
            </a:r>
            <a:endParaRPr kumimoji="0" lang="en-US" altLang="en-US" sz="4000" i="0" u="none" strike="noStrike" cap="none" normalizeH="0" baseline="0" dirty="0">
              <a:ln>
                <a:noFill/>
              </a:ln>
              <a:effectLst/>
              <a:cs typeface="Arial" panose="020B0604020202020204" pitchFamily="34" charset="0"/>
            </a:endParaRPr>
          </a:p>
        </p:txBody>
      </p:sp>
      <p:sp>
        <p:nvSpPr>
          <p:cNvPr id="174" name="Rectangle 77">
            <a:extLst>
              <a:ext uri="{FF2B5EF4-FFF2-40B4-BE49-F238E27FC236}">
                <a16:creationId xmlns:a16="http://schemas.microsoft.com/office/drawing/2014/main" id="{5DAF19CB-BA3B-D84C-A458-D7042B68ADE0}"/>
              </a:ext>
            </a:extLst>
          </p:cNvPr>
          <p:cNvSpPr>
            <a:spLocks noChangeArrowheads="1"/>
          </p:cNvSpPr>
          <p:nvPr/>
        </p:nvSpPr>
        <p:spPr bwMode="auto">
          <a:xfrm>
            <a:off x="369088" y="2385128"/>
            <a:ext cx="10132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      8%</a:t>
            </a:r>
            <a:endParaRPr kumimoji="0" lang="en-US" altLang="en-US" sz="4000" i="0" u="none" strike="noStrike" cap="none" normalizeH="0" baseline="0" dirty="0">
              <a:ln>
                <a:noFill/>
              </a:ln>
              <a:effectLst/>
              <a:cs typeface="Arial" panose="020B0604020202020204" pitchFamily="34" charset="0"/>
            </a:endParaRPr>
          </a:p>
        </p:txBody>
      </p:sp>
      <p:sp>
        <p:nvSpPr>
          <p:cNvPr id="175" name="Rectangle 78">
            <a:extLst>
              <a:ext uri="{FF2B5EF4-FFF2-40B4-BE49-F238E27FC236}">
                <a16:creationId xmlns:a16="http://schemas.microsoft.com/office/drawing/2014/main" id="{0ABB1949-FC58-FE41-AFF8-C4E58DE4AC97}"/>
              </a:ext>
            </a:extLst>
          </p:cNvPr>
          <p:cNvSpPr>
            <a:spLocks noChangeArrowheads="1"/>
          </p:cNvSpPr>
          <p:nvPr/>
        </p:nvSpPr>
        <p:spPr bwMode="auto">
          <a:xfrm>
            <a:off x="280647" y="1097560"/>
            <a:ext cx="11017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     12%</a:t>
            </a:r>
            <a:endParaRPr kumimoji="0" lang="en-US" altLang="en-US" sz="4000" i="0" u="none" strike="noStrike" cap="none" normalizeH="0" baseline="0" dirty="0">
              <a:ln>
                <a:noFill/>
              </a:ln>
              <a:effectLst/>
              <a:cs typeface="Arial" panose="020B0604020202020204" pitchFamily="34" charset="0"/>
            </a:endParaRPr>
          </a:p>
        </p:txBody>
      </p:sp>
      <p:sp>
        <p:nvSpPr>
          <p:cNvPr id="176" name="Rectangle 94">
            <a:extLst>
              <a:ext uri="{FF2B5EF4-FFF2-40B4-BE49-F238E27FC236}">
                <a16:creationId xmlns:a16="http://schemas.microsoft.com/office/drawing/2014/main" id="{D5445C1B-2B08-8842-9503-31493A14628B}"/>
              </a:ext>
            </a:extLst>
          </p:cNvPr>
          <p:cNvSpPr>
            <a:spLocks noChangeArrowheads="1"/>
          </p:cNvSpPr>
          <p:nvPr/>
        </p:nvSpPr>
        <p:spPr bwMode="auto">
          <a:xfrm>
            <a:off x="1599179" y="53903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effectLst/>
                <a:cs typeface="Arial" panose="020B0604020202020204" pitchFamily="34" charset="0"/>
              </a:rPr>
              <a:t>0</a:t>
            </a:r>
            <a:endParaRPr kumimoji="0" lang="en-US" altLang="en-US" sz="4000" i="0" u="none" strike="noStrike" cap="none" normalizeH="0" baseline="0">
              <a:ln>
                <a:noFill/>
              </a:ln>
              <a:effectLst/>
              <a:cs typeface="Arial" panose="020B0604020202020204" pitchFamily="34" charset="0"/>
            </a:endParaRPr>
          </a:p>
        </p:txBody>
      </p:sp>
      <p:sp>
        <p:nvSpPr>
          <p:cNvPr id="177" name="Rectangle 95">
            <a:extLst>
              <a:ext uri="{FF2B5EF4-FFF2-40B4-BE49-F238E27FC236}">
                <a16:creationId xmlns:a16="http://schemas.microsoft.com/office/drawing/2014/main" id="{FFB02C02-9615-2848-9C1C-063E9E9D4DE8}"/>
              </a:ext>
            </a:extLst>
          </p:cNvPr>
          <p:cNvSpPr>
            <a:spLocks noChangeArrowheads="1"/>
          </p:cNvSpPr>
          <p:nvPr/>
        </p:nvSpPr>
        <p:spPr bwMode="auto">
          <a:xfrm>
            <a:off x="2136103" y="53903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1</a:t>
            </a:r>
            <a:endParaRPr kumimoji="0" lang="en-US" altLang="en-US" sz="4000" i="0" u="none" strike="noStrike" cap="none" normalizeH="0" baseline="0" dirty="0">
              <a:ln>
                <a:noFill/>
              </a:ln>
              <a:effectLst/>
              <a:cs typeface="Arial" panose="020B0604020202020204" pitchFamily="34" charset="0"/>
            </a:endParaRPr>
          </a:p>
        </p:txBody>
      </p:sp>
      <p:sp>
        <p:nvSpPr>
          <p:cNvPr id="178" name="Rectangle 96">
            <a:extLst>
              <a:ext uri="{FF2B5EF4-FFF2-40B4-BE49-F238E27FC236}">
                <a16:creationId xmlns:a16="http://schemas.microsoft.com/office/drawing/2014/main" id="{C6909B27-CF0B-C84B-9BA5-3E2A689D0413}"/>
              </a:ext>
            </a:extLst>
          </p:cNvPr>
          <p:cNvSpPr>
            <a:spLocks noChangeArrowheads="1"/>
          </p:cNvSpPr>
          <p:nvPr/>
        </p:nvSpPr>
        <p:spPr bwMode="auto">
          <a:xfrm>
            <a:off x="2673027" y="53903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2</a:t>
            </a:r>
            <a:endParaRPr kumimoji="0" lang="en-US" altLang="en-US" sz="4000" i="0" u="none" strike="noStrike" cap="none" normalizeH="0" baseline="0" dirty="0">
              <a:ln>
                <a:noFill/>
              </a:ln>
              <a:effectLst/>
              <a:cs typeface="Arial" panose="020B0604020202020204" pitchFamily="34" charset="0"/>
            </a:endParaRPr>
          </a:p>
        </p:txBody>
      </p:sp>
      <p:sp>
        <p:nvSpPr>
          <p:cNvPr id="179" name="Rectangle 97">
            <a:extLst>
              <a:ext uri="{FF2B5EF4-FFF2-40B4-BE49-F238E27FC236}">
                <a16:creationId xmlns:a16="http://schemas.microsoft.com/office/drawing/2014/main" id="{00203CC3-364B-5B4D-BC4C-D76DE7C0B4EC}"/>
              </a:ext>
            </a:extLst>
          </p:cNvPr>
          <p:cNvSpPr>
            <a:spLocks noChangeArrowheads="1"/>
          </p:cNvSpPr>
          <p:nvPr/>
        </p:nvSpPr>
        <p:spPr bwMode="auto">
          <a:xfrm>
            <a:off x="3209951" y="53903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3</a:t>
            </a:r>
            <a:endParaRPr kumimoji="0" lang="en-US" altLang="en-US" sz="4000" i="0" u="none" strike="noStrike" cap="none" normalizeH="0" baseline="0" dirty="0">
              <a:ln>
                <a:noFill/>
              </a:ln>
              <a:effectLst/>
              <a:cs typeface="Arial" panose="020B0604020202020204" pitchFamily="34" charset="0"/>
            </a:endParaRPr>
          </a:p>
        </p:txBody>
      </p:sp>
      <p:sp>
        <p:nvSpPr>
          <p:cNvPr id="180" name="Rectangle 98">
            <a:extLst>
              <a:ext uri="{FF2B5EF4-FFF2-40B4-BE49-F238E27FC236}">
                <a16:creationId xmlns:a16="http://schemas.microsoft.com/office/drawing/2014/main" id="{9C71E8D4-84CF-2E48-AA78-415DD9A37EED}"/>
              </a:ext>
            </a:extLst>
          </p:cNvPr>
          <p:cNvSpPr>
            <a:spLocks noChangeArrowheads="1"/>
          </p:cNvSpPr>
          <p:nvPr/>
        </p:nvSpPr>
        <p:spPr bwMode="auto">
          <a:xfrm>
            <a:off x="3746875" y="53903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4</a:t>
            </a:r>
            <a:endParaRPr kumimoji="0" lang="en-US" altLang="en-US" sz="4000" i="0" u="none" strike="noStrike" cap="none" normalizeH="0" baseline="0" dirty="0">
              <a:ln>
                <a:noFill/>
              </a:ln>
              <a:effectLst/>
              <a:cs typeface="Arial" panose="020B0604020202020204" pitchFamily="34" charset="0"/>
            </a:endParaRPr>
          </a:p>
        </p:txBody>
      </p:sp>
      <p:sp>
        <p:nvSpPr>
          <p:cNvPr id="181" name="Rectangle 99">
            <a:extLst>
              <a:ext uri="{FF2B5EF4-FFF2-40B4-BE49-F238E27FC236}">
                <a16:creationId xmlns:a16="http://schemas.microsoft.com/office/drawing/2014/main" id="{A9B9B1D8-24A5-DA4A-9259-22C8DB2FFF9F}"/>
              </a:ext>
            </a:extLst>
          </p:cNvPr>
          <p:cNvSpPr>
            <a:spLocks noChangeArrowheads="1"/>
          </p:cNvSpPr>
          <p:nvPr/>
        </p:nvSpPr>
        <p:spPr bwMode="auto">
          <a:xfrm>
            <a:off x="4283799" y="53903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5</a:t>
            </a:r>
            <a:endParaRPr kumimoji="0" lang="en-US" altLang="en-US" sz="4000" i="0" u="none" strike="noStrike" cap="none" normalizeH="0" baseline="0" dirty="0">
              <a:ln>
                <a:noFill/>
              </a:ln>
              <a:effectLst/>
              <a:cs typeface="Arial" panose="020B0604020202020204" pitchFamily="34" charset="0"/>
            </a:endParaRPr>
          </a:p>
        </p:txBody>
      </p:sp>
      <p:sp>
        <p:nvSpPr>
          <p:cNvPr id="182" name="Rectangle 100">
            <a:extLst>
              <a:ext uri="{FF2B5EF4-FFF2-40B4-BE49-F238E27FC236}">
                <a16:creationId xmlns:a16="http://schemas.microsoft.com/office/drawing/2014/main" id="{B21BE34E-A891-9946-9ACB-BC79AE8CA1DC}"/>
              </a:ext>
            </a:extLst>
          </p:cNvPr>
          <p:cNvSpPr>
            <a:spLocks noChangeArrowheads="1"/>
          </p:cNvSpPr>
          <p:nvPr/>
        </p:nvSpPr>
        <p:spPr bwMode="auto">
          <a:xfrm>
            <a:off x="4820723" y="53903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6</a:t>
            </a:r>
            <a:endParaRPr kumimoji="0" lang="en-US" altLang="en-US" sz="4000" i="0" u="none" strike="noStrike" cap="none" normalizeH="0" baseline="0" dirty="0">
              <a:ln>
                <a:noFill/>
              </a:ln>
              <a:effectLst/>
              <a:cs typeface="Arial" panose="020B0604020202020204" pitchFamily="34" charset="0"/>
            </a:endParaRPr>
          </a:p>
        </p:txBody>
      </p:sp>
      <p:sp>
        <p:nvSpPr>
          <p:cNvPr id="183" name="Rectangle 101">
            <a:extLst>
              <a:ext uri="{FF2B5EF4-FFF2-40B4-BE49-F238E27FC236}">
                <a16:creationId xmlns:a16="http://schemas.microsoft.com/office/drawing/2014/main" id="{E18E1369-4536-1E43-A606-07217FE4A2C8}"/>
              </a:ext>
            </a:extLst>
          </p:cNvPr>
          <p:cNvSpPr>
            <a:spLocks noChangeArrowheads="1"/>
          </p:cNvSpPr>
          <p:nvPr/>
        </p:nvSpPr>
        <p:spPr bwMode="auto">
          <a:xfrm>
            <a:off x="5357647" y="53903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7</a:t>
            </a:r>
            <a:endParaRPr kumimoji="0" lang="en-US" altLang="en-US" sz="4000" i="0" u="none" strike="noStrike" cap="none" normalizeH="0" baseline="0" dirty="0">
              <a:ln>
                <a:noFill/>
              </a:ln>
              <a:effectLst/>
              <a:cs typeface="Arial" panose="020B0604020202020204" pitchFamily="34" charset="0"/>
            </a:endParaRPr>
          </a:p>
        </p:txBody>
      </p:sp>
      <p:sp>
        <p:nvSpPr>
          <p:cNvPr id="184" name="Rectangle 102">
            <a:extLst>
              <a:ext uri="{FF2B5EF4-FFF2-40B4-BE49-F238E27FC236}">
                <a16:creationId xmlns:a16="http://schemas.microsoft.com/office/drawing/2014/main" id="{EA26BE34-17E7-BA47-BBD5-F3E5E707C020}"/>
              </a:ext>
            </a:extLst>
          </p:cNvPr>
          <p:cNvSpPr>
            <a:spLocks noChangeArrowheads="1"/>
          </p:cNvSpPr>
          <p:nvPr/>
        </p:nvSpPr>
        <p:spPr bwMode="auto">
          <a:xfrm>
            <a:off x="5894571" y="53903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8</a:t>
            </a:r>
            <a:endParaRPr kumimoji="0" lang="en-US" altLang="en-US" sz="4000" i="0" u="none" strike="noStrike" cap="none" normalizeH="0" baseline="0" dirty="0">
              <a:ln>
                <a:noFill/>
              </a:ln>
              <a:effectLst/>
              <a:cs typeface="Arial" panose="020B0604020202020204" pitchFamily="34" charset="0"/>
            </a:endParaRPr>
          </a:p>
        </p:txBody>
      </p:sp>
      <p:sp>
        <p:nvSpPr>
          <p:cNvPr id="185" name="Rectangle 103">
            <a:extLst>
              <a:ext uri="{FF2B5EF4-FFF2-40B4-BE49-F238E27FC236}">
                <a16:creationId xmlns:a16="http://schemas.microsoft.com/office/drawing/2014/main" id="{0AD4B659-95ED-B948-80DD-010E88176D66}"/>
              </a:ext>
            </a:extLst>
          </p:cNvPr>
          <p:cNvSpPr>
            <a:spLocks noChangeArrowheads="1"/>
          </p:cNvSpPr>
          <p:nvPr/>
        </p:nvSpPr>
        <p:spPr bwMode="auto">
          <a:xfrm>
            <a:off x="6431495" y="53903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9</a:t>
            </a:r>
            <a:endParaRPr kumimoji="0" lang="en-US" altLang="en-US" sz="4000" i="0" u="none" strike="noStrike" cap="none" normalizeH="0" baseline="0" dirty="0">
              <a:ln>
                <a:noFill/>
              </a:ln>
              <a:effectLst/>
              <a:cs typeface="Arial" panose="020B0604020202020204" pitchFamily="34" charset="0"/>
            </a:endParaRPr>
          </a:p>
        </p:txBody>
      </p:sp>
      <p:sp>
        <p:nvSpPr>
          <p:cNvPr id="186" name="Rectangle 104">
            <a:extLst>
              <a:ext uri="{FF2B5EF4-FFF2-40B4-BE49-F238E27FC236}">
                <a16:creationId xmlns:a16="http://schemas.microsoft.com/office/drawing/2014/main" id="{EF55ADBF-5E04-6C49-A5B0-409789DD8E66}"/>
              </a:ext>
            </a:extLst>
          </p:cNvPr>
          <p:cNvSpPr>
            <a:spLocks noChangeArrowheads="1"/>
          </p:cNvSpPr>
          <p:nvPr/>
        </p:nvSpPr>
        <p:spPr bwMode="auto">
          <a:xfrm>
            <a:off x="6911269" y="5390302"/>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10</a:t>
            </a:r>
            <a:endParaRPr kumimoji="0" lang="en-US" altLang="en-US" sz="4000" i="0" u="none" strike="noStrike" cap="none" normalizeH="0" baseline="0" dirty="0">
              <a:ln>
                <a:noFill/>
              </a:ln>
              <a:effectLst/>
              <a:cs typeface="Arial" panose="020B0604020202020204" pitchFamily="34" charset="0"/>
            </a:endParaRPr>
          </a:p>
        </p:txBody>
      </p:sp>
      <p:sp>
        <p:nvSpPr>
          <p:cNvPr id="187" name="Rectangle 105">
            <a:extLst>
              <a:ext uri="{FF2B5EF4-FFF2-40B4-BE49-F238E27FC236}">
                <a16:creationId xmlns:a16="http://schemas.microsoft.com/office/drawing/2014/main" id="{0CADFD7F-80A1-4140-BC79-698C772485C3}"/>
              </a:ext>
            </a:extLst>
          </p:cNvPr>
          <p:cNvSpPr>
            <a:spLocks noChangeArrowheads="1"/>
          </p:cNvSpPr>
          <p:nvPr/>
        </p:nvSpPr>
        <p:spPr bwMode="auto">
          <a:xfrm>
            <a:off x="7459135" y="5390302"/>
            <a:ext cx="2123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11</a:t>
            </a:r>
            <a:endParaRPr kumimoji="0" lang="en-US" altLang="en-US" sz="4000" i="0" u="none" strike="noStrike" cap="none" normalizeH="0" baseline="0" dirty="0">
              <a:ln>
                <a:noFill/>
              </a:ln>
              <a:effectLst/>
              <a:cs typeface="Arial" panose="020B0604020202020204" pitchFamily="34" charset="0"/>
            </a:endParaRPr>
          </a:p>
        </p:txBody>
      </p:sp>
      <p:sp>
        <p:nvSpPr>
          <p:cNvPr id="188" name="Rectangle 106">
            <a:extLst>
              <a:ext uri="{FF2B5EF4-FFF2-40B4-BE49-F238E27FC236}">
                <a16:creationId xmlns:a16="http://schemas.microsoft.com/office/drawing/2014/main" id="{1EE3B23D-40BB-4A4B-AA04-6D95582FBDFE}"/>
              </a:ext>
            </a:extLst>
          </p:cNvPr>
          <p:cNvSpPr>
            <a:spLocks noChangeArrowheads="1"/>
          </p:cNvSpPr>
          <p:nvPr/>
        </p:nvSpPr>
        <p:spPr bwMode="auto">
          <a:xfrm>
            <a:off x="7980305" y="5390302"/>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12</a:t>
            </a:r>
            <a:endParaRPr kumimoji="0" lang="en-US" altLang="en-US" sz="4000" i="0" u="none" strike="noStrike" cap="none" normalizeH="0" baseline="0" dirty="0">
              <a:ln>
                <a:noFill/>
              </a:ln>
              <a:effectLst/>
              <a:cs typeface="Arial" panose="020B0604020202020204" pitchFamily="34" charset="0"/>
            </a:endParaRPr>
          </a:p>
        </p:txBody>
      </p:sp>
      <p:sp>
        <p:nvSpPr>
          <p:cNvPr id="189" name="Rectangle 78">
            <a:extLst>
              <a:ext uri="{FF2B5EF4-FFF2-40B4-BE49-F238E27FC236}">
                <a16:creationId xmlns:a16="http://schemas.microsoft.com/office/drawing/2014/main" id="{D83E36DC-DAB8-4849-86BB-A31E1CE7CA0D}"/>
              </a:ext>
            </a:extLst>
          </p:cNvPr>
          <p:cNvSpPr>
            <a:spLocks noChangeArrowheads="1"/>
          </p:cNvSpPr>
          <p:nvPr/>
        </p:nvSpPr>
        <p:spPr bwMode="auto">
          <a:xfrm>
            <a:off x="765810" y="1741344"/>
            <a:ext cx="6165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   10%</a:t>
            </a:r>
            <a:endParaRPr kumimoji="0" lang="en-US" altLang="en-US" sz="4000" i="0" u="none" strike="noStrike" cap="none" normalizeH="0" baseline="0" dirty="0">
              <a:ln>
                <a:noFill/>
              </a:ln>
              <a:effectLst/>
              <a:cs typeface="Arial" panose="020B0604020202020204" pitchFamily="34" charset="0"/>
            </a:endParaRPr>
          </a:p>
        </p:txBody>
      </p:sp>
      <p:sp>
        <p:nvSpPr>
          <p:cNvPr id="192" name="TextBox 1">
            <a:extLst>
              <a:ext uri="{FF2B5EF4-FFF2-40B4-BE49-F238E27FC236}">
                <a16:creationId xmlns:a16="http://schemas.microsoft.com/office/drawing/2014/main" id="{66995069-F830-F845-8685-B614BF9641B4}"/>
              </a:ext>
            </a:extLst>
          </p:cNvPr>
          <p:cNvSpPr txBox="1">
            <a:spLocks noChangeArrowheads="1"/>
          </p:cNvSpPr>
          <p:nvPr/>
        </p:nvSpPr>
        <p:spPr bwMode="auto">
          <a:xfrm>
            <a:off x="2129876" y="3115160"/>
            <a:ext cx="710451" cy="369332"/>
          </a:xfrm>
          <a:prstGeom prst="rect">
            <a:avLst/>
          </a:prstGeom>
          <a:noFill/>
          <a:ln w="9525">
            <a:noFill/>
            <a:miter lim="800000"/>
            <a:headEnd/>
            <a:tailEnd/>
          </a:ln>
        </p:spPr>
        <p:txBody>
          <a:bodyPr wrap="none">
            <a:spAutoFit/>
          </a:bodyPr>
          <a:lstStyle/>
          <a:p>
            <a:r>
              <a:rPr lang="en-US" dirty="0">
                <a:latin typeface="Arial" panose="020B0604020202020204" pitchFamily="34" charset="0"/>
                <a:cs typeface="Arial" panose="020B0604020202020204" pitchFamily="34" charset="0"/>
              </a:rPr>
              <a:t>4.9%</a:t>
            </a:r>
          </a:p>
        </p:txBody>
      </p:sp>
      <p:sp>
        <p:nvSpPr>
          <p:cNvPr id="193" name="TextBox 192">
            <a:extLst>
              <a:ext uri="{FF2B5EF4-FFF2-40B4-BE49-F238E27FC236}">
                <a16:creationId xmlns:a16="http://schemas.microsoft.com/office/drawing/2014/main" id="{09B0387B-72C6-354B-A2FB-516E79C4F1EA}"/>
              </a:ext>
            </a:extLst>
          </p:cNvPr>
          <p:cNvSpPr txBox="1">
            <a:spLocks noChangeArrowheads="1"/>
          </p:cNvSpPr>
          <p:nvPr/>
        </p:nvSpPr>
        <p:spPr bwMode="auto">
          <a:xfrm>
            <a:off x="2129876" y="3878175"/>
            <a:ext cx="710451" cy="369332"/>
          </a:xfrm>
          <a:prstGeom prst="rect">
            <a:avLst/>
          </a:prstGeom>
          <a:noFill/>
          <a:ln w="9525">
            <a:noFill/>
            <a:miter lim="800000"/>
            <a:headEnd/>
            <a:tailEnd/>
          </a:ln>
        </p:spPr>
        <p:txBody>
          <a:bodyPr wrap="none">
            <a:spAutoFit/>
          </a:bodyPr>
          <a:lstStyle/>
          <a:p>
            <a:r>
              <a:rPr lang="en-US" dirty="0">
                <a:latin typeface="Arial" panose="020B0604020202020204" pitchFamily="34" charset="0"/>
                <a:cs typeface="Arial" panose="020B0604020202020204" pitchFamily="34" charset="0"/>
              </a:rPr>
              <a:t>3.7%</a:t>
            </a:r>
          </a:p>
        </p:txBody>
      </p:sp>
      <p:cxnSp>
        <p:nvCxnSpPr>
          <p:cNvPr id="14" name="Straight Connector 13">
            <a:extLst>
              <a:ext uri="{FF2B5EF4-FFF2-40B4-BE49-F238E27FC236}">
                <a16:creationId xmlns:a16="http://schemas.microsoft.com/office/drawing/2014/main" id="{E13BE436-94EE-3845-978D-C47E0F3E1354}"/>
              </a:ext>
            </a:extLst>
          </p:cNvPr>
          <p:cNvCxnSpPr>
            <a:cxnSpLocks/>
          </p:cNvCxnSpPr>
          <p:nvPr/>
        </p:nvCxnSpPr>
        <p:spPr bwMode="auto">
          <a:xfrm flipH="1" flipV="1">
            <a:off x="2183796" y="3487916"/>
            <a:ext cx="0" cy="1730863"/>
          </a:xfrm>
          <a:prstGeom prst="line">
            <a:avLst/>
          </a:prstGeom>
          <a:solidFill>
            <a:schemeClr val="accent1"/>
          </a:solidFill>
          <a:ln w="9525" cap="flat" cmpd="sng" algn="ctr">
            <a:solidFill>
              <a:schemeClr val="tx1"/>
            </a:solidFill>
            <a:prstDash val="sysDot"/>
            <a:round/>
            <a:headEnd type="none" w="med" len="med"/>
            <a:tailEnd type="none" w="med" len="med"/>
          </a:ln>
          <a:effectLst/>
        </p:spPr>
      </p:cxnSp>
      <p:sp>
        <p:nvSpPr>
          <p:cNvPr id="199" name="TextBox 24">
            <a:extLst>
              <a:ext uri="{FF2B5EF4-FFF2-40B4-BE49-F238E27FC236}">
                <a16:creationId xmlns:a16="http://schemas.microsoft.com/office/drawing/2014/main" id="{48FC0A45-5D35-694C-BB91-14423B175088}"/>
              </a:ext>
            </a:extLst>
          </p:cNvPr>
          <p:cNvSpPr txBox="1">
            <a:spLocks noChangeArrowheads="1"/>
          </p:cNvSpPr>
          <p:nvPr/>
        </p:nvSpPr>
        <p:spPr bwMode="auto">
          <a:xfrm>
            <a:off x="1815477" y="1841066"/>
            <a:ext cx="2499402" cy="1200329"/>
          </a:xfrm>
          <a:prstGeom prst="rect">
            <a:avLst/>
          </a:prstGeom>
          <a:noFill/>
          <a:ln w="9525">
            <a:noFill/>
            <a:miter lim="800000"/>
            <a:headEnd/>
            <a:tailEnd/>
          </a:ln>
        </p:spPr>
        <p:txBody>
          <a:bodyPr wrap="none">
            <a:spAutoFit/>
          </a:bodyPr>
          <a:lstStyle/>
          <a:p>
            <a:pPr algn="ctr"/>
            <a:r>
              <a:rPr lang="en-US" dirty="0"/>
              <a:t>30-day HR [95% CI] = </a:t>
            </a:r>
          </a:p>
          <a:p>
            <a:pPr algn="ctr"/>
            <a:r>
              <a:rPr lang="en-US" dirty="0"/>
              <a:t>1.35 [0.93, 1.97]</a:t>
            </a:r>
          </a:p>
          <a:p>
            <a:pPr algn="ctr"/>
            <a:r>
              <a:rPr lang="en-US" b="1" dirty="0">
                <a:solidFill>
                  <a:srgbClr val="FFFF00"/>
                </a:solidFill>
              </a:rPr>
              <a:t>P</a:t>
            </a:r>
            <a:r>
              <a:rPr lang="en-US" b="1" baseline="-25000" dirty="0">
                <a:solidFill>
                  <a:srgbClr val="FFFF00"/>
                </a:solidFill>
              </a:rPr>
              <a:t>NI</a:t>
            </a:r>
            <a:r>
              <a:rPr lang="en-US" b="1" dirty="0">
                <a:solidFill>
                  <a:srgbClr val="FFFF00"/>
                </a:solidFill>
              </a:rPr>
              <a:t>=0.02</a:t>
            </a:r>
          </a:p>
          <a:p>
            <a:pPr algn="ctr"/>
            <a:r>
              <a:rPr lang="en-US" b="1" dirty="0" err="1">
                <a:solidFill>
                  <a:srgbClr val="FFFF00"/>
                </a:solidFill>
              </a:rPr>
              <a:t>P</a:t>
            </a:r>
            <a:r>
              <a:rPr lang="en-US" b="1" baseline="-25000" dirty="0" err="1">
                <a:solidFill>
                  <a:srgbClr val="FFFF00"/>
                </a:solidFill>
              </a:rPr>
              <a:t>Sup</a:t>
            </a:r>
            <a:r>
              <a:rPr lang="en-US" b="1" dirty="0">
                <a:solidFill>
                  <a:srgbClr val="FFFF00"/>
                </a:solidFill>
              </a:rPr>
              <a:t>=0.11</a:t>
            </a:r>
          </a:p>
        </p:txBody>
      </p:sp>
      <p:sp>
        <p:nvSpPr>
          <p:cNvPr id="142" name="Freeform 141">
            <a:extLst>
              <a:ext uri="{FF2B5EF4-FFF2-40B4-BE49-F238E27FC236}">
                <a16:creationId xmlns:a16="http://schemas.microsoft.com/office/drawing/2014/main" id="{0D34D95A-12A6-8948-8737-E1A605AEFCFB}"/>
              </a:ext>
            </a:extLst>
          </p:cNvPr>
          <p:cNvSpPr>
            <a:spLocks/>
          </p:cNvSpPr>
          <p:nvPr/>
        </p:nvSpPr>
        <p:spPr bwMode="auto">
          <a:xfrm>
            <a:off x="1646507" y="2631594"/>
            <a:ext cx="6447466" cy="2462686"/>
          </a:xfrm>
          <a:custGeom>
            <a:avLst/>
            <a:gdLst>
              <a:gd name="T0" fmla="*/ 0 w 2308"/>
              <a:gd name="T1" fmla="*/ 506 h 811"/>
              <a:gd name="T2" fmla="*/ 29 w 2308"/>
              <a:gd name="T3" fmla="*/ 341 h 811"/>
              <a:gd name="T4" fmla="*/ 82 w 2308"/>
              <a:gd name="T5" fmla="*/ 335 h 811"/>
              <a:gd name="T6" fmla="*/ 105 w 2308"/>
              <a:gd name="T7" fmla="*/ 323 h 811"/>
              <a:gd name="T8" fmla="*/ 117 w 2308"/>
              <a:gd name="T9" fmla="*/ 318 h 811"/>
              <a:gd name="T10" fmla="*/ 140 w 2308"/>
              <a:gd name="T11" fmla="*/ 312 h 811"/>
              <a:gd name="T12" fmla="*/ 146 w 2308"/>
              <a:gd name="T13" fmla="*/ 282 h 811"/>
              <a:gd name="T14" fmla="*/ 222 w 2308"/>
              <a:gd name="T15" fmla="*/ 282 h 811"/>
              <a:gd name="T16" fmla="*/ 286 w 2308"/>
              <a:gd name="T17" fmla="*/ 276 h 811"/>
              <a:gd name="T18" fmla="*/ 345 w 2308"/>
              <a:gd name="T19" fmla="*/ 276 h 811"/>
              <a:gd name="T20" fmla="*/ 374 w 2308"/>
              <a:gd name="T21" fmla="*/ 259 h 811"/>
              <a:gd name="T22" fmla="*/ 415 w 2308"/>
              <a:gd name="T23" fmla="*/ 253 h 811"/>
              <a:gd name="T24" fmla="*/ 438 w 2308"/>
              <a:gd name="T25" fmla="*/ 241 h 811"/>
              <a:gd name="T26" fmla="*/ 538 w 2308"/>
              <a:gd name="T27" fmla="*/ 235 h 811"/>
              <a:gd name="T28" fmla="*/ 625 w 2308"/>
              <a:gd name="T29" fmla="*/ 218 h 811"/>
              <a:gd name="T30" fmla="*/ 730 w 2308"/>
              <a:gd name="T31" fmla="*/ 218 h 811"/>
              <a:gd name="T32" fmla="*/ 742 w 2308"/>
              <a:gd name="T33" fmla="*/ 218 h 811"/>
              <a:gd name="T34" fmla="*/ 830 w 2308"/>
              <a:gd name="T35" fmla="*/ 212 h 811"/>
              <a:gd name="T36" fmla="*/ 847 w 2308"/>
              <a:gd name="T37" fmla="*/ 200 h 811"/>
              <a:gd name="T38" fmla="*/ 982 w 2308"/>
              <a:gd name="T39" fmla="*/ 194 h 811"/>
              <a:gd name="T40" fmla="*/ 993 w 2308"/>
              <a:gd name="T41" fmla="*/ 182 h 811"/>
              <a:gd name="T42" fmla="*/ 1134 w 2308"/>
              <a:gd name="T43" fmla="*/ 182 h 811"/>
              <a:gd name="T44" fmla="*/ 1139 w 2308"/>
              <a:gd name="T45" fmla="*/ 177 h 811"/>
              <a:gd name="T46" fmla="*/ 1169 w 2308"/>
              <a:gd name="T47" fmla="*/ 177 h 811"/>
              <a:gd name="T48" fmla="*/ 1180 w 2308"/>
              <a:gd name="T49" fmla="*/ 171 h 811"/>
              <a:gd name="T50" fmla="*/ 1215 w 2308"/>
              <a:gd name="T51" fmla="*/ 171 h 811"/>
              <a:gd name="T52" fmla="*/ 1233 w 2308"/>
              <a:gd name="T53" fmla="*/ 159 h 811"/>
              <a:gd name="T54" fmla="*/ 1268 w 2308"/>
              <a:gd name="T55" fmla="*/ 159 h 811"/>
              <a:gd name="T56" fmla="*/ 1291 w 2308"/>
              <a:gd name="T57" fmla="*/ 159 h 811"/>
              <a:gd name="T58" fmla="*/ 1309 w 2308"/>
              <a:gd name="T59" fmla="*/ 153 h 811"/>
              <a:gd name="T60" fmla="*/ 1326 w 2308"/>
              <a:gd name="T61" fmla="*/ 141 h 811"/>
              <a:gd name="T62" fmla="*/ 1344 w 2308"/>
              <a:gd name="T63" fmla="*/ 141 h 811"/>
              <a:gd name="T64" fmla="*/ 1350 w 2308"/>
              <a:gd name="T65" fmla="*/ 135 h 811"/>
              <a:gd name="T66" fmla="*/ 1414 w 2308"/>
              <a:gd name="T67" fmla="*/ 135 h 811"/>
              <a:gd name="T68" fmla="*/ 1473 w 2308"/>
              <a:gd name="T69" fmla="*/ 135 h 811"/>
              <a:gd name="T70" fmla="*/ 1525 w 2308"/>
              <a:gd name="T71" fmla="*/ 124 h 811"/>
              <a:gd name="T72" fmla="*/ 1548 w 2308"/>
              <a:gd name="T73" fmla="*/ 112 h 811"/>
              <a:gd name="T74" fmla="*/ 1566 w 2308"/>
              <a:gd name="T75" fmla="*/ 100 h 811"/>
              <a:gd name="T76" fmla="*/ 1607 w 2308"/>
              <a:gd name="T77" fmla="*/ 94 h 811"/>
              <a:gd name="T78" fmla="*/ 1654 w 2308"/>
              <a:gd name="T79" fmla="*/ 94 h 811"/>
              <a:gd name="T80" fmla="*/ 1677 w 2308"/>
              <a:gd name="T81" fmla="*/ 83 h 811"/>
              <a:gd name="T82" fmla="*/ 1712 w 2308"/>
              <a:gd name="T83" fmla="*/ 77 h 811"/>
              <a:gd name="T84" fmla="*/ 1753 w 2308"/>
              <a:gd name="T85" fmla="*/ 65 h 811"/>
              <a:gd name="T86" fmla="*/ 1829 w 2308"/>
              <a:gd name="T87" fmla="*/ 65 h 811"/>
              <a:gd name="T88" fmla="*/ 1852 w 2308"/>
              <a:gd name="T89" fmla="*/ 59 h 811"/>
              <a:gd name="T90" fmla="*/ 1917 w 2308"/>
              <a:gd name="T91" fmla="*/ 59 h 811"/>
              <a:gd name="T92" fmla="*/ 1940 w 2308"/>
              <a:gd name="T93" fmla="*/ 59 h 811"/>
              <a:gd name="T94" fmla="*/ 1958 w 2308"/>
              <a:gd name="T95" fmla="*/ 59 h 811"/>
              <a:gd name="T96" fmla="*/ 2028 w 2308"/>
              <a:gd name="T97" fmla="*/ 42 h 811"/>
              <a:gd name="T98" fmla="*/ 2104 w 2308"/>
              <a:gd name="T99" fmla="*/ 36 h 811"/>
              <a:gd name="T100" fmla="*/ 2121 w 2308"/>
              <a:gd name="T101" fmla="*/ 18 h 811"/>
              <a:gd name="T102" fmla="*/ 2156 w 2308"/>
              <a:gd name="T103" fmla="*/ 18 h 811"/>
              <a:gd name="T104" fmla="*/ 2191 w 2308"/>
              <a:gd name="T105" fmla="*/ 6 h 811"/>
              <a:gd name="T106" fmla="*/ 2308 w 2308"/>
              <a:gd name="T107" fmla="*/ 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08" h="811">
                <a:moveTo>
                  <a:pt x="0" y="811"/>
                </a:moveTo>
                <a:lnTo>
                  <a:pt x="0" y="811"/>
                </a:lnTo>
                <a:lnTo>
                  <a:pt x="0" y="506"/>
                </a:lnTo>
                <a:lnTo>
                  <a:pt x="6" y="506"/>
                </a:lnTo>
                <a:lnTo>
                  <a:pt x="6" y="341"/>
                </a:lnTo>
                <a:lnTo>
                  <a:pt x="29" y="341"/>
                </a:lnTo>
                <a:lnTo>
                  <a:pt x="29" y="335"/>
                </a:lnTo>
                <a:lnTo>
                  <a:pt x="82" y="335"/>
                </a:lnTo>
                <a:lnTo>
                  <a:pt x="82" y="335"/>
                </a:lnTo>
                <a:lnTo>
                  <a:pt x="88" y="335"/>
                </a:lnTo>
                <a:lnTo>
                  <a:pt x="88" y="323"/>
                </a:lnTo>
                <a:lnTo>
                  <a:pt x="105" y="323"/>
                </a:lnTo>
                <a:lnTo>
                  <a:pt x="105" y="318"/>
                </a:lnTo>
                <a:lnTo>
                  <a:pt x="117" y="318"/>
                </a:lnTo>
                <a:lnTo>
                  <a:pt x="117" y="318"/>
                </a:lnTo>
                <a:lnTo>
                  <a:pt x="123" y="318"/>
                </a:lnTo>
                <a:lnTo>
                  <a:pt x="123" y="312"/>
                </a:lnTo>
                <a:lnTo>
                  <a:pt x="140" y="312"/>
                </a:lnTo>
                <a:lnTo>
                  <a:pt x="140" y="312"/>
                </a:lnTo>
                <a:lnTo>
                  <a:pt x="146" y="312"/>
                </a:lnTo>
                <a:lnTo>
                  <a:pt x="146" y="282"/>
                </a:lnTo>
                <a:lnTo>
                  <a:pt x="181" y="282"/>
                </a:lnTo>
                <a:lnTo>
                  <a:pt x="181" y="282"/>
                </a:lnTo>
                <a:lnTo>
                  <a:pt x="222" y="282"/>
                </a:lnTo>
                <a:lnTo>
                  <a:pt x="222" y="282"/>
                </a:lnTo>
                <a:lnTo>
                  <a:pt x="286" y="282"/>
                </a:lnTo>
                <a:lnTo>
                  <a:pt x="286" y="276"/>
                </a:lnTo>
                <a:lnTo>
                  <a:pt x="321" y="276"/>
                </a:lnTo>
                <a:lnTo>
                  <a:pt x="321" y="276"/>
                </a:lnTo>
                <a:lnTo>
                  <a:pt x="345" y="276"/>
                </a:lnTo>
                <a:lnTo>
                  <a:pt x="345" y="271"/>
                </a:lnTo>
                <a:lnTo>
                  <a:pt x="374" y="271"/>
                </a:lnTo>
                <a:lnTo>
                  <a:pt x="374" y="259"/>
                </a:lnTo>
                <a:lnTo>
                  <a:pt x="409" y="259"/>
                </a:lnTo>
                <a:lnTo>
                  <a:pt x="409" y="253"/>
                </a:lnTo>
                <a:lnTo>
                  <a:pt x="415" y="253"/>
                </a:lnTo>
                <a:lnTo>
                  <a:pt x="415" y="253"/>
                </a:lnTo>
                <a:lnTo>
                  <a:pt x="438" y="253"/>
                </a:lnTo>
                <a:lnTo>
                  <a:pt x="438" y="241"/>
                </a:lnTo>
                <a:lnTo>
                  <a:pt x="532" y="241"/>
                </a:lnTo>
                <a:lnTo>
                  <a:pt x="532" y="235"/>
                </a:lnTo>
                <a:lnTo>
                  <a:pt x="538" y="235"/>
                </a:lnTo>
                <a:lnTo>
                  <a:pt x="538" y="224"/>
                </a:lnTo>
                <a:lnTo>
                  <a:pt x="625" y="224"/>
                </a:lnTo>
                <a:lnTo>
                  <a:pt x="625" y="218"/>
                </a:lnTo>
                <a:lnTo>
                  <a:pt x="672" y="218"/>
                </a:lnTo>
                <a:lnTo>
                  <a:pt x="672" y="218"/>
                </a:lnTo>
                <a:lnTo>
                  <a:pt x="730" y="218"/>
                </a:lnTo>
                <a:lnTo>
                  <a:pt x="730" y="218"/>
                </a:lnTo>
                <a:lnTo>
                  <a:pt x="742" y="218"/>
                </a:lnTo>
                <a:lnTo>
                  <a:pt x="742" y="218"/>
                </a:lnTo>
                <a:lnTo>
                  <a:pt x="812" y="218"/>
                </a:lnTo>
                <a:lnTo>
                  <a:pt x="812" y="212"/>
                </a:lnTo>
                <a:lnTo>
                  <a:pt x="830" y="212"/>
                </a:lnTo>
                <a:lnTo>
                  <a:pt x="830" y="212"/>
                </a:lnTo>
                <a:lnTo>
                  <a:pt x="847" y="212"/>
                </a:lnTo>
                <a:lnTo>
                  <a:pt x="847" y="200"/>
                </a:lnTo>
                <a:lnTo>
                  <a:pt x="853" y="200"/>
                </a:lnTo>
                <a:lnTo>
                  <a:pt x="853" y="194"/>
                </a:lnTo>
                <a:lnTo>
                  <a:pt x="982" y="194"/>
                </a:lnTo>
                <a:lnTo>
                  <a:pt x="982" y="194"/>
                </a:lnTo>
                <a:lnTo>
                  <a:pt x="993" y="194"/>
                </a:lnTo>
                <a:lnTo>
                  <a:pt x="993" y="182"/>
                </a:lnTo>
                <a:lnTo>
                  <a:pt x="1093" y="182"/>
                </a:lnTo>
                <a:lnTo>
                  <a:pt x="1093" y="182"/>
                </a:lnTo>
                <a:lnTo>
                  <a:pt x="1134" y="182"/>
                </a:lnTo>
                <a:lnTo>
                  <a:pt x="1134" y="177"/>
                </a:lnTo>
                <a:lnTo>
                  <a:pt x="1139" y="177"/>
                </a:lnTo>
                <a:lnTo>
                  <a:pt x="1139" y="177"/>
                </a:lnTo>
                <a:lnTo>
                  <a:pt x="1157" y="177"/>
                </a:lnTo>
                <a:lnTo>
                  <a:pt x="1157" y="177"/>
                </a:lnTo>
                <a:lnTo>
                  <a:pt x="1169" y="177"/>
                </a:lnTo>
                <a:lnTo>
                  <a:pt x="1169" y="177"/>
                </a:lnTo>
                <a:lnTo>
                  <a:pt x="1180" y="177"/>
                </a:lnTo>
                <a:lnTo>
                  <a:pt x="1180" y="171"/>
                </a:lnTo>
                <a:lnTo>
                  <a:pt x="1198" y="171"/>
                </a:lnTo>
                <a:lnTo>
                  <a:pt x="1198" y="171"/>
                </a:lnTo>
                <a:lnTo>
                  <a:pt x="1215" y="171"/>
                </a:lnTo>
                <a:lnTo>
                  <a:pt x="1215" y="159"/>
                </a:lnTo>
                <a:lnTo>
                  <a:pt x="1233" y="159"/>
                </a:lnTo>
                <a:lnTo>
                  <a:pt x="1233" y="159"/>
                </a:lnTo>
                <a:lnTo>
                  <a:pt x="1245" y="159"/>
                </a:lnTo>
                <a:lnTo>
                  <a:pt x="1245" y="159"/>
                </a:lnTo>
                <a:lnTo>
                  <a:pt x="1268" y="159"/>
                </a:lnTo>
                <a:lnTo>
                  <a:pt x="1268" y="159"/>
                </a:lnTo>
                <a:lnTo>
                  <a:pt x="1291" y="159"/>
                </a:lnTo>
                <a:lnTo>
                  <a:pt x="1291" y="159"/>
                </a:lnTo>
                <a:lnTo>
                  <a:pt x="1297" y="159"/>
                </a:lnTo>
                <a:lnTo>
                  <a:pt x="1297" y="153"/>
                </a:lnTo>
                <a:lnTo>
                  <a:pt x="1309" y="153"/>
                </a:lnTo>
                <a:lnTo>
                  <a:pt x="1309" y="153"/>
                </a:lnTo>
                <a:lnTo>
                  <a:pt x="1326" y="153"/>
                </a:lnTo>
                <a:lnTo>
                  <a:pt x="1326" y="141"/>
                </a:lnTo>
                <a:lnTo>
                  <a:pt x="1332" y="141"/>
                </a:lnTo>
                <a:lnTo>
                  <a:pt x="1332" y="141"/>
                </a:lnTo>
                <a:lnTo>
                  <a:pt x="1344" y="141"/>
                </a:lnTo>
                <a:lnTo>
                  <a:pt x="1344" y="141"/>
                </a:lnTo>
                <a:lnTo>
                  <a:pt x="1350" y="141"/>
                </a:lnTo>
                <a:lnTo>
                  <a:pt x="1350" y="135"/>
                </a:lnTo>
                <a:lnTo>
                  <a:pt x="1367" y="135"/>
                </a:lnTo>
                <a:lnTo>
                  <a:pt x="1367" y="135"/>
                </a:lnTo>
                <a:lnTo>
                  <a:pt x="1414" y="135"/>
                </a:lnTo>
                <a:lnTo>
                  <a:pt x="1414" y="135"/>
                </a:lnTo>
                <a:lnTo>
                  <a:pt x="1473" y="135"/>
                </a:lnTo>
                <a:lnTo>
                  <a:pt x="1473" y="135"/>
                </a:lnTo>
                <a:lnTo>
                  <a:pt x="1496" y="135"/>
                </a:lnTo>
                <a:lnTo>
                  <a:pt x="1496" y="124"/>
                </a:lnTo>
                <a:lnTo>
                  <a:pt x="1525" y="124"/>
                </a:lnTo>
                <a:lnTo>
                  <a:pt x="1525" y="118"/>
                </a:lnTo>
                <a:lnTo>
                  <a:pt x="1548" y="118"/>
                </a:lnTo>
                <a:lnTo>
                  <a:pt x="1548" y="112"/>
                </a:lnTo>
                <a:lnTo>
                  <a:pt x="1554" y="112"/>
                </a:lnTo>
                <a:lnTo>
                  <a:pt x="1554" y="100"/>
                </a:lnTo>
                <a:lnTo>
                  <a:pt x="1566" y="100"/>
                </a:lnTo>
                <a:lnTo>
                  <a:pt x="1566" y="94"/>
                </a:lnTo>
                <a:lnTo>
                  <a:pt x="1607" y="94"/>
                </a:lnTo>
                <a:lnTo>
                  <a:pt x="1607" y="94"/>
                </a:lnTo>
                <a:lnTo>
                  <a:pt x="1624" y="94"/>
                </a:lnTo>
                <a:lnTo>
                  <a:pt x="1624" y="94"/>
                </a:lnTo>
                <a:lnTo>
                  <a:pt x="1654" y="94"/>
                </a:lnTo>
                <a:lnTo>
                  <a:pt x="1654" y="83"/>
                </a:lnTo>
                <a:lnTo>
                  <a:pt x="1677" y="83"/>
                </a:lnTo>
                <a:lnTo>
                  <a:pt x="1677" y="83"/>
                </a:lnTo>
                <a:lnTo>
                  <a:pt x="1683" y="83"/>
                </a:lnTo>
                <a:lnTo>
                  <a:pt x="1683" y="77"/>
                </a:lnTo>
                <a:lnTo>
                  <a:pt x="1712" y="77"/>
                </a:lnTo>
                <a:lnTo>
                  <a:pt x="1712" y="65"/>
                </a:lnTo>
                <a:lnTo>
                  <a:pt x="1753" y="65"/>
                </a:lnTo>
                <a:lnTo>
                  <a:pt x="1753" y="65"/>
                </a:lnTo>
                <a:lnTo>
                  <a:pt x="1823" y="65"/>
                </a:lnTo>
                <a:lnTo>
                  <a:pt x="1823" y="65"/>
                </a:lnTo>
                <a:lnTo>
                  <a:pt x="1829" y="65"/>
                </a:lnTo>
                <a:lnTo>
                  <a:pt x="1829" y="59"/>
                </a:lnTo>
                <a:lnTo>
                  <a:pt x="1852" y="59"/>
                </a:lnTo>
                <a:lnTo>
                  <a:pt x="1852" y="59"/>
                </a:lnTo>
                <a:lnTo>
                  <a:pt x="1905" y="59"/>
                </a:lnTo>
                <a:lnTo>
                  <a:pt x="1905" y="59"/>
                </a:lnTo>
                <a:lnTo>
                  <a:pt x="1917" y="59"/>
                </a:lnTo>
                <a:lnTo>
                  <a:pt x="1917" y="59"/>
                </a:lnTo>
                <a:lnTo>
                  <a:pt x="1940" y="59"/>
                </a:lnTo>
                <a:lnTo>
                  <a:pt x="1940" y="59"/>
                </a:lnTo>
                <a:lnTo>
                  <a:pt x="1946" y="59"/>
                </a:lnTo>
                <a:lnTo>
                  <a:pt x="1946" y="59"/>
                </a:lnTo>
                <a:lnTo>
                  <a:pt x="1958" y="59"/>
                </a:lnTo>
                <a:lnTo>
                  <a:pt x="1958" y="47"/>
                </a:lnTo>
                <a:lnTo>
                  <a:pt x="2028" y="47"/>
                </a:lnTo>
                <a:lnTo>
                  <a:pt x="2028" y="42"/>
                </a:lnTo>
                <a:lnTo>
                  <a:pt x="2033" y="42"/>
                </a:lnTo>
                <a:lnTo>
                  <a:pt x="2033" y="36"/>
                </a:lnTo>
                <a:lnTo>
                  <a:pt x="2104" y="36"/>
                </a:lnTo>
                <a:lnTo>
                  <a:pt x="2104" y="24"/>
                </a:lnTo>
                <a:lnTo>
                  <a:pt x="2121" y="24"/>
                </a:lnTo>
                <a:lnTo>
                  <a:pt x="2121" y="18"/>
                </a:lnTo>
                <a:lnTo>
                  <a:pt x="2139" y="18"/>
                </a:lnTo>
                <a:lnTo>
                  <a:pt x="2139" y="18"/>
                </a:lnTo>
                <a:lnTo>
                  <a:pt x="2156" y="18"/>
                </a:lnTo>
                <a:lnTo>
                  <a:pt x="2156" y="6"/>
                </a:lnTo>
                <a:lnTo>
                  <a:pt x="2191" y="6"/>
                </a:lnTo>
                <a:lnTo>
                  <a:pt x="2191" y="6"/>
                </a:lnTo>
                <a:lnTo>
                  <a:pt x="2197" y="6"/>
                </a:lnTo>
                <a:lnTo>
                  <a:pt x="2197" y="0"/>
                </a:lnTo>
                <a:lnTo>
                  <a:pt x="2308" y="0"/>
                </a:lnTo>
                <a:lnTo>
                  <a:pt x="2308" y="0"/>
                </a:lnTo>
                <a:lnTo>
                  <a:pt x="2308" y="0"/>
                </a:lnTo>
              </a:path>
            </a:pathLst>
          </a:custGeom>
          <a:noFill/>
          <a:ln w="38100">
            <a:solidFill>
              <a:schemeClr val="bg1">
                <a:lumMod val="50000"/>
                <a:lumOff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2">
            <a:extLst>
              <a:ext uri="{FF2B5EF4-FFF2-40B4-BE49-F238E27FC236}">
                <a16:creationId xmlns:a16="http://schemas.microsoft.com/office/drawing/2014/main" id="{B83BBBBE-FE52-584D-81CB-A32AFD998EE0}"/>
              </a:ext>
            </a:extLst>
          </p:cNvPr>
          <p:cNvSpPr>
            <a:spLocks/>
          </p:cNvSpPr>
          <p:nvPr/>
        </p:nvSpPr>
        <p:spPr bwMode="auto">
          <a:xfrm>
            <a:off x="1646507" y="3041536"/>
            <a:ext cx="6447466" cy="2052743"/>
          </a:xfrm>
          <a:custGeom>
            <a:avLst/>
            <a:gdLst>
              <a:gd name="T0" fmla="*/ 0 w 2308"/>
              <a:gd name="T1" fmla="*/ 459 h 676"/>
              <a:gd name="T2" fmla="*/ 12 w 2308"/>
              <a:gd name="T3" fmla="*/ 312 h 676"/>
              <a:gd name="T4" fmla="*/ 17 w 2308"/>
              <a:gd name="T5" fmla="*/ 300 h 676"/>
              <a:gd name="T6" fmla="*/ 58 w 2308"/>
              <a:gd name="T7" fmla="*/ 294 h 676"/>
              <a:gd name="T8" fmla="*/ 70 w 2308"/>
              <a:gd name="T9" fmla="*/ 288 h 676"/>
              <a:gd name="T10" fmla="*/ 204 w 2308"/>
              <a:gd name="T11" fmla="*/ 288 h 676"/>
              <a:gd name="T12" fmla="*/ 292 w 2308"/>
              <a:gd name="T13" fmla="*/ 277 h 676"/>
              <a:gd name="T14" fmla="*/ 316 w 2308"/>
              <a:gd name="T15" fmla="*/ 277 h 676"/>
              <a:gd name="T16" fmla="*/ 380 w 2308"/>
              <a:gd name="T17" fmla="*/ 271 h 676"/>
              <a:gd name="T18" fmla="*/ 514 w 2308"/>
              <a:gd name="T19" fmla="*/ 259 h 676"/>
              <a:gd name="T20" fmla="*/ 520 w 2308"/>
              <a:gd name="T21" fmla="*/ 247 h 676"/>
              <a:gd name="T22" fmla="*/ 573 w 2308"/>
              <a:gd name="T23" fmla="*/ 247 h 676"/>
              <a:gd name="T24" fmla="*/ 596 w 2308"/>
              <a:gd name="T25" fmla="*/ 247 h 676"/>
              <a:gd name="T26" fmla="*/ 672 w 2308"/>
              <a:gd name="T27" fmla="*/ 247 h 676"/>
              <a:gd name="T28" fmla="*/ 713 w 2308"/>
              <a:gd name="T29" fmla="*/ 235 h 676"/>
              <a:gd name="T30" fmla="*/ 765 w 2308"/>
              <a:gd name="T31" fmla="*/ 230 h 676"/>
              <a:gd name="T32" fmla="*/ 859 w 2308"/>
              <a:gd name="T33" fmla="*/ 230 h 676"/>
              <a:gd name="T34" fmla="*/ 894 w 2308"/>
              <a:gd name="T35" fmla="*/ 218 h 676"/>
              <a:gd name="T36" fmla="*/ 923 w 2308"/>
              <a:gd name="T37" fmla="*/ 206 h 676"/>
              <a:gd name="T38" fmla="*/ 1034 w 2308"/>
              <a:gd name="T39" fmla="*/ 194 h 676"/>
              <a:gd name="T40" fmla="*/ 1058 w 2308"/>
              <a:gd name="T41" fmla="*/ 188 h 676"/>
              <a:gd name="T42" fmla="*/ 1104 w 2308"/>
              <a:gd name="T43" fmla="*/ 177 h 676"/>
              <a:gd name="T44" fmla="*/ 1110 w 2308"/>
              <a:gd name="T45" fmla="*/ 165 h 676"/>
              <a:gd name="T46" fmla="*/ 1122 w 2308"/>
              <a:gd name="T47" fmla="*/ 153 h 676"/>
              <a:gd name="T48" fmla="*/ 1134 w 2308"/>
              <a:gd name="T49" fmla="*/ 153 h 676"/>
              <a:gd name="T50" fmla="*/ 1175 w 2308"/>
              <a:gd name="T51" fmla="*/ 153 h 676"/>
              <a:gd name="T52" fmla="*/ 1221 w 2308"/>
              <a:gd name="T53" fmla="*/ 153 h 676"/>
              <a:gd name="T54" fmla="*/ 1268 w 2308"/>
              <a:gd name="T55" fmla="*/ 147 h 676"/>
              <a:gd name="T56" fmla="*/ 1315 w 2308"/>
              <a:gd name="T57" fmla="*/ 136 h 676"/>
              <a:gd name="T58" fmla="*/ 1344 w 2308"/>
              <a:gd name="T59" fmla="*/ 136 h 676"/>
              <a:gd name="T60" fmla="*/ 1385 w 2308"/>
              <a:gd name="T61" fmla="*/ 136 h 676"/>
              <a:gd name="T62" fmla="*/ 1572 w 2308"/>
              <a:gd name="T63" fmla="*/ 118 h 676"/>
              <a:gd name="T64" fmla="*/ 1619 w 2308"/>
              <a:gd name="T65" fmla="*/ 106 h 676"/>
              <a:gd name="T66" fmla="*/ 1741 w 2308"/>
              <a:gd name="T67" fmla="*/ 94 h 676"/>
              <a:gd name="T68" fmla="*/ 1747 w 2308"/>
              <a:gd name="T69" fmla="*/ 94 h 676"/>
              <a:gd name="T70" fmla="*/ 1800 w 2308"/>
              <a:gd name="T71" fmla="*/ 89 h 676"/>
              <a:gd name="T72" fmla="*/ 1835 w 2308"/>
              <a:gd name="T73" fmla="*/ 59 h 676"/>
              <a:gd name="T74" fmla="*/ 1911 w 2308"/>
              <a:gd name="T75" fmla="*/ 59 h 676"/>
              <a:gd name="T76" fmla="*/ 1917 w 2308"/>
              <a:gd name="T77" fmla="*/ 59 h 676"/>
              <a:gd name="T78" fmla="*/ 1998 w 2308"/>
              <a:gd name="T79" fmla="*/ 59 h 676"/>
              <a:gd name="T80" fmla="*/ 2004 w 2308"/>
              <a:gd name="T81" fmla="*/ 53 h 676"/>
              <a:gd name="T82" fmla="*/ 2069 w 2308"/>
              <a:gd name="T83" fmla="*/ 47 h 676"/>
              <a:gd name="T84" fmla="*/ 2086 w 2308"/>
              <a:gd name="T85" fmla="*/ 36 h 676"/>
              <a:gd name="T86" fmla="*/ 2168 w 2308"/>
              <a:gd name="T87" fmla="*/ 30 h 676"/>
              <a:gd name="T88" fmla="*/ 2267 w 2308"/>
              <a:gd name="T89" fmla="*/ 0 h 676"/>
              <a:gd name="T90" fmla="*/ 2308 w 2308"/>
              <a:gd name="T91" fmla="*/ 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8" h="676">
                <a:moveTo>
                  <a:pt x="0" y="676"/>
                </a:moveTo>
                <a:lnTo>
                  <a:pt x="0" y="676"/>
                </a:lnTo>
                <a:lnTo>
                  <a:pt x="0" y="459"/>
                </a:lnTo>
                <a:lnTo>
                  <a:pt x="6" y="459"/>
                </a:lnTo>
                <a:lnTo>
                  <a:pt x="6" y="312"/>
                </a:lnTo>
                <a:lnTo>
                  <a:pt x="12" y="312"/>
                </a:lnTo>
                <a:lnTo>
                  <a:pt x="12" y="312"/>
                </a:lnTo>
                <a:lnTo>
                  <a:pt x="17" y="312"/>
                </a:lnTo>
                <a:lnTo>
                  <a:pt x="17" y="300"/>
                </a:lnTo>
                <a:lnTo>
                  <a:pt x="41" y="300"/>
                </a:lnTo>
                <a:lnTo>
                  <a:pt x="41" y="294"/>
                </a:lnTo>
                <a:lnTo>
                  <a:pt x="58" y="294"/>
                </a:lnTo>
                <a:lnTo>
                  <a:pt x="58" y="288"/>
                </a:lnTo>
                <a:lnTo>
                  <a:pt x="70" y="288"/>
                </a:lnTo>
                <a:lnTo>
                  <a:pt x="70" y="288"/>
                </a:lnTo>
                <a:lnTo>
                  <a:pt x="88" y="288"/>
                </a:lnTo>
                <a:lnTo>
                  <a:pt x="88" y="288"/>
                </a:lnTo>
                <a:lnTo>
                  <a:pt x="204" y="288"/>
                </a:lnTo>
                <a:lnTo>
                  <a:pt x="204" y="277"/>
                </a:lnTo>
                <a:lnTo>
                  <a:pt x="292" y="277"/>
                </a:lnTo>
                <a:lnTo>
                  <a:pt x="292" y="277"/>
                </a:lnTo>
                <a:lnTo>
                  <a:pt x="310" y="277"/>
                </a:lnTo>
                <a:lnTo>
                  <a:pt x="310" y="277"/>
                </a:lnTo>
                <a:lnTo>
                  <a:pt x="316" y="277"/>
                </a:lnTo>
                <a:lnTo>
                  <a:pt x="316" y="277"/>
                </a:lnTo>
                <a:lnTo>
                  <a:pt x="380" y="277"/>
                </a:lnTo>
                <a:lnTo>
                  <a:pt x="380" y="271"/>
                </a:lnTo>
                <a:lnTo>
                  <a:pt x="403" y="271"/>
                </a:lnTo>
                <a:lnTo>
                  <a:pt x="403" y="259"/>
                </a:lnTo>
                <a:lnTo>
                  <a:pt x="514" y="259"/>
                </a:lnTo>
                <a:lnTo>
                  <a:pt x="514" y="247"/>
                </a:lnTo>
                <a:lnTo>
                  <a:pt x="520" y="247"/>
                </a:lnTo>
                <a:lnTo>
                  <a:pt x="520" y="247"/>
                </a:lnTo>
                <a:lnTo>
                  <a:pt x="532" y="247"/>
                </a:lnTo>
                <a:lnTo>
                  <a:pt x="532" y="247"/>
                </a:lnTo>
                <a:lnTo>
                  <a:pt x="573" y="247"/>
                </a:lnTo>
                <a:lnTo>
                  <a:pt x="573" y="247"/>
                </a:lnTo>
                <a:lnTo>
                  <a:pt x="596" y="247"/>
                </a:lnTo>
                <a:lnTo>
                  <a:pt x="596" y="247"/>
                </a:lnTo>
                <a:lnTo>
                  <a:pt x="654" y="247"/>
                </a:lnTo>
                <a:lnTo>
                  <a:pt x="654" y="247"/>
                </a:lnTo>
                <a:lnTo>
                  <a:pt x="672" y="247"/>
                </a:lnTo>
                <a:lnTo>
                  <a:pt x="672" y="247"/>
                </a:lnTo>
                <a:lnTo>
                  <a:pt x="713" y="247"/>
                </a:lnTo>
                <a:lnTo>
                  <a:pt x="713" y="235"/>
                </a:lnTo>
                <a:lnTo>
                  <a:pt x="742" y="235"/>
                </a:lnTo>
                <a:lnTo>
                  <a:pt x="742" y="230"/>
                </a:lnTo>
                <a:lnTo>
                  <a:pt x="765" y="230"/>
                </a:lnTo>
                <a:lnTo>
                  <a:pt x="765" y="230"/>
                </a:lnTo>
                <a:lnTo>
                  <a:pt x="859" y="230"/>
                </a:lnTo>
                <a:lnTo>
                  <a:pt x="859" y="230"/>
                </a:lnTo>
                <a:lnTo>
                  <a:pt x="871" y="230"/>
                </a:lnTo>
                <a:lnTo>
                  <a:pt x="871" y="218"/>
                </a:lnTo>
                <a:lnTo>
                  <a:pt x="894" y="218"/>
                </a:lnTo>
                <a:lnTo>
                  <a:pt x="894" y="212"/>
                </a:lnTo>
                <a:lnTo>
                  <a:pt x="923" y="212"/>
                </a:lnTo>
                <a:lnTo>
                  <a:pt x="923" y="206"/>
                </a:lnTo>
                <a:lnTo>
                  <a:pt x="1028" y="206"/>
                </a:lnTo>
                <a:lnTo>
                  <a:pt x="1028" y="194"/>
                </a:lnTo>
                <a:lnTo>
                  <a:pt x="1034" y="194"/>
                </a:lnTo>
                <a:lnTo>
                  <a:pt x="1034" y="188"/>
                </a:lnTo>
                <a:lnTo>
                  <a:pt x="1058" y="188"/>
                </a:lnTo>
                <a:lnTo>
                  <a:pt x="1058" y="188"/>
                </a:lnTo>
                <a:lnTo>
                  <a:pt x="1063" y="188"/>
                </a:lnTo>
                <a:lnTo>
                  <a:pt x="1063" y="177"/>
                </a:lnTo>
                <a:lnTo>
                  <a:pt x="1104" y="177"/>
                </a:lnTo>
                <a:lnTo>
                  <a:pt x="1104" y="171"/>
                </a:lnTo>
                <a:lnTo>
                  <a:pt x="1110" y="171"/>
                </a:lnTo>
                <a:lnTo>
                  <a:pt x="1110" y="165"/>
                </a:lnTo>
                <a:lnTo>
                  <a:pt x="1116" y="165"/>
                </a:lnTo>
                <a:lnTo>
                  <a:pt x="1116" y="153"/>
                </a:lnTo>
                <a:lnTo>
                  <a:pt x="1122" y="153"/>
                </a:lnTo>
                <a:lnTo>
                  <a:pt x="1122" y="153"/>
                </a:lnTo>
                <a:lnTo>
                  <a:pt x="1134" y="153"/>
                </a:lnTo>
                <a:lnTo>
                  <a:pt x="1134" y="153"/>
                </a:lnTo>
                <a:lnTo>
                  <a:pt x="1163" y="153"/>
                </a:lnTo>
                <a:lnTo>
                  <a:pt x="1163" y="153"/>
                </a:lnTo>
                <a:lnTo>
                  <a:pt x="1175" y="153"/>
                </a:lnTo>
                <a:lnTo>
                  <a:pt x="1175" y="153"/>
                </a:lnTo>
                <a:lnTo>
                  <a:pt x="1221" y="153"/>
                </a:lnTo>
                <a:lnTo>
                  <a:pt x="1221" y="153"/>
                </a:lnTo>
                <a:lnTo>
                  <a:pt x="1250" y="153"/>
                </a:lnTo>
                <a:lnTo>
                  <a:pt x="1250" y="147"/>
                </a:lnTo>
                <a:lnTo>
                  <a:pt x="1268" y="147"/>
                </a:lnTo>
                <a:lnTo>
                  <a:pt x="1268" y="147"/>
                </a:lnTo>
                <a:lnTo>
                  <a:pt x="1315" y="147"/>
                </a:lnTo>
                <a:lnTo>
                  <a:pt x="1315" y="136"/>
                </a:lnTo>
                <a:lnTo>
                  <a:pt x="1332" y="136"/>
                </a:lnTo>
                <a:lnTo>
                  <a:pt x="1332" y="136"/>
                </a:lnTo>
                <a:lnTo>
                  <a:pt x="1344" y="136"/>
                </a:lnTo>
                <a:lnTo>
                  <a:pt x="1344" y="136"/>
                </a:lnTo>
                <a:lnTo>
                  <a:pt x="1385" y="136"/>
                </a:lnTo>
                <a:lnTo>
                  <a:pt x="1385" y="136"/>
                </a:lnTo>
                <a:lnTo>
                  <a:pt x="1525" y="136"/>
                </a:lnTo>
                <a:lnTo>
                  <a:pt x="1525" y="118"/>
                </a:lnTo>
                <a:lnTo>
                  <a:pt x="1572" y="118"/>
                </a:lnTo>
                <a:lnTo>
                  <a:pt x="1572" y="112"/>
                </a:lnTo>
                <a:lnTo>
                  <a:pt x="1619" y="112"/>
                </a:lnTo>
                <a:lnTo>
                  <a:pt x="1619" y="106"/>
                </a:lnTo>
                <a:lnTo>
                  <a:pt x="1735" y="106"/>
                </a:lnTo>
                <a:lnTo>
                  <a:pt x="1735" y="94"/>
                </a:lnTo>
                <a:lnTo>
                  <a:pt x="1741" y="94"/>
                </a:lnTo>
                <a:lnTo>
                  <a:pt x="1741" y="94"/>
                </a:lnTo>
                <a:lnTo>
                  <a:pt x="1747" y="94"/>
                </a:lnTo>
                <a:lnTo>
                  <a:pt x="1747" y="94"/>
                </a:lnTo>
                <a:lnTo>
                  <a:pt x="1759" y="94"/>
                </a:lnTo>
                <a:lnTo>
                  <a:pt x="1759" y="89"/>
                </a:lnTo>
                <a:lnTo>
                  <a:pt x="1800" y="89"/>
                </a:lnTo>
                <a:lnTo>
                  <a:pt x="1800" y="77"/>
                </a:lnTo>
                <a:lnTo>
                  <a:pt x="1835" y="77"/>
                </a:lnTo>
                <a:lnTo>
                  <a:pt x="1835" y="59"/>
                </a:lnTo>
                <a:lnTo>
                  <a:pt x="1905" y="59"/>
                </a:lnTo>
                <a:lnTo>
                  <a:pt x="1905" y="59"/>
                </a:lnTo>
                <a:lnTo>
                  <a:pt x="1911" y="59"/>
                </a:lnTo>
                <a:lnTo>
                  <a:pt x="1911" y="59"/>
                </a:lnTo>
                <a:lnTo>
                  <a:pt x="1917" y="59"/>
                </a:lnTo>
                <a:lnTo>
                  <a:pt x="1917" y="59"/>
                </a:lnTo>
                <a:lnTo>
                  <a:pt x="1975" y="59"/>
                </a:lnTo>
                <a:lnTo>
                  <a:pt x="1975" y="59"/>
                </a:lnTo>
                <a:lnTo>
                  <a:pt x="1998" y="59"/>
                </a:lnTo>
                <a:lnTo>
                  <a:pt x="1998" y="53"/>
                </a:lnTo>
                <a:lnTo>
                  <a:pt x="2004" y="53"/>
                </a:lnTo>
                <a:lnTo>
                  <a:pt x="2004" y="53"/>
                </a:lnTo>
                <a:lnTo>
                  <a:pt x="2010" y="53"/>
                </a:lnTo>
                <a:lnTo>
                  <a:pt x="2010" y="47"/>
                </a:lnTo>
                <a:lnTo>
                  <a:pt x="2069" y="47"/>
                </a:lnTo>
                <a:lnTo>
                  <a:pt x="2069" y="47"/>
                </a:lnTo>
                <a:lnTo>
                  <a:pt x="2086" y="47"/>
                </a:lnTo>
                <a:lnTo>
                  <a:pt x="2086" y="36"/>
                </a:lnTo>
                <a:lnTo>
                  <a:pt x="2098" y="36"/>
                </a:lnTo>
                <a:lnTo>
                  <a:pt x="2098" y="30"/>
                </a:lnTo>
                <a:lnTo>
                  <a:pt x="2168" y="30"/>
                </a:lnTo>
                <a:lnTo>
                  <a:pt x="2168" y="18"/>
                </a:lnTo>
                <a:lnTo>
                  <a:pt x="2267" y="18"/>
                </a:lnTo>
                <a:lnTo>
                  <a:pt x="2267" y="0"/>
                </a:lnTo>
                <a:lnTo>
                  <a:pt x="2308" y="0"/>
                </a:lnTo>
                <a:lnTo>
                  <a:pt x="2308" y="0"/>
                </a:lnTo>
                <a:lnTo>
                  <a:pt x="2308" y="0"/>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3970128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511289594"/>
              </p:ext>
            </p:extLst>
          </p:nvPr>
        </p:nvGraphicFramePr>
        <p:xfrm>
          <a:off x="609432" y="845821"/>
          <a:ext cx="8059886" cy="5554981"/>
        </p:xfrm>
        <a:graphic>
          <a:graphicData uri="http://schemas.openxmlformats.org/drawingml/2006/table">
            <a:tbl>
              <a:tblPr firstRow="1" bandRow="1">
                <a:tableStyleId>{5C22544A-7EE6-4342-B048-85BDC9FD1C3A}</a:tableStyleId>
              </a:tblPr>
              <a:tblGrid>
                <a:gridCol w="3311058">
                  <a:extLst>
                    <a:ext uri="{9D8B030D-6E8A-4147-A177-3AD203B41FA5}">
                      <a16:colId xmlns:a16="http://schemas.microsoft.com/office/drawing/2014/main" val="20000"/>
                    </a:ext>
                  </a:extLst>
                </a:gridCol>
                <a:gridCol w="1805940">
                  <a:extLst>
                    <a:ext uri="{9D8B030D-6E8A-4147-A177-3AD203B41FA5}">
                      <a16:colId xmlns:a16="http://schemas.microsoft.com/office/drawing/2014/main" val="20001"/>
                    </a:ext>
                  </a:extLst>
                </a:gridCol>
                <a:gridCol w="1587425">
                  <a:extLst>
                    <a:ext uri="{9D8B030D-6E8A-4147-A177-3AD203B41FA5}">
                      <a16:colId xmlns:a16="http://schemas.microsoft.com/office/drawing/2014/main" val="20002"/>
                    </a:ext>
                  </a:extLst>
                </a:gridCol>
                <a:gridCol w="1355463">
                  <a:extLst>
                    <a:ext uri="{9D8B030D-6E8A-4147-A177-3AD203B41FA5}">
                      <a16:colId xmlns:a16="http://schemas.microsoft.com/office/drawing/2014/main" val="20003"/>
                    </a:ext>
                  </a:extLst>
                </a:gridCol>
              </a:tblGrid>
              <a:tr h="659065">
                <a:tc>
                  <a:txBody>
                    <a:bodyPr/>
                    <a:lstStyle/>
                    <a:p>
                      <a:endParaRPr lang="en-US" baseline="0" dirty="0">
                        <a:solidFill>
                          <a:srgbClr val="FFFF00"/>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dirty="0">
                          <a:solidFill>
                            <a:srgbClr val="FFFF00"/>
                          </a:solidFill>
                        </a:rPr>
                        <a:t>Absorb</a:t>
                      </a:r>
                    </a:p>
                    <a:p>
                      <a:pPr algn="ctr"/>
                      <a:r>
                        <a:rPr lang="en-US" b="0" dirty="0">
                          <a:solidFill>
                            <a:srgbClr val="FFFF00"/>
                          </a:solidFill>
                        </a:rPr>
                        <a:t>(N=1296)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dirty="0" err="1">
                          <a:solidFill>
                            <a:srgbClr val="FFFF00"/>
                          </a:solidFill>
                        </a:rPr>
                        <a:t>Xience</a:t>
                      </a:r>
                      <a:endParaRPr lang="en-US" dirty="0">
                        <a:solidFill>
                          <a:srgbClr val="FFFF00"/>
                        </a:solidFill>
                      </a:endParaRPr>
                    </a:p>
                    <a:p>
                      <a:pPr algn="ctr"/>
                      <a:r>
                        <a:rPr lang="en-US" b="0" dirty="0">
                          <a:solidFill>
                            <a:srgbClr val="FFFF00"/>
                          </a:solidFill>
                        </a:rPr>
                        <a:t>(N=1308)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dirty="0">
                          <a:solidFill>
                            <a:srgbClr val="FFFF00"/>
                          </a:solidFill>
                        </a:rPr>
                        <a:t>p-value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r h="407993">
                <a:tc>
                  <a:txBody>
                    <a:bodyPr/>
                    <a:lstStyle/>
                    <a:p>
                      <a:pPr marL="0" algn="l" defTabSz="914400" rtl="0" eaLnBrk="1" latinLnBrk="0" hangingPunct="1"/>
                      <a:r>
                        <a:rPr lang="en-US" sz="2000" b="0" kern="1200" dirty="0">
                          <a:solidFill>
                            <a:schemeClr val="tx1"/>
                          </a:solidFill>
                          <a:latin typeface="+mn-lt"/>
                          <a:ea typeface="+mn-ea"/>
                          <a:cs typeface="+mn-cs"/>
                        </a:rPr>
                        <a:t>TLF</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4.9% (64)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3.7% (48)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tx1"/>
                          </a:solidFill>
                        </a:rPr>
                        <a:t>0.11</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1"/>
                  </a:ext>
                </a:extLst>
              </a:tr>
              <a:tr h="407993">
                <a:tc>
                  <a:txBody>
                    <a:bodyPr/>
                    <a:lstStyle/>
                    <a:p>
                      <a:pPr algn="l"/>
                      <a:r>
                        <a:rPr lang="en-US" sz="2000" b="0" dirty="0">
                          <a:solidFill>
                            <a:schemeClr val="tx1"/>
                          </a:solidFill>
                        </a:rPr>
                        <a:t>   - Cardiac death</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0.1%  (1)</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0% (0)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tx1"/>
                          </a:solidFill>
                        </a:rPr>
                        <a:t>0.32</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614233566"/>
                  </a:ext>
                </a:extLst>
              </a:tr>
              <a:tr h="407993">
                <a:tc>
                  <a:txBody>
                    <a:bodyPr/>
                    <a:lstStyle/>
                    <a:p>
                      <a:pPr algn="l"/>
                      <a:r>
                        <a:rPr lang="en-US" sz="2000" b="0" dirty="0">
                          <a:solidFill>
                            <a:schemeClr val="tx1"/>
                          </a:solidFill>
                        </a:rPr>
                        <a:t>   - TV-MI</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4.4% (57)</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3.6% (47)</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tx1"/>
                          </a:solidFill>
                        </a:rPr>
                        <a:t>0.29</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005438647"/>
                  </a:ext>
                </a:extLst>
              </a:tr>
              <a:tr h="407993">
                <a:tc>
                  <a:txBody>
                    <a:bodyPr/>
                    <a:lstStyle/>
                    <a:p>
                      <a:pPr algn="l"/>
                      <a:r>
                        <a:rPr lang="en-US" sz="2000" b="0" dirty="0">
                          <a:solidFill>
                            <a:schemeClr val="tx1"/>
                          </a:solidFill>
                        </a:rPr>
                        <a:t>   - ID-TLR</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1.0% (13)</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0.2% (3)</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rgbClr val="FFFF00"/>
                          </a:solidFill>
                        </a:rPr>
                        <a:t>0.02</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480690243"/>
                  </a:ext>
                </a:extLst>
              </a:tr>
              <a:tr h="407993">
                <a:tc>
                  <a:txBody>
                    <a:bodyPr/>
                    <a:lstStyle/>
                    <a:p>
                      <a:pPr algn="l"/>
                      <a:r>
                        <a:rPr lang="en-US" sz="2000" b="0" dirty="0">
                          <a:solidFill>
                            <a:schemeClr val="tx1"/>
                          </a:solidFill>
                        </a:rPr>
                        <a:t>TVF (CD, MI, ID-TVR)</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5.1% (66)</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3.7% (48)</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tx1"/>
                          </a:solidFill>
                        </a:rPr>
                        <a:t>0.08</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2"/>
                  </a:ext>
                </a:extLst>
              </a:tr>
              <a:tr h="407993">
                <a:tc>
                  <a:txBody>
                    <a:bodyPr/>
                    <a:lstStyle/>
                    <a:p>
                      <a:pPr algn="l"/>
                      <a:r>
                        <a:rPr lang="en-US" sz="2000" b="0" dirty="0">
                          <a:solidFill>
                            <a:schemeClr val="tx1"/>
                          </a:solidFill>
                        </a:rPr>
                        <a:t>PoCE</a:t>
                      </a:r>
                      <a:r>
                        <a:rPr lang="en-US" sz="2000" b="0" baseline="0" dirty="0">
                          <a:solidFill>
                            <a:schemeClr val="tx1"/>
                          </a:solidFill>
                        </a:rPr>
                        <a:t> (death, MI, </a:t>
                      </a:r>
                      <a:r>
                        <a:rPr lang="en-US" sz="2000" b="0" baseline="0" dirty="0" err="1">
                          <a:solidFill>
                            <a:schemeClr val="tx1"/>
                          </a:solidFill>
                        </a:rPr>
                        <a:t>revasc</a:t>
                      </a:r>
                      <a:r>
                        <a:rPr lang="en-US" sz="2000" b="0" baseline="0" dirty="0">
                          <a:solidFill>
                            <a:schemeClr val="tx1"/>
                          </a:solidFill>
                        </a:rPr>
                        <a:t>)</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5.2% (67)</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4.1% (53)</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tx1"/>
                          </a:solidFill>
                        </a:rPr>
                        <a:t>0.17</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3"/>
                  </a:ext>
                </a:extLst>
              </a:tr>
              <a:tr h="407993">
                <a:tc>
                  <a:txBody>
                    <a:bodyPr/>
                    <a:lstStyle/>
                    <a:p>
                      <a:pPr algn="l"/>
                      <a:r>
                        <a:rPr lang="en-US" sz="2000" b="0" dirty="0">
                          <a:solidFill>
                            <a:schemeClr val="tx1"/>
                          </a:solidFill>
                        </a:rPr>
                        <a:t>   - All-cause death</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0.1% (1)</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0.1% (1)</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tx1"/>
                          </a:solidFill>
                        </a:rPr>
                        <a:t>0.99</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4"/>
                  </a:ext>
                </a:extLst>
              </a:tr>
              <a:tr h="407993">
                <a:tc>
                  <a:txBody>
                    <a:bodyPr/>
                    <a:lstStyle/>
                    <a:p>
                      <a:pPr algn="l"/>
                      <a:r>
                        <a:rPr lang="en-US" sz="2000" b="0" dirty="0">
                          <a:solidFill>
                            <a:schemeClr val="tx1"/>
                          </a:solidFill>
                        </a:rPr>
                        <a:t>   - MI</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4.5% (58)</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3.6% (47)</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tx1"/>
                          </a:solidFill>
                        </a:rPr>
                        <a:t>0.25</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5"/>
                  </a:ext>
                </a:extLst>
              </a:tr>
              <a:tr h="407993">
                <a:tc>
                  <a:txBody>
                    <a:bodyPr/>
                    <a:lstStyle/>
                    <a:p>
                      <a:pPr algn="l"/>
                      <a:r>
                        <a:rPr lang="en-US" sz="2000" b="0" dirty="0">
                          <a:solidFill>
                            <a:schemeClr val="tx1"/>
                          </a:solidFill>
                        </a:rPr>
                        <a:t>       - Peri-procedural MI</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3.8% (49)</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3.4% (44)</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tx1"/>
                          </a:solidFill>
                        </a:rPr>
                        <a:t>0.56</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8"/>
                  </a:ext>
                </a:extLst>
              </a:tr>
              <a:tr h="407993">
                <a:tc>
                  <a:txBody>
                    <a:bodyPr/>
                    <a:lstStyle/>
                    <a:p>
                      <a:pPr algn="l"/>
                      <a:r>
                        <a:rPr lang="en-US" sz="2000" b="0" dirty="0">
                          <a:solidFill>
                            <a:schemeClr val="tx1"/>
                          </a:solidFill>
                        </a:rPr>
                        <a:t>       - Spontaneous</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0.8% (10)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0.2% (3)</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rgbClr val="FFFF00"/>
                          </a:solidFill>
                        </a:rPr>
                        <a:t>0.05</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9"/>
                  </a:ext>
                </a:extLst>
              </a:tr>
              <a:tr h="407993">
                <a:tc>
                  <a:txBody>
                    <a:bodyPr/>
                    <a:lstStyle/>
                    <a:p>
                      <a:pPr algn="l"/>
                      <a:r>
                        <a:rPr lang="en-US" sz="2000" b="0" dirty="0">
                          <a:solidFill>
                            <a:schemeClr val="tx1"/>
                          </a:solidFill>
                        </a:rPr>
                        <a:t>    - All revascularization</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1.5% (19)</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0.6% (8)</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rgbClr val="FFFF00"/>
                          </a:solidFill>
                        </a:rPr>
                        <a:t>0.03</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0"/>
                  </a:ext>
                </a:extLst>
              </a:tr>
              <a:tr h="407993">
                <a:tc>
                  <a:txBody>
                    <a:bodyPr/>
                    <a:lstStyle/>
                    <a:p>
                      <a:pPr algn="l"/>
                      <a:r>
                        <a:rPr lang="en-US" sz="2000" b="0" dirty="0">
                          <a:solidFill>
                            <a:schemeClr val="tx1"/>
                          </a:solidFill>
                        </a:rPr>
                        <a:t>       - ID-TVR</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1.2% (16)</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0.2% (3)</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rgbClr val="FFFF00"/>
                          </a:solidFill>
                        </a:rPr>
                        <a:t>0.003</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1"/>
                  </a:ext>
                </a:extLst>
              </a:tr>
            </a:tbl>
          </a:graphicData>
        </a:graphic>
      </p:graphicFrame>
      <p:sp>
        <p:nvSpPr>
          <p:cNvPr id="3" name="Title 1"/>
          <p:cNvSpPr>
            <a:spLocks noGrp="1"/>
          </p:cNvSpPr>
          <p:nvPr>
            <p:ph type="title"/>
          </p:nvPr>
        </p:nvSpPr>
        <p:spPr>
          <a:xfrm>
            <a:off x="248444" y="115258"/>
            <a:ext cx="8647113" cy="762000"/>
          </a:xfrm>
          <a:ln w="9525"/>
        </p:spPr>
        <p:txBody>
          <a:bodyPr/>
          <a:lstStyle/>
          <a:p>
            <a:pPr algn="ctr" eaLnBrk="1" hangingPunct="1"/>
            <a:r>
              <a:rPr lang="en-US" dirty="0"/>
              <a:t>30-Day Endpoints</a:t>
            </a:r>
          </a:p>
        </p:txBody>
      </p:sp>
      <p:sp>
        <p:nvSpPr>
          <p:cNvPr id="4" name="TextBox 3"/>
          <p:cNvSpPr txBox="1"/>
          <p:nvPr/>
        </p:nvSpPr>
        <p:spPr>
          <a:xfrm>
            <a:off x="3145854" y="6507581"/>
            <a:ext cx="2988318" cy="307777"/>
          </a:xfrm>
          <a:prstGeom prst="rect">
            <a:avLst/>
          </a:prstGeom>
          <a:noFill/>
        </p:spPr>
        <p:txBody>
          <a:bodyPr wrap="none" rtlCol="0">
            <a:spAutoFit/>
          </a:bodyPr>
          <a:lstStyle/>
          <a:p>
            <a:pPr algn="ctr"/>
            <a:r>
              <a:rPr lang="en-US" sz="1400" b="1"/>
              <a:t>Data are KM estimates (n events)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Tree>
    <p:extLst>
      <p:ext uri="{BB962C8B-B14F-4D97-AF65-F5344CB8AC3E}">
        <p14:creationId xmlns:p14="http://schemas.microsoft.com/office/powerpoint/2010/main" val="775871624"/>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465540"/>
            <a:ext cx="8896350" cy="755650"/>
          </a:xfrm>
        </p:spPr>
        <p:txBody>
          <a:bodyPr/>
          <a:lstStyle/>
          <a:p>
            <a:r>
              <a:rPr lang="en-US" dirty="0"/>
              <a:t>Disclosures</a:t>
            </a:r>
          </a:p>
        </p:txBody>
      </p:sp>
      <p:sp>
        <p:nvSpPr>
          <p:cNvPr id="3" name="TextBox 2"/>
          <p:cNvSpPr txBox="1"/>
          <p:nvPr/>
        </p:nvSpPr>
        <p:spPr>
          <a:xfrm>
            <a:off x="699911" y="1375636"/>
            <a:ext cx="7540977" cy="1800493"/>
          </a:xfrm>
          <a:prstGeom prst="rect">
            <a:avLst/>
          </a:prstGeom>
          <a:noFill/>
        </p:spPr>
        <p:txBody>
          <a:bodyPr wrap="square" rtlCol="0">
            <a:spAutoFit/>
          </a:bodyPr>
          <a:lstStyle/>
          <a:p>
            <a:pPr marL="342900" indent="-342900">
              <a:spcBef>
                <a:spcPts val="1800"/>
              </a:spcBef>
              <a:buFont typeface="Arial" charset="0"/>
              <a:buChar char="•"/>
            </a:pPr>
            <a:r>
              <a:rPr lang="en-US" sz="3200" dirty="0"/>
              <a:t>Chairman of the ABSORB global clinical trial program (uncompensated)</a:t>
            </a:r>
          </a:p>
          <a:p>
            <a:pPr marL="342900" indent="-342900">
              <a:spcBef>
                <a:spcPts val="1800"/>
              </a:spcBef>
              <a:buFont typeface="Arial" charset="0"/>
              <a:buChar char="•"/>
            </a:pPr>
            <a:r>
              <a:rPr lang="en-US" sz="3200" dirty="0"/>
              <a:t>Consultant to Reva, Inc.</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Tree>
    <p:extLst>
      <p:ext uri="{BB962C8B-B14F-4D97-AF65-F5344CB8AC3E}">
        <p14:creationId xmlns:p14="http://schemas.microsoft.com/office/powerpoint/2010/main" val="1966010247"/>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3842651846"/>
              </p:ext>
            </p:extLst>
          </p:nvPr>
        </p:nvGraphicFramePr>
        <p:xfrm>
          <a:off x="609432" y="845821"/>
          <a:ext cx="8059886" cy="5554981"/>
        </p:xfrm>
        <a:graphic>
          <a:graphicData uri="http://schemas.openxmlformats.org/drawingml/2006/table">
            <a:tbl>
              <a:tblPr firstRow="1" bandRow="1">
                <a:tableStyleId>{5C22544A-7EE6-4342-B048-85BDC9FD1C3A}</a:tableStyleId>
              </a:tblPr>
              <a:tblGrid>
                <a:gridCol w="3345348">
                  <a:extLst>
                    <a:ext uri="{9D8B030D-6E8A-4147-A177-3AD203B41FA5}">
                      <a16:colId xmlns:a16="http://schemas.microsoft.com/office/drawing/2014/main" val="20000"/>
                    </a:ext>
                  </a:extLst>
                </a:gridCol>
                <a:gridCol w="1748790">
                  <a:extLst>
                    <a:ext uri="{9D8B030D-6E8A-4147-A177-3AD203B41FA5}">
                      <a16:colId xmlns:a16="http://schemas.microsoft.com/office/drawing/2014/main" val="20001"/>
                    </a:ext>
                  </a:extLst>
                </a:gridCol>
                <a:gridCol w="1610285">
                  <a:extLst>
                    <a:ext uri="{9D8B030D-6E8A-4147-A177-3AD203B41FA5}">
                      <a16:colId xmlns:a16="http://schemas.microsoft.com/office/drawing/2014/main" val="20002"/>
                    </a:ext>
                  </a:extLst>
                </a:gridCol>
                <a:gridCol w="1355463">
                  <a:extLst>
                    <a:ext uri="{9D8B030D-6E8A-4147-A177-3AD203B41FA5}">
                      <a16:colId xmlns:a16="http://schemas.microsoft.com/office/drawing/2014/main" val="20003"/>
                    </a:ext>
                  </a:extLst>
                </a:gridCol>
              </a:tblGrid>
              <a:tr h="659065">
                <a:tc>
                  <a:txBody>
                    <a:bodyPr/>
                    <a:lstStyle/>
                    <a:p>
                      <a:endParaRPr lang="en-US" baseline="0" dirty="0">
                        <a:solidFill>
                          <a:srgbClr val="FFFF00"/>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dirty="0">
                          <a:solidFill>
                            <a:srgbClr val="FFFF00"/>
                          </a:solidFill>
                        </a:rPr>
                        <a:t>Absorb</a:t>
                      </a:r>
                    </a:p>
                    <a:p>
                      <a:pPr algn="ctr"/>
                      <a:r>
                        <a:rPr lang="en-US" b="0" dirty="0">
                          <a:solidFill>
                            <a:srgbClr val="FFFF00"/>
                          </a:solidFill>
                        </a:rPr>
                        <a:t>(N=1296)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dirty="0" err="1">
                          <a:solidFill>
                            <a:srgbClr val="FFFF00"/>
                          </a:solidFill>
                        </a:rPr>
                        <a:t>Xience</a:t>
                      </a:r>
                      <a:endParaRPr lang="en-US" dirty="0">
                        <a:solidFill>
                          <a:srgbClr val="FFFF00"/>
                        </a:solidFill>
                      </a:endParaRPr>
                    </a:p>
                    <a:p>
                      <a:pPr algn="ctr"/>
                      <a:r>
                        <a:rPr lang="en-US" b="0" dirty="0">
                          <a:solidFill>
                            <a:srgbClr val="FFFF00"/>
                          </a:solidFill>
                        </a:rPr>
                        <a:t>(N=1308)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dirty="0">
                          <a:solidFill>
                            <a:srgbClr val="FFFF00"/>
                          </a:solidFill>
                        </a:rPr>
                        <a:t>p-value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r h="407993">
                <a:tc>
                  <a:txBody>
                    <a:bodyPr/>
                    <a:lstStyle/>
                    <a:p>
                      <a:pPr marL="0" algn="l" defTabSz="914400" rtl="0" eaLnBrk="1" latinLnBrk="0" hangingPunct="1"/>
                      <a:r>
                        <a:rPr lang="en-US" sz="2000" b="0" kern="1200" dirty="0">
                          <a:solidFill>
                            <a:schemeClr val="tx1"/>
                          </a:solidFill>
                          <a:latin typeface="+mn-lt"/>
                          <a:ea typeface="+mn-ea"/>
                          <a:cs typeface="+mn-cs"/>
                        </a:rPr>
                        <a:t>TLF</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7.6% (98)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6.3% (82)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tx1"/>
                          </a:solidFill>
                        </a:rPr>
                        <a:t>0.19</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1"/>
                  </a:ext>
                </a:extLst>
              </a:tr>
              <a:tr h="407993">
                <a:tc>
                  <a:txBody>
                    <a:bodyPr/>
                    <a:lstStyle/>
                    <a:p>
                      <a:pPr algn="l"/>
                      <a:r>
                        <a:rPr lang="en-US" sz="2000" b="0" dirty="0">
                          <a:solidFill>
                            <a:schemeClr val="tx1"/>
                          </a:solidFill>
                        </a:rPr>
                        <a:t>   - Cardiac death</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0.8%  (10)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0.6% (8)</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tx1"/>
                          </a:solidFill>
                        </a:rPr>
                        <a:t>0.62</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614233566"/>
                  </a:ext>
                </a:extLst>
              </a:tr>
              <a:tr h="407993">
                <a:tc>
                  <a:txBody>
                    <a:bodyPr/>
                    <a:lstStyle/>
                    <a:p>
                      <a:pPr algn="l"/>
                      <a:r>
                        <a:rPr lang="en-US" sz="2000" b="0" dirty="0">
                          <a:solidFill>
                            <a:schemeClr val="tx1"/>
                          </a:solidFill>
                        </a:rPr>
                        <a:t>   - TV-MI</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5.8% (75)</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4.5% (58)</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tx1"/>
                          </a:solidFill>
                        </a:rPr>
                        <a:t>0.12</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005438647"/>
                  </a:ext>
                </a:extLst>
              </a:tr>
              <a:tr h="407993">
                <a:tc>
                  <a:txBody>
                    <a:bodyPr/>
                    <a:lstStyle/>
                    <a:p>
                      <a:pPr algn="l"/>
                      <a:r>
                        <a:rPr lang="en-US" sz="2000" b="0" dirty="0">
                          <a:solidFill>
                            <a:schemeClr val="tx1"/>
                          </a:solidFill>
                        </a:rPr>
                        <a:t>   - ID-TLR</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2.9% (37)</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1.9% (24)</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tx1"/>
                          </a:solidFill>
                        </a:rPr>
                        <a:t>0.08</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480690243"/>
                  </a:ext>
                </a:extLst>
              </a:tr>
              <a:tr h="407993">
                <a:tc>
                  <a:txBody>
                    <a:bodyPr/>
                    <a:lstStyle/>
                    <a:p>
                      <a:pPr algn="l"/>
                      <a:r>
                        <a:rPr lang="en-US" sz="2000" b="0" dirty="0">
                          <a:solidFill>
                            <a:schemeClr val="tx1"/>
                          </a:solidFill>
                        </a:rPr>
                        <a:t>TVF (CD, MI, ID-TVR)</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8.7% (111)</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7.6% (99)</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tx1"/>
                          </a:solidFill>
                        </a:rPr>
                        <a:t>0.33</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2"/>
                  </a:ext>
                </a:extLst>
              </a:tr>
              <a:tr h="407993">
                <a:tc>
                  <a:txBody>
                    <a:bodyPr/>
                    <a:lstStyle/>
                    <a:p>
                      <a:pPr algn="l"/>
                      <a:r>
                        <a:rPr lang="en-US" sz="2000" b="0" dirty="0">
                          <a:solidFill>
                            <a:schemeClr val="tx1"/>
                          </a:solidFill>
                        </a:rPr>
                        <a:t>PoCE</a:t>
                      </a:r>
                      <a:r>
                        <a:rPr lang="en-US" sz="2000" b="0" baseline="0" dirty="0">
                          <a:solidFill>
                            <a:schemeClr val="tx1"/>
                          </a:solidFill>
                        </a:rPr>
                        <a:t> (death, MI, </a:t>
                      </a:r>
                      <a:r>
                        <a:rPr lang="en-US" sz="2000" b="0" baseline="0" dirty="0" err="1">
                          <a:solidFill>
                            <a:schemeClr val="tx1"/>
                          </a:solidFill>
                        </a:rPr>
                        <a:t>revasc</a:t>
                      </a:r>
                      <a:r>
                        <a:rPr lang="en-US" sz="2000" b="0" baseline="0" dirty="0">
                          <a:solidFill>
                            <a:schemeClr val="tx1"/>
                          </a:solidFill>
                        </a:rPr>
                        <a:t>)</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9.7% (124)</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8.6% (112)</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tx1"/>
                          </a:solidFill>
                        </a:rPr>
                        <a:t>0.35</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3"/>
                  </a:ext>
                </a:extLst>
              </a:tr>
              <a:tr h="407993">
                <a:tc>
                  <a:txBody>
                    <a:bodyPr/>
                    <a:lstStyle/>
                    <a:p>
                      <a:pPr algn="l"/>
                      <a:r>
                        <a:rPr lang="en-US" sz="2000" b="0" dirty="0">
                          <a:solidFill>
                            <a:schemeClr val="tx1"/>
                          </a:solidFill>
                        </a:rPr>
                        <a:t>   - All-cause death</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1.3% (16)</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1.1% (14)</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tx1"/>
                          </a:solidFill>
                        </a:rPr>
                        <a:t>0.69</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4"/>
                  </a:ext>
                </a:extLst>
              </a:tr>
              <a:tr h="407993">
                <a:tc>
                  <a:txBody>
                    <a:bodyPr/>
                    <a:lstStyle/>
                    <a:p>
                      <a:pPr algn="l"/>
                      <a:r>
                        <a:rPr lang="en-US" sz="2000" b="0" dirty="0">
                          <a:solidFill>
                            <a:schemeClr val="tx1"/>
                          </a:solidFill>
                        </a:rPr>
                        <a:t>   - MI</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6.2% (80)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5.0% (65)</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tx1"/>
                          </a:solidFill>
                        </a:rPr>
                        <a:t>0.18</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5"/>
                  </a:ext>
                </a:extLst>
              </a:tr>
              <a:tr h="407993">
                <a:tc>
                  <a:txBody>
                    <a:bodyPr/>
                    <a:lstStyle/>
                    <a:p>
                      <a:pPr algn="l"/>
                      <a:r>
                        <a:rPr lang="en-US" sz="2000" b="0" dirty="0">
                          <a:solidFill>
                            <a:schemeClr val="tx1"/>
                          </a:solidFill>
                        </a:rPr>
                        <a:t>       - Peri-procedural MI</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3.8% (49)</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3.4% (44)</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tx1"/>
                          </a:solidFill>
                        </a:rPr>
                        <a:t>0.56</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8"/>
                  </a:ext>
                </a:extLst>
              </a:tr>
              <a:tr h="407993">
                <a:tc>
                  <a:txBody>
                    <a:bodyPr/>
                    <a:lstStyle/>
                    <a:p>
                      <a:pPr algn="l"/>
                      <a:r>
                        <a:rPr lang="en-US" sz="2000" b="0" dirty="0">
                          <a:solidFill>
                            <a:schemeClr val="tx1"/>
                          </a:solidFill>
                        </a:rPr>
                        <a:t>       - Spontaneous</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2.6% (33)</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1.7%( 22)</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tx1"/>
                          </a:solidFill>
                        </a:rPr>
                        <a:t>0.12</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9"/>
                  </a:ext>
                </a:extLst>
              </a:tr>
              <a:tr h="407993">
                <a:tc>
                  <a:txBody>
                    <a:bodyPr/>
                    <a:lstStyle/>
                    <a:p>
                      <a:pPr algn="l"/>
                      <a:r>
                        <a:rPr lang="en-US" sz="2000" b="0" dirty="0">
                          <a:solidFill>
                            <a:schemeClr val="tx1"/>
                          </a:solidFill>
                        </a:rPr>
                        <a:t>    - All revascularization</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4.9% (63)</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3.9% (50)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tx1"/>
                          </a:solidFill>
                        </a:rPr>
                        <a:t>0.19</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0"/>
                  </a:ext>
                </a:extLst>
              </a:tr>
              <a:tr h="407993">
                <a:tc>
                  <a:txBody>
                    <a:bodyPr/>
                    <a:lstStyle/>
                    <a:p>
                      <a:pPr algn="l"/>
                      <a:r>
                        <a:rPr lang="en-US" sz="2000" b="0" dirty="0">
                          <a:solidFill>
                            <a:schemeClr val="tx1"/>
                          </a:solidFill>
                        </a:rPr>
                        <a:t>       - ID-TVR</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4.0% (51)</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2.9% (37)</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tx1"/>
                          </a:solidFill>
                        </a:rPr>
                        <a:t>0.11</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1"/>
                  </a:ext>
                </a:extLst>
              </a:tr>
            </a:tbl>
          </a:graphicData>
        </a:graphic>
      </p:graphicFrame>
      <p:sp>
        <p:nvSpPr>
          <p:cNvPr id="3" name="Title 1"/>
          <p:cNvSpPr>
            <a:spLocks noGrp="1"/>
          </p:cNvSpPr>
          <p:nvPr>
            <p:ph type="title"/>
          </p:nvPr>
        </p:nvSpPr>
        <p:spPr>
          <a:xfrm>
            <a:off x="248444" y="115258"/>
            <a:ext cx="8647113" cy="762000"/>
          </a:xfrm>
          <a:ln w="9525"/>
        </p:spPr>
        <p:txBody>
          <a:bodyPr/>
          <a:lstStyle/>
          <a:p>
            <a:pPr algn="ctr" eaLnBrk="1" hangingPunct="1"/>
            <a:r>
              <a:rPr lang="en-US" dirty="0"/>
              <a:t>1-Year Endpoints</a:t>
            </a:r>
          </a:p>
        </p:txBody>
      </p:sp>
      <p:sp>
        <p:nvSpPr>
          <p:cNvPr id="4" name="TextBox 3"/>
          <p:cNvSpPr txBox="1"/>
          <p:nvPr/>
        </p:nvSpPr>
        <p:spPr>
          <a:xfrm>
            <a:off x="3145854" y="6507581"/>
            <a:ext cx="2988318" cy="307777"/>
          </a:xfrm>
          <a:prstGeom prst="rect">
            <a:avLst/>
          </a:prstGeom>
          <a:noFill/>
        </p:spPr>
        <p:txBody>
          <a:bodyPr wrap="none" rtlCol="0">
            <a:spAutoFit/>
          </a:bodyPr>
          <a:lstStyle/>
          <a:p>
            <a:pPr algn="ctr"/>
            <a:r>
              <a:rPr lang="en-US" sz="1400" b="1"/>
              <a:t>Data are KM estimates (n events)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Tree>
    <p:extLst>
      <p:ext uri="{BB962C8B-B14F-4D97-AF65-F5344CB8AC3E}">
        <p14:creationId xmlns:p14="http://schemas.microsoft.com/office/powerpoint/2010/main" val="4038515837"/>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79425" y="209995"/>
            <a:ext cx="8185150" cy="889000"/>
          </a:xfrm>
          <a:prstGeom prst="rect">
            <a:avLst/>
          </a:prstGeom>
          <a:noFill/>
          <a:ln w="9525">
            <a:noFill/>
            <a:miter lim="800000"/>
            <a:headEnd/>
            <a:tailEnd/>
          </a:ln>
        </p:spPr>
        <p:txBody>
          <a:bodyPr/>
          <a:lstStyle/>
          <a:p>
            <a:pPr algn="ctr">
              <a:spcBef>
                <a:spcPct val="30000"/>
              </a:spcBef>
              <a:buClr>
                <a:srgbClr val="FDE25E"/>
              </a:buClr>
              <a:buSzPct val="110000"/>
            </a:pPr>
            <a:r>
              <a:rPr lang="en-US" sz="3600" b="1" dirty="0">
                <a:solidFill>
                  <a:srgbClr val="FFFFFF"/>
                </a:solidFill>
              </a:rPr>
              <a:t>Device Thrombosis</a:t>
            </a:r>
          </a:p>
        </p:txBody>
      </p:sp>
      <p:pic>
        <p:nvPicPr>
          <p:cNvPr id="24589" name="Picture 25"/>
          <p:cNvPicPr>
            <a:picLocks noChangeAspect="1"/>
          </p:cNvPicPr>
          <p:nvPr/>
        </p:nvPicPr>
        <p:blipFill>
          <a:blip r:embed="rId2"/>
          <a:srcRect/>
          <a:stretch>
            <a:fillRect/>
          </a:stretch>
        </p:blipFill>
        <p:spPr bwMode="auto">
          <a:xfrm>
            <a:off x="0" y="-106363"/>
            <a:ext cx="1152525" cy="1150938"/>
          </a:xfrm>
          <a:prstGeom prst="rect">
            <a:avLst/>
          </a:prstGeom>
          <a:noFill/>
          <a:ln w="9525">
            <a:noFill/>
            <a:miter lim="800000"/>
            <a:headEnd/>
            <a:tailEnd/>
          </a:ln>
        </p:spPr>
      </p:pic>
      <p:sp>
        <p:nvSpPr>
          <p:cNvPr id="3" name="Rectangle 5"/>
          <p:cNvSpPr>
            <a:spLocks noChangeArrowheads="1"/>
          </p:cNvSpPr>
          <p:nvPr/>
        </p:nvSpPr>
        <p:spPr bwMode="hidden">
          <a:xfrm>
            <a:off x="274320" y="927563"/>
            <a:ext cx="8595360" cy="5690408"/>
          </a:xfrm>
          <a:prstGeom prst="rect">
            <a:avLst/>
          </a:prstGeom>
          <a:solidFill>
            <a:srgbClr val="002060"/>
          </a:solidFill>
          <a:ln w="19050" algn="ctr">
            <a:solidFill>
              <a:schemeClr val="tx1"/>
            </a:solidFill>
            <a:miter lim="800000"/>
            <a:headEnd type="none" w="sm" len="sm"/>
            <a:tailEnd type="none" w="sm" len="sm"/>
          </a:ln>
          <a:effectLst>
            <a:outerShdw dist="17961" dir="2700000" algn="ctr" rotWithShape="0">
              <a:srgbClr val="1C1C1C"/>
            </a:outerShdw>
          </a:effectLst>
        </p:spPr>
        <p:txBody>
          <a:bodyPr anchor="ctr"/>
          <a:lstStyle/>
          <a:p>
            <a:pPr algn="ctr">
              <a:defRPr/>
            </a:pPr>
            <a:endParaRPr lang="en-US" b="1" dirty="0">
              <a:solidFill>
                <a:srgbClr val="FFFFFF"/>
              </a:solidFill>
              <a:latin typeface="+mn-lt"/>
              <a:ea typeface="ヒラギノ角ゴ Pro W3" pitchFamily="-111" charset="-128"/>
              <a:cs typeface="Arial" charset="0"/>
            </a:endParaRPr>
          </a:p>
        </p:txBody>
      </p:sp>
      <p:sp>
        <p:nvSpPr>
          <p:cNvPr id="121" name="Line 6">
            <a:extLst>
              <a:ext uri="{FF2B5EF4-FFF2-40B4-BE49-F238E27FC236}">
                <a16:creationId xmlns:a16="http://schemas.microsoft.com/office/drawing/2014/main" id="{4D2AD1D1-C631-F84C-8BC0-C6673879F4E9}"/>
              </a:ext>
            </a:extLst>
          </p:cNvPr>
          <p:cNvSpPr>
            <a:spLocks noChangeShapeType="1"/>
          </p:cNvSpPr>
          <p:nvPr/>
        </p:nvSpPr>
        <p:spPr bwMode="auto">
          <a:xfrm>
            <a:off x="1582257" y="1154430"/>
            <a:ext cx="0" cy="408423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7">
            <a:extLst>
              <a:ext uri="{FF2B5EF4-FFF2-40B4-BE49-F238E27FC236}">
                <a16:creationId xmlns:a16="http://schemas.microsoft.com/office/drawing/2014/main" id="{4CDF2A26-AEAD-7C45-903A-9D018CFBF632}"/>
              </a:ext>
            </a:extLst>
          </p:cNvPr>
          <p:cNvSpPr>
            <a:spLocks noChangeShapeType="1"/>
          </p:cNvSpPr>
          <p:nvPr/>
        </p:nvSpPr>
        <p:spPr bwMode="auto">
          <a:xfrm flipH="1">
            <a:off x="1434199" y="5132379"/>
            <a:ext cx="148058"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8">
            <a:extLst>
              <a:ext uri="{FF2B5EF4-FFF2-40B4-BE49-F238E27FC236}">
                <a16:creationId xmlns:a16="http://schemas.microsoft.com/office/drawing/2014/main" id="{461FBAC3-9A95-6F4C-9245-956694113D77}"/>
              </a:ext>
            </a:extLst>
          </p:cNvPr>
          <p:cNvSpPr>
            <a:spLocks noChangeShapeType="1"/>
          </p:cNvSpPr>
          <p:nvPr/>
        </p:nvSpPr>
        <p:spPr bwMode="auto">
          <a:xfrm flipH="1">
            <a:off x="1434199" y="4487103"/>
            <a:ext cx="148058"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9">
            <a:extLst>
              <a:ext uri="{FF2B5EF4-FFF2-40B4-BE49-F238E27FC236}">
                <a16:creationId xmlns:a16="http://schemas.microsoft.com/office/drawing/2014/main" id="{350471BA-D12C-2E46-91B9-55D6687C13BC}"/>
              </a:ext>
            </a:extLst>
          </p:cNvPr>
          <p:cNvSpPr>
            <a:spLocks noChangeShapeType="1"/>
          </p:cNvSpPr>
          <p:nvPr/>
        </p:nvSpPr>
        <p:spPr bwMode="auto">
          <a:xfrm flipH="1">
            <a:off x="1434199" y="3841824"/>
            <a:ext cx="148058"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10">
            <a:extLst>
              <a:ext uri="{FF2B5EF4-FFF2-40B4-BE49-F238E27FC236}">
                <a16:creationId xmlns:a16="http://schemas.microsoft.com/office/drawing/2014/main" id="{A5618A21-FAB9-EE48-B3B8-FA66812B7F6D}"/>
              </a:ext>
            </a:extLst>
          </p:cNvPr>
          <p:cNvSpPr>
            <a:spLocks noChangeShapeType="1"/>
          </p:cNvSpPr>
          <p:nvPr/>
        </p:nvSpPr>
        <p:spPr bwMode="auto">
          <a:xfrm flipH="1">
            <a:off x="1434199" y="3196546"/>
            <a:ext cx="148058"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11">
            <a:extLst>
              <a:ext uri="{FF2B5EF4-FFF2-40B4-BE49-F238E27FC236}">
                <a16:creationId xmlns:a16="http://schemas.microsoft.com/office/drawing/2014/main" id="{7ADB581E-F0BA-8947-9FE2-6737FD9A4CEE}"/>
              </a:ext>
            </a:extLst>
          </p:cNvPr>
          <p:cNvSpPr>
            <a:spLocks noChangeShapeType="1"/>
          </p:cNvSpPr>
          <p:nvPr/>
        </p:nvSpPr>
        <p:spPr bwMode="auto">
          <a:xfrm flipH="1">
            <a:off x="1434199" y="1905989"/>
            <a:ext cx="148058"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13">
            <a:extLst>
              <a:ext uri="{FF2B5EF4-FFF2-40B4-BE49-F238E27FC236}">
                <a16:creationId xmlns:a16="http://schemas.microsoft.com/office/drawing/2014/main" id="{30EEB2F9-E78B-4B43-8EAA-69D52493A993}"/>
              </a:ext>
            </a:extLst>
          </p:cNvPr>
          <p:cNvSpPr>
            <a:spLocks noChangeShapeType="1"/>
          </p:cNvSpPr>
          <p:nvPr/>
        </p:nvSpPr>
        <p:spPr bwMode="auto">
          <a:xfrm flipH="1">
            <a:off x="1434199" y="1260710"/>
            <a:ext cx="148058"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22">
            <a:extLst>
              <a:ext uri="{FF2B5EF4-FFF2-40B4-BE49-F238E27FC236}">
                <a16:creationId xmlns:a16="http://schemas.microsoft.com/office/drawing/2014/main" id="{6995E4F9-9A84-B644-A294-61C1665A57FD}"/>
              </a:ext>
            </a:extLst>
          </p:cNvPr>
          <p:cNvSpPr>
            <a:spLocks noChangeShapeType="1"/>
          </p:cNvSpPr>
          <p:nvPr/>
        </p:nvSpPr>
        <p:spPr bwMode="auto">
          <a:xfrm flipH="1">
            <a:off x="1582257" y="5238659"/>
            <a:ext cx="6578763"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23">
            <a:extLst>
              <a:ext uri="{FF2B5EF4-FFF2-40B4-BE49-F238E27FC236}">
                <a16:creationId xmlns:a16="http://schemas.microsoft.com/office/drawing/2014/main" id="{300B1355-2CAE-1343-A07F-5CED96BA7EB0}"/>
              </a:ext>
            </a:extLst>
          </p:cNvPr>
          <p:cNvSpPr>
            <a:spLocks noChangeShapeType="1"/>
          </p:cNvSpPr>
          <p:nvPr/>
        </p:nvSpPr>
        <p:spPr bwMode="auto">
          <a:xfrm>
            <a:off x="1646507"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24">
            <a:extLst>
              <a:ext uri="{FF2B5EF4-FFF2-40B4-BE49-F238E27FC236}">
                <a16:creationId xmlns:a16="http://schemas.microsoft.com/office/drawing/2014/main" id="{1DECF4BE-398F-4142-8614-8984600F809A}"/>
              </a:ext>
            </a:extLst>
          </p:cNvPr>
          <p:cNvSpPr>
            <a:spLocks noChangeShapeType="1"/>
          </p:cNvSpPr>
          <p:nvPr/>
        </p:nvSpPr>
        <p:spPr bwMode="auto">
          <a:xfrm>
            <a:off x="2183796"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25">
            <a:extLst>
              <a:ext uri="{FF2B5EF4-FFF2-40B4-BE49-F238E27FC236}">
                <a16:creationId xmlns:a16="http://schemas.microsoft.com/office/drawing/2014/main" id="{D43DBCAC-0DDF-174C-AAE4-45E46A43468E}"/>
              </a:ext>
            </a:extLst>
          </p:cNvPr>
          <p:cNvSpPr>
            <a:spLocks noChangeShapeType="1"/>
          </p:cNvSpPr>
          <p:nvPr/>
        </p:nvSpPr>
        <p:spPr bwMode="auto">
          <a:xfrm>
            <a:off x="2721085"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26">
            <a:extLst>
              <a:ext uri="{FF2B5EF4-FFF2-40B4-BE49-F238E27FC236}">
                <a16:creationId xmlns:a16="http://schemas.microsoft.com/office/drawing/2014/main" id="{3177DE71-E498-7D45-AEFE-33FA91B5098D}"/>
              </a:ext>
            </a:extLst>
          </p:cNvPr>
          <p:cNvSpPr>
            <a:spLocks noChangeShapeType="1"/>
          </p:cNvSpPr>
          <p:nvPr/>
        </p:nvSpPr>
        <p:spPr bwMode="auto">
          <a:xfrm>
            <a:off x="3258374"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27">
            <a:extLst>
              <a:ext uri="{FF2B5EF4-FFF2-40B4-BE49-F238E27FC236}">
                <a16:creationId xmlns:a16="http://schemas.microsoft.com/office/drawing/2014/main" id="{E1675165-5C7D-4141-938D-2CA2E3EB2A55}"/>
              </a:ext>
            </a:extLst>
          </p:cNvPr>
          <p:cNvSpPr>
            <a:spLocks noChangeShapeType="1"/>
          </p:cNvSpPr>
          <p:nvPr/>
        </p:nvSpPr>
        <p:spPr bwMode="auto">
          <a:xfrm>
            <a:off x="3795663"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28">
            <a:extLst>
              <a:ext uri="{FF2B5EF4-FFF2-40B4-BE49-F238E27FC236}">
                <a16:creationId xmlns:a16="http://schemas.microsoft.com/office/drawing/2014/main" id="{92EDB94B-1D2C-F044-85CA-1659E6DDB887}"/>
              </a:ext>
            </a:extLst>
          </p:cNvPr>
          <p:cNvSpPr>
            <a:spLocks noChangeShapeType="1"/>
          </p:cNvSpPr>
          <p:nvPr/>
        </p:nvSpPr>
        <p:spPr bwMode="auto">
          <a:xfrm>
            <a:off x="4332952"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29">
            <a:extLst>
              <a:ext uri="{FF2B5EF4-FFF2-40B4-BE49-F238E27FC236}">
                <a16:creationId xmlns:a16="http://schemas.microsoft.com/office/drawing/2014/main" id="{8D50611A-B6D3-CE48-858A-4138764AC3FC}"/>
              </a:ext>
            </a:extLst>
          </p:cNvPr>
          <p:cNvSpPr>
            <a:spLocks noChangeShapeType="1"/>
          </p:cNvSpPr>
          <p:nvPr/>
        </p:nvSpPr>
        <p:spPr bwMode="auto">
          <a:xfrm>
            <a:off x="4870241"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30">
            <a:extLst>
              <a:ext uri="{FF2B5EF4-FFF2-40B4-BE49-F238E27FC236}">
                <a16:creationId xmlns:a16="http://schemas.microsoft.com/office/drawing/2014/main" id="{D7930F6A-3EC4-FE44-9EE6-DDDB0E1C23F8}"/>
              </a:ext>
            </a:extLst>
          </p:cNvPr>
          <p:cNvSpPr>
            <a:spLocks noChangeShapeType="1"/>
          </p:cNvSpPr>
          <p:nvPr/>
        </p:nvSpPr>
        <p:spPr bwMode="auto">
          <a:xfrm>
            <a:off x="5407530"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31">
            <a:extLst>
              <a:ext uri="{FF2B5EF4-FFF2-40B4-BE49-F238E27FC236}">
                <a16:creationId xmlns:a16="http://schemas.microsoft.com/office/drawing/2014/main" id="{76C98E20-C42A-9843-AFFB-AE85194E0A82}"/>
              </a:ext>
            </a:extLst>
          </p:cNvPr>
          <p:cNvSpPr>
            <a:spLocks noChangeShapeType="1"/>
          </p:cNvSpPr>
          <p:nvPr/>
        </p:nvSpPr>
        <p:spPr bwMode="auto">
          <a:xfrm>
            <a:off x="5944819"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32">
            <a:extLst>
              <a:ext uri="{FF2B5EF4-FFF2-40B4-BE49-F238E27FC236}">
                <a16:creationId xmlns:a16="http://schemas.microsoft.com/office/drawing/2014/main" id="{27F166DC-7965-8E48-87AF-CFFF28455E67}"/>
              </a:ext>
            </a:extLst>
          </p:cNvPr>
          <p:cNvSpPr>
            <a:spLocks noChangeShapeType="1"/>
          </p:cNvSpPr>
          <p:nvPr/>
        </p:nvSpPr>
        <p:spPr bwMode="auto">
          <a:xfrm>
            <a:off x="6482108"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33">
            <a:extLst>
              <a:ext uri="{FF2B5EF4-FFF2-40B4-BE49-F238E27FC236}">
                <a16:creationId xmlns:a16="http://schemas.microsoft.com/office/drawing/2014/main" id="{A4AE4ACE-7767-C745-9427-17BB13D90FF9}"/>
              </a:ext>
            </a:extLst>
          </p:cNvPr>
          <p:cNvSpPr>
            <a:spLocks noChangeShapeType="1"/>
          </p:cNvSpPr>
          <p:nvPr/>
        </p:nvSpPr>
        <p:spPr bwMode="auto">
          <a:xfrm>
            <a:off x="7019397"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34">
            <a:extLst>
              <a:ext uri="{FF2B5EF4-FFF2-40B4-BE49-F238E27FC236}">
                <a16:creationId xmlns:a16="http://schemas.microsoft.com/office/drawing/2014/main" id="{EEBF2F7A-EB0F-8D42-9593-ACDD826F101D}"/>
              </a:ext>
            </a:extLst>
          </p:cNvPr>
          <p:cNvSpPr>
            <a:spLocks noChangeShapeType="1"/>
          </p:cNvSpPr>
          <p:nvPr/>
        </p:nvSpPr>
        <p:spPr bwMode="auto">
          <a:xfrm>
            <a:off x="7556686"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35">
            <a:extLst>
              <a:ext uri="{FF2B5EF4-FFF2-40B4-BE49-F238E27FC236}">
                <a16:creationId xmlns:a16="http://schemas.microsoft.com/office/drawing/2014/main" id="{50BAF72D-8538-C84B-8DEA-4EEDDB05E760}"/>
              </a:ext>
            </a:extLst>
          </p:cNvPr>
          <p:cNvSpPr>
            <a:spLocks noChangeShapeType="1"/>
          </p:cNvSpPr>
          <p:nvPr/>
        </p:nvSpPr>
        <p:spPr bwMode="auto">
          <a:xfrm>
            <a:off x="8093974"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11">
            <a:extLst>
              <a:ext uri="{FF2B5EF4-FFF2-40B4-BE49-F238E27FC236}">
                <a16:creationId xmlns:a16="http://schemas.microsoft.com/office/drawing/2014/main" id="{D7B13BAA-B586-AE4D-8231-9E02611A3C5A}"/>
              </a:ext>
            </a:extLst>
          </p:cNvPr>
          <p:cNvSpPr>
            <a:spLocks noChangeShapeType="1"/>
          </p:cNvSpPr>
          <p:nvPr/>
        </p:nvSpPr>
        <p:spPr bwMode="auto">
          <a:xfrm flipH="1">
            <a:off x="1434199" y="2551267"/>
            <a:ext cx="148058"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Text Box 14">
            <a:extLst>
              <a:ext uri="{FF2B5EF4-FFF2-40B4-BE49-F238E27FC236}">
                <a16:creationId xmlns:a16="http://schemas.microsoft.com/office/drawing/2014/main" id="{D091704B-BDE4-644D-AB66-0035C731C714}"/>
              </a:ext>
            </a:extLst>
          </p:cNvPr>
          <p:cNvSpPr txBox="1">
            <a:spLocks noChangeArrowheads="1"/>
          </p:cNvSpPr>
          <p:nvPr/>
        </p:nvSpPr>
        <p:spPr bwMode="auto">
          <a:xfrm>
            <a:off x="289641" y="5854578"/>
            <a:ext cx="971550" cy="274638"/>
          </a:xfrm>
          <a:prstGeom prst="rect">
            <a:avLst/>
          </a:prstGeom>
          <a:noFill/>
          <a:ln w="9525">
            <a:noFill/>
            <a:miter lim="800000"/>
            <a:headEnd/>
            <a:tailEnd/>
          </a:ln>
        </p:spPr>
        <p:txBody>
          <a:bodyPr wrap="none">
            <a:spAutoFit/>
          </a:bodyPr>
          <a:lstStyle/>
          <a:p>
            <a:pPr algn="r"/>
            <a:r>
              <a:rPr lang="en-US" sz="1200" i="1" u="sng" dirty="0">
                <a:solidFill>
                  <a:srgbClr val="FFFFFF"/>
                </a:solidFill>
              </a:rPr>
              <a:t>No. at Risk</a:t>
            </a:r>
            <a:r>
              <a:rPr lang="en-US" sz="1200" i="1" dirty="0">
                <a:solidFill>
                  <a:srgbClr val="FFFFFF"/>
                </a:solidFill>
              </a:rPr>
              <a:t>:</a:t>
            </a:r>
          </a:p>
        </p:txBody>
      </p:sp>
      <p:sp>
        <p:nvSpPr>
          <p:cNvPr id="146" name="Text Box 15">
            <a:extLst>
              <a:ext uri="{FF2B5EF4-FFF2-40B4-BE49-F238E27FC236}">
                <a16:creationId xmlns:a16="http://schemas.microsoft.com/office/drawing/2014/main" id="{D0382E69-0D79-8749-8BDF-E3011EBF197A}"/>
              </a:ext>
            </a:extLst>
          </p:cNvPr>
          <p:cNvSpPr txBox="1">
            <a:spLocks noChangeArrowheads="1"/>
          </p:cNvSpPr>
          <p:nvPr/>
        </p:nvSpPr>
        <p:spPr bwMode="auto">
          <a:xfrm>
            <a:off x="596029" y="6045078"/>
            <a:ext cx="665162" cy="274638"/>
          </a:xfrm>
          <a:prstGeom prst="rect">
            <a:avLst/>
          </a:prstGeom>
          <a:noFill/>
          <a:ln w="9525">
            <a:noFill/>
            <a:miter lim="800000"/>
            <a:headEnd/>
            <a:tailEnd/>
          </a:ln>
        </p:spPr>
        <p:txBody>
          <a:bodyPr wrap="none">
            <a:spAutoFit/>
          </a:bodyPr>
          <a:lstStyle/>
          <a:p>
            <a:pPr algn="r"/>
            <a:r>
              <a:rPr lang="en-US" sz="1200">
                <a:solidFill>
                  <a:srgbClr val="FFFFFF"/>
                </a:solidFill>
              </a:rPr>
              <a:t>Absorb</a:t>
            </a:r>
          </a:p>
        </p:txBody>
      </p:sp>
      <p:sp>
        <p:nvSpPr>
          <p:cNvPr id="147" name="Text Box 16">
            <a:extLst>
              <a:ext uri="{FF2B5EF4-FFF2-40B4-BE49-F238E27FC236}">
                <a16:creationId xmlns:a16="http://schemas.microsoft.com/office/drawing/2014/main" id="{C77541EF-5C91-004D-B310-AB197104185D}"/>
              </a:ext>
            </a:extLst>
          </p:cNvPr>
          <p:cNvSpPr txBox="1">
            <a:spLocks noChangeArrowheads="1"/>
          </p:cNvSpPr>
          <p:nvPr/>
        </p:nvSpPr>
        <p:spPr bwMode="auto">
          <a:xfrm rot="16200000">
            <a:off x="-1069803" y="2997628"/>
            <a:ext cx="3308918" cy="430887"/>
          </a:xfrm>
          <a:prstGeom prst="rect">
            <a:avLst/>
          </a:prstGeom>
          <a:noFill/>
          <a:ln w="9525">
            <a:noFill/>
            <a:miter lim="800000"/>
            <a:headEnd/>
            <a:tailEnd/>
          </a:ln>
        </p:spPr>
        <p:txBody>
          <a:bodyPr wrap="none">
            <a:spAutoFit/>
          </a:bodyPr>
          <a:lstStyle/>
          <a:p>
            <a:pPr algn="ctr">
              <a:tabLst>
                <a:tab pos="1262063" algn="l"/>
              </a:tabLst>
            </a:pPr>
            <a:r>
              <a:rPr lang="en-US" sz="2200" b="1" dirty="0">
                <a:solidFill>
                  <a:srgbClr val="FEEE9E"/>
                </a:solidFill>
                <a:ea typeface="MS PGothic" pitchFamily="34" charset="-128"/>
              </a:rPr>
              <a:t>Device Thrombosis (%)</a:t>
            </a:r>
          </a:p>
        </p:txBody>
      </p:sp>
      <p:sp>
        <p:nvSpPr>
          <p:cNvPr id="148" name="Text Box 17">
            <a:extLst>
              <a:ext uri="{FF2B5EF4-FFF2-40B4-BE49-F238E27FC236}">
                <a16:creationId xmlns:a16="http://schemas.microsoft.com/office/drawing/2014/main" id="{865546F7-E26E-BB4C-B6FE-E1E97CE7AECA}"/>
              </a:ext>
            </a:extLst>
          </p:cNvPr>
          <p:cNvSpPr txBox="1">
            <a:spLocks noChangeArrowheads="1"/>
          </p:cNvSpPr>
          <p:nvPr/>
        </p:nvSpPr>
        <p:spPr bwMode="auto">
          <a:xfrm>
            <a:off x="613491" y="6238753"/>
            <a:ext cx="647700" cy="274638"/>
          </a:xfrm>
          <a:prstGeom prst="rect">
            <a:avLst/>
          </a:prstGeom>
          <a:noFill/>
          <a:ln w="9525">
            <a:noFill/>
            <a:miter lim="800000"/>
            <a:headEnd/>
            <a:tailEnd/>
          </a:ln>
        </p:spPr>
        <p:txBody>
          <a:bodyPr wrap="none">
            <a:spAutoFit/>
          </a:bodyPr>
          <a:lstStyle/>
          <a:p>
            <a:pPr algn="r"/>
            <a:r>
              <a:rPr lang="en-US" sz="1200">
                <a:solidFill>
                  <a:srgbClr val="FFFFFF"/>
                </a:solidFill>
              </a:rPr>
              <a:t>Xience</a:t>
            </a:r>
          </a:p>
        </p:txBody>
      </p:sp>
      <p:sp>
        <p:nvSpPr>
          <p:cNvPr id="149" name="Text Box 65">
            <a:extLst>
              <a:ext uri="{FF2B5EF4-FFF2-40B4-BE49-F238E27FC236}">
                <a16:creationId xmlns:a16="http://schemas.microsoft.com/office/drawing/2014/main" id="{78AFF1C9-5024-0E4A-8CEE-C994818670A9}"/>
              </a:ext>
            </a:extLst>
          </p:cNvPr>
          <p:cNvSpPr txBox="1">
            <a:spLocks noChangeArrowheads="1"/>
          </p:cNvSpPr>
          <p:nvPr/>
        </p:nvSpPr>
        <p:spPr bwMode="auto">
          <a:xfrm>
            <a:off x="1375174" y="6045078"/>
            <a:ext cx="520700" cy="274638"/>
          </a:xfrm>
          <a:prstGeom prst="rect">
            <a:avLst/>
          </a:prstGeom>
          <a:noFill/>
          <a:ln w="9525">
            <a:noFill/>
            <a:miter lim="800000"/>
            <a:headEnd/>
            <a:tailEnd/>
          </a:ln>
        </p:spPr>
        <p:txBody>
          <a:bodyPr wrap="none">
            <a:spAutoFit/>
          </a:bodyPr>
          <a:lstStyle/>
          <a:p>
            <a:pPr algn="ctr"/>
            <a:r>
              <a:rPr lang="en-US" sz="1200" dirty="0">
                <a:solidFill>
                  <a:srgbClr val="FFFFFF"/>
                </a:solidFill>
              </a:rPr>
              <a:t>1296</a:t>
            </a:r>
          </a:p>
        </p:txBody>
      </p:sp>
      <p:sp>
        <p:nvSpPr>
          <p:cNvPr id="150" name="Text Box 66">
            <a:extLst>
              <a:ext uri="{FF2B5EF4-FFF2-40B4-BE49-F238E27FC236}">
                <a16:creationId xmlns:a16="http://schemas.microsoft.com/office/drawing/2014/main" id="{1EAC935A-2775-BF47-8290-7121F022C43D}"/>
              </a:ext>
            </a:extLst>
          </p:cNvPr>
          <p:cNvSpPr txBox="1">
            <a:spLocks noChangeArrowheads="1"/>
          </p:cNvSpPr>
          <p:nvPr/>
        </p:nvSpPr>
        <p:spPr bwMode="auto">
          <a:xfrm>
            <a:off x="1373586" y="6238753"/>
            <a:ext cx="520700" cy="274638"/>
          </a:xfrm>
          <a:prstGeom prst="rect">
            <a:avLst/>
          </a:prstGeom>
          <a:noFill/>
          <a:ln w="9525">
            <a:noFill/>
            <a:miter lim="800000"/>
            <a:headEnd/>
            <a:tailEnd/>
          </a:ln>
        </p:spPr>
        <p:txBody>
          <a:bodyPr wrap="none">
            <a:spAutoFit/>
          </a:bodyPr>
          <a:lstStyle/>
          <a:p>
            <a:pPr algn="ctr"/>
            <a:r>
              <a:rPr lang="en-US" sz="1200">
                <a:solidFill>
                  <a:srgbClr val="FFFFFF"/>
                </a:solidFill>
              </a:rPr>
              <a:t>1308</a:t>
            </a:r>
          </a:p>
        </p:txBody>
      </p:sp>
      <p:sp>
        <p:nvSpPr>
          <p:cNvPr id="151" name="TextBox 24">
            <a:extLst>
              <a:ext uri="{FF2B5EF4-FFF2-40B4-BE49-F238E27FC236}">
                <a16:creationId xmlns:a16="http://schemas.microsoft.com/office/drawing/2014/main" id="{18CF3D3C-2D15-D74C-AAF2-B15F4343489B}"/>
              </a:ext>
            </a:extLst>
          </p:cNvPr>
          <p:cNvSpPr txBox="1">
            <a:spLocks noChangeArrowheads="1"/>
          </p:cNvSpPr>
          <p:nvPr/>
        </p:nvSpPr>
        <p:spPr bwMode="auto">
          <a:xfrm>
            <a:off x="6089274" y="1672156"/>
            <a:ext cx="2448107" cy="923330"/>
          </a:xfrm>
          <a:prstGeom prst="rect">
            <a:avLst/>
          </a:prstGeom>
          <a:noFill/>
          <a:ln w="9525">
            <a:noFill/>
            <a:miter lim="800000"/>
            <a:headEnd/>
            <a:tailEnd/>
          </a:ln>
        </p:spPr>
        <p:txBody>
          <a:bodyPr wrap="none">
            <a:spAutoFit/>
          </a:bodyPr>
          <a:lstStyle/>
          <a:p>
            <a:pPr algn="ctr"/>
            <a:r>
              <a:rPr lang="en-US" dirty="0"/>
              <a:t>1-year HR [95% CI] = </a:t>
            </a:r>
          </a:p>
          <a:p>
            <a:pPr algn="ctr"/>
            <a:r>
              <a:rPr lang="en-US" dirty="0"/>
              <a:t>2.28 [0.70, 7.40]</a:t>
            </a:r>
          </a:p>
          <a:p>
            <a:pPr algn="ctr"/>
            <a:r>
              <a:rPr lang="en-US" b="1" dirty="0">
                <a:solidFill>
                  <a:srgbClr val="FFFF00"/>
                </a:solidFill>
              </a:rPr>
              <a:t>P=0.16</a:t>
            </a:r>
          </a:p>
        </p:txBody>
      </p:sp>
      <p:sp>
        <p:nvSpPr>
          <p:cNvPr id="152" name="Rectangle 26">
            <a:extLst>
              <a:ext uri="{FF2B5EF4-FFF2-40B4-BE49-F238E27FC236}">
                <a16:creationId xmlns:a16="http://schemas.microsoft.com/office/drawing/2014/main" id="{D31448B3-B9D0-504C-920C-A38089EA7782}"/>
              </a:ext>
            </a:extLst>
          </p:cNvPr>
          <p:cNvSpPr>
            <a:spLocks noChangeArrowheads="1"/>
          </p:cNvSpPr>
          <p:nvPr/>
        </p:nvSpPr>
        <p:spPr bwMode="auto">
          <a:xfrm>
            <a:off x="8069661" y="2688586"/>
            <a:ext cx="710451" cy="369332"/>
          </a:xfrm>
          <a:prstGeom prst="rect">
            <a:avLst/>
          </a:prstGeom>
          <a:noFill/>
          <a:ln w="9525">
            <a:noFill/>
            <a:miter lim="800000"/>
            <a:headEnd/>
            <a:tailEnd/>
          </a:ln>
        </p:spPr>
        <p:txBody>
          <a:bodyPr wrap="none">
            <a:spAutoFit/>
          </a:bodyPr>
          <a:lstStyle/>
          <a:p>
            <a:r>
              <a:rPr lang="en-US" dirty="0"/>
              <a:t>0.7%</a:t>
            </a:r>
          </a:p>
        </p:txBody>
      </p:sp>
      <p:sp>
        <p:nvSpPr>
          <p:cNvPr id="153" name="Rectangle 27">
            <a:extLst>
              <a:ext uri="{FF2B5EF4-FFF2-40B4-BE49-F238E27FC236}">
                <a16:creationId xmlns:a16="http://schemas.microsoft.com/office/drawing/2014/main" id="{888B02F6-DB22-F94D-BA6A-5D0EB251AA62}"/>
              </a:ext>
            </a:extLst>
          </p:cNvPr>
          <p:cNvSpPr>
            <a:spLocks noChangeArrowheads="1"/>
          </p:cNvSpPr>
          <p:nvPr/>
        </p:nvSpPr>
        <p:spPr bwMode="auto">
          <a:xfrm>
            <a:off x="8069661" y="3924268"/>
            <a:ext cx="710451" cy="369332"/>
          </a:xfrm>
          <a:prstGeom prst="rect">
            <a:avLst/>
          </a:prstGeom>
          <a:noFill/>
          <a:ln w="9525">
            <a:noFill/>
            <a:miter lim="800000"/>
            <a:headEnd/>
            <a:tailEnd/>
          </a:ln>
        </p:spPr>
        <p:txBody>
          <a:bodyPr wrap="none">
            <a:spAutoFit/>
          </a:bodyPr>
          <a:lstStyle/>
          <a:p>
            <a:r>
              <a:rPr lang="en-US" dirty="0"/>
              <a:t>0.3%</a:t>
            </a:r>
          </a:p>
        </p:txBody>
      </p:sp>
      <p:sp>
        <p:nvSpPr>
          <p:cNvPr id="154" name="Text Box 67">
            <a:extLst>
              <a:ext uri="{FF2B5EF4-FFF2-40B4-BE49-F238E27FC236}">
                <a16:creationId xmlns:a16="http://schemas.microsoft.com/office/drawing/2014/main" id="{186BD505-8509-4B44-9964-F97BF0B89394}"/>
              </a:ext>
            </a:extLst>
          </p:cNvPr>
          <p:cNvSpPr txBox="1">
            <a:spLocks noChangeArrowheads="1"/>
          </p:cNvSpPr>
          <p:nvPr/>
        </p:nvSpPr>
        <p:spPr bwMode="auto">
          <a:xfrm>
            <a:off x="1915244" y="6045078"/>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1279</a:t>
            </a:r>
          </a:p>
        </p:txBody>
      </p:sp>
      <p:sp>
        <p:nvSpPr>
          <p:cNvPr id="155" name="Text Box 68">
            <a:extLst>
              <a:ext uri="{FF2B5EF4-FFF2-40B4-BE49-F238E27FC236}">
                <a16:creationId xmlns:a16="http://schemas.microsoft.com/office/drawing/2014/main" id="{CD0FC23B-9132-2A40-89EA-25423DA4611F}"/>
              </a:ext>
            </a:extLst>
          </p:cNvPr>
          <p:cNvSpPr txBox="1">
            <a:spLocks noChangeArrowheads="1"/>
          </p:cNvSpPr>
          <p:nvPr/>
        </p:nvSpPr>
        <p:spPr bwMode="auto">
          <a:xfrm>
            <a:off x="1915244" y="6238753"/>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1299</a:t>
            </a:r>
          </a:p>
        </p:txBody>
      </p:sp>
      <p:sp>
        <p:nvSpPr>
          <p:cNvPr id="156" name="Text Box 69">
            <a:extLst>
              <a:ext uri="{FF2B5EF4-FFF2-40B4-BE49-F238E27FC236}">
                <a16:creationId xmlns:a16="http://schemas.microsoft.com/office/drawing/2014/main" id="{B84296D7-22FA-5E4C-B390-A22CAAD88432}"/>
              </a:ext>
            </a:extLst>
          </p:cNvPr>
          <p:cNvSpPr txBox="1">
            <a:spLocks noChangeArrowheads="1"/>
          </p:cNvSpPr>
          <p:nvPr/>
        </p:nvSpPr>
        <p:spPr bwMode="auto">
          <a:xfrm>
            <a:off x="2997602" y="6045078"/>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1274</a:t>
            </a:r>
          </a:p>
        </p:txBody>
      </p:sp>
      <p:sp>
        <p:nvSpPr>
          <p:cNvPr id="157" name="Text Box 70">
            <a:extLst>
              <a:ext uri="{FF2B5EF4-FFF2-40B4-BE49-F238E27FC236}">
                <a16:creationId xmlns:a16="http://schemas.microsoft.com/office/drawing/2014/main" id="{14C80306-9D9D-2D45-9813-44F74576CC50}"/>
              </a:ext>
            </a:extLst>
          </p:cNvPr>
          <p:cNvSpPr txBox="1">
            <a:spLocks noChangeArrowheads="1"/>
          </p:cNvSpPr>
          <p:nvPr/>
        </p:nvSpPr>
        <p:spPr bwMode="auto">
          <a:xfrm>
            <a:off x="2996014" y="6238753"/>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1289</a:t>
            </a:r>
          </a:p>
        </p:txBody>
      </p:sp>
      <p:sp>
        <p:nvSpPr>
          <p:cNvPr id="158" name="Text Box 71">
            <a:extLst>
              <a:ext uri="{FF2B5EF4-FFF2-40B4-BE49-F238E27FC236}">
                <a16:creationId xmlns:a16="http://schemas.microsoft.com/office/drawing/2014/main" id="{C1829524-7D19-E34A-9B6C-B917752B6AC6}"/>
              </a:ext>
            </a:extLst>
          </p:cNvPr>
          <p:cNvSpPr txBox="1">
            <a:spLocks noChangeArrowheads="1"/>
          </p:cNvSpPr>
          <p:nvPr/>
        </p:nvSpPr>
        <p:spPr bwMode="auto">
          <a:xfrm>
            <a:off x="4617169" y="6045078"/>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1266</a:t>
            </a:r>
          </a:p>
        </p:txBody>
      </p:sp>
      <p:sp>
        <p:nvSpPr>
          <p:cNvPr id="159" name="Text Box 72">
            <a:extLst>
              <a:ext uri="{FF2B5EF4-FFF2-40B4-BE49-F238E27FC236}">
                <a16:creationId xmlns:a16="http://schemas.microsoft.com/office/drawing/2014/main" id="{3F123A7A-7B0D-D84D-8563-AF7B2B542720}"/>
              </a:ext>
            </a:extLst>
          </p:cNvPr>
          <p:cNvSpPr txBox="1">
            <a:spLocks noChangeArrowheads="1"/>
          </p:cNvSpPr>
          <p:nvPr/>
        </p:nvSpPr>
        <p:spPr bwMode="auto">
          <a:xfrm>
            <a:off x="4615582" y="6238753"/>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1277</a:t>
            </a:r>
          </a:p>
        </p:txBody>
      </p:sp>
      <p:sp>
        <p:nvSpPr>
          <p:cNvPr id="160" name="Text Box 73">
            <a:extLst>
              <a:ext uri="{FF2B5EF4-FFF2-40B4-BE49-F238E27FC236}">
                <a16:creationId xmlns:a16="http://schemas.microsoft.com/office/drawing/2014/main" id="{57BE8834-E5D9-EE4D-886F-35E74B9B1851}"/>
              </a:ext>
            </a:extLst>
          </p:cNvPr>
          <p:cNvSpPr txBox="1">
            <a:spLocks noChangeArrowheads="1"/>
          </p:cNvSpPr>
          <p:nvPr/>
        </p:nvSpPr>
        <p:spPr bwMode="auto">
          <a:xfrm>
            <a:off x="7831539" y="6045078"/>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1229</a:t>
            </a:r>
          </a:p>
        </p:txBody>
      </p:sp>
      <p:sp>
        <p:nvSpPr>
          <p:cNvPr id="161" name="Text Box 74">
            <a:extLst>
              <a:ext uri="{FF2B5EF4-FFF2-40B4-BE49-F238E27FC236}">
                <a16:creationId xmlns:a16="http://schemas.microsoft.com/office/drawing/2014/main" id="{6F79FCDC-BC2C-6341-80DE-9AB6BED6342D}"/>
              </a:ext>
            </a:extLst>
          </p:cNvPr>
          <p:cNvSpPr txBox="1">
            <a:spLocks noChangeArrowheads="1"/>
          </p:cNvSpPr>
          <p:nvPr/>
        </p:nvSpPr>
        <p:spPr bwMode="auto">
          <a:xfrm>
            <a:off x="7829952" y="6238753"/>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1252</a:t>
            </a:r>
          </a:p>
        </p:txBody>
      </p:sp>
      <p:sp>
        <p:nvSpPr>
          <p:cNvPr id="162" name="Text Box 69">
            <a:extLst>
              <a:ext uri="{FF2B5EF4-FFF2-40B4-BE49-F238E27FC236}">
                <a16:creationId xmlns:a16="http://schemas.microsoft.com/office/drawing/2014/main" id="{394B6677-D1B3-0848-A2D5-1A24619A3581}"/>
              </a:ext>
            </a:extLst>
          </p:cNvPr>
          <p:cNvSpPr txBox="1">
            <a:spLocks noChangeArrowheads="1"/>
          </p:cNvSpPr>
          <p:nvPr/>
        </p:nvSpPr>
        <p:spPr bwMode="auto">
          <a:xfrm>
            <a:off x="6223719" y="6045078"/>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1243</a:t>
            </a:r>
          </a:p>
        </p:txBody>
      </p:sp>
      <p:sp>
        <p:nvSpPr>
          <p:cNvPr id="163" name="Text Box 70">
            <a:extLst>
              <a:ext uri="{FF2B5EF4-FFF2-40B4-BE49-F238E27FC236}">
                <a16:creationId xmlns:a16="http://schemas.microsoft.com/office/drawing/2014/main" id="{AC7C0EEE-769F-7D4D-A21D-ACA90855D596}"/>
              </a:ext>
            </a:extLst>
          </p:cNvPr>
          <p:cNvSpPr txBox="1">
            <a:spLocks noChangeArrowheads="1"/>
          </p:cNvSpPr>
          <p:nvPr/>
        </p:nvSpPr>
        <p:spPr bwMode="auto">
          <a:xfrm>
            <a:off x="6223719" y="6238753"/>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1264</a:t>
            </a:r>
          </a:p>
        </p:txBody>
      </p:sp>
      <p:grpSp>
        <p:nvGrpSpPr>
          <p:cNvPr id="12" name="Group 11">
            <a:extLst>
              <a:ext uri="{FF2B5EF4-FFF2-40B4-BE49-F238E27FC236}">
                <a16:creationId xmlns:a16="http://schemas.microsoft.com/office/drawing/2014/main" id="{E38A2DC5-519A-0F40-B2E2-80B2417D94E5}"/>
              </a:ext>
            </a:extLst>
          </p:cNvPr>
          <p:cNvGrpSpPr/>
          <p:nvPr/>
        </p:nvGrpSpPr>
        <p:grpSpPr>
          <a:xfrm>
            <a:off x="1934609" y="1106456"/>
            <a:ext cx="1239222" cy="646331"/>
            <a:chOff x="2357519" y="2032286"/>
            <a:chExt cx="1239222" cy="646331"/>
          </a:xfrm>
        </p:grpSpPr>
        <p:sp>
          <p:nvSpPr>
            <p:cNvPr id="166" name="Rectangle 27">
              <a:extLst>
                <a:ext uri="{FF2B5EF4-FFF2-40B4-BE49-F238E27FC236}">
                  <a16:creationId xmlns:a16="http://schemas.microsoft.com/office/drawing/2014/main" id="{BE10730C-89DF-7542-9876-DF90F9F7350A}"/>
                </a:ext>
              </a:extLst>
            </p:cNvPr>
            <p:cNvSpPr>
              <a:spLocks noChangeArrowheads="1"/>
            </p:cNvSpPr>
            <p:nvPr/>
          </p:nvSpPr>
          <p:spPr bwMode="auto">
            <a:xfrm>
              <a:off x="2681106" y="2032286"/>
              <a:ext cx="915635" cy="646331"/>
            </a:xfrm>
            <a:prstGeom prst="rect">
              <a:avLst/>
            </a:prstGeom>
            <a:noFill/>
            <a:ln w="9525">
              <a:noFill/>
              <a:miter lim="800000"/>
              <a:headEnd/>
              <a:tailEnd/>
            </a:ln>
            <a:effectLst/>
          </p:spPr>
          <p:txBody>
            <a:bodyPr wrap="none">
              <a:spAutoFit/>
            </a:bodyPr>
            <a:lstStyle/>
            <a:p>
              <a:r>
                <a:rPr lang="en-GB" dirty="0"/>
                <a:t>Absorb</a:t>
              </a:r>
            </a:p>
            <a:p>
              <a:r>
                <a:rPr lang="en-GB" dirty="0"/>
                <a:t>Xience</a:t>
              </a:r>
              <a:endParaRPr lang="en-US" dirty="0"/>
            </a:p>
          </p:txBody>
        </p:sp>
        <p:sp>
          <p:nvSpPr>
            <p:cNvPr id="167" name="Line 34">
              <a:extLst>
                <a:ext uri="{FF2B5EF4-FFF2-40B4-BE49-F238E27FC236}">
                  <a16:creationId xmlns:a16="http://schemas.microsoft.com/office/drawing/2014/main" id="{0CE6350D-7FD3-864C-B38E-F6B61EE4D06F}"/>
                </a:ext>
              </a:extLst>
            </p:cNvPr>
            <p:cNvSpPr>
              <a:spLocks noChangeShapeType="1"/>
            </p:cNvSpPr>
            <p:nvPr/>
          </p:nvSpPr>
          <p:spPr bwMode="auto">
            <a:xfrm>
              <a:off x="2357519" y="2213261"/>
              <a:ext cx="280987" cy="0"/>
            </a:xfrm>
            <a:prstGeom prst="line">
              <a:avLst/>
            </a:prstGeom>
            <a:noFill/>
            <a:ln w="38100">
              <a:solidFill>
                <a:srgbClr val="00B0F0"/>
              </a:solidFill>
              <a:round/>
              <a:headEnd/>
              <a:tailEnd/>
            </a:ln>
            <a:effectLst/>
          </p:spPr>
          <p:txBody>
            <a:bodyPr/>
            <a:lstStyle/>
            <a:p>
              <a:endParaRPr lang="en-US"/>
            </a:p>
          </p:txBody>
        </p:sp>
        <p:sp>
          <p:nvSpPr>
            <p:cNvPr id="168" name="Line 35">
              <a:extLst>
                <a:ext uri="{FF2B5EF4-FFF2-40B4-BE49-F238E27FC236}">
                  <a16:creationId xmlns:a16="http://schemas.microsoft.com/office/drawing/2014/main" id="{49DAC933-3612-3845-93FA-82AD5E0CBBD2}"/>
                </a:ext>
              </a:extLst>
            </p:cNvPr>
            <p:cNvSpPr>
              <a:spLocks noChangeShapeType="1"/>
            </p:cNvSpPr>
            <p:nvPr/>
          </p:nvSpPr>
          <p:spPr bwMode="auto">
            <a:xfrm>
              <a:off x="2357519" y="2484723"/>
              <a:ext cx="280987" cy="0"/>
            </a:xfrm>
            <a:prstGeom prst="line">
              <a:avLst/>
            </a:prstGeom>
            <a:noFill/>
            <a:ln w="38100">
              <a:solidFill>
                <a:srgbClr val="FF0000"/>
              </a:solidFill>
              <a:round/>
              <a:headEnd/>
              <a:tailEnd/>
            </a:ln>
            <a:effectLst/>
          </p:spPr>
          <p:txBody>
            <a:bodyPr/>
            <a:lstStyle/>
            <a:p>
              <a:endParaRPr lang="en-US"/>
            </a:p>
          </p:txBody>
        </p:sp>
      </p:grpSp>
      <p:sp>
        <p:nvSpPr>
          <p:cNvPr id="169" name="Text Box 18">
            <a:extLst>
              <a:ext uri="{FF2B5EF4-FFF2-40B4-BE49-F238E27FC236}">
                <a16:creationId xmlns:a16="http://schemas.microsoft.com/office/drawing/2014/main" id="{CB88AF1E-6583-7B41-BB8A-7B1F77947C4E}"/>
              </a:ext>
            </a:extLst>
          </p:cNvPr>
          <p:cNvSpPr txBox="1">
            <a:spLocks noChangeArrowheads="1"/>
          </p:cNvSpPr>
          <p:nvPr/>
        </p:nvSpPr>
        <p:spPr bwMode="auto">
          <a:xfrm>
            <a:off x="3147008" y="5655278"/>
            <a:ext cx="3441968" cy="369332"/>
          </a:xfrm>
          <a:prstGeom prst="rect">
            <a:avLst/>
          </a:prstGeom>
          <a:noFill/>
          <a:ln w="9525">
            <a:noFill/>
            <a:miter lim="800000"/>
            <a:headEnd/>
            <a:tailEnd/>
          </a:ln>
        </p:spPr>
        <p:txBody>
          <a:bodyPr wrap="none">
            <a:spAutoFit/>
          </a:bodyPr>
          <a:lstStyle/>
          <a:p>
            <a:pPr algn="ctr">
              <a:tabLst>
                <a:tab pos="1262063" algn="l"/>
              </a:tabLst>
            </a:pPr>
            <a:r>
              <a:rPr lang="en-US" b="1" dirty="0">
                <a:solidFill>
                  <a:srgbClr val="FEEE9E"/>
                </a:solidFill>
                <a:ea typeface="MS PGothic" pitchFamily="34" charset="-128"/>
              </a:rPr>
              <a:t>Months Post Index Procedure</a:t>
            </a:r>
          </a:p>
        </p:txBody>
      </p:sp>
      <p:sp>
        <p:nvSpPr>
          <p:cNvPr id="170" name="Rectangle 73">
            <a:extLst>
              <a:ext uri="{FF2B5EF4-FFF2-40B4-BE49-F238E27FC236}">
                <a16:creationId xmlns:a16="http://schemas.microsoft.com/office/drawing/2014/main" id="{DC72D2A9-CAC8-3040-B81E-9DC78BA88CF7}"/>
              </a:ext>
            </a:extLst>
          </p:cNvPr>
          <p:cNvSpPr>
            <a:spLocks noChangeArrowheads="1"/>
          </p:cNvSpPr>
          <p:nvPr/>
        </p:nvSpPr>
        <p:spPr bwMode="auto">
          <a:xfrm>
            <a:off x="278120" y="4998365"/>
            <a:ext cx="11042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       0%</a:t>
            </a:r>
            <a:endParaRPr kumimoji="0" lang="en-US" altLang="en-US" sz="4000" i="0" u="none" strike="noStrike" cap="none" normalizeH="0" baseline="0" dirty="0">
              <a:ln>
                <a:noFill/>
              </a:ln>
              <a:effectLst/>
              <a:cs typeface="Arial" panose="020B0604020202020204" pitchFamily="34" charset="0"/>
            </a:endParaRPr>
          </a:p>
        </p:txBody>
      </p:sp>
      <p:sp>
        <p:nvSpPr>
          <p:cNvPr id="171" name="Rectangle 74">
            <a:extLst>
              <a:ext uri="{FF2B5EF4-FFF2-40B4-BE49-F238E27FC236}">
                <a16:creationId xmlns:a16="http://schemas.microsoft.com/office/drawing/2014/main" id="{D09AE110-427C-2E4F-A861-94C7A08CA5BB}"/>
              </a:ext>
            </a:extLst>
          </p:cNvPr>
          <p:cNvSpPr>
            <a:spLocks noChangeArrowheads="1"/>
          </p:cNvSpPr>
          <p:nvPr/>
        </p:nvSpPr>
        <p:spPr bwMode="auto">
          <a:xfrm>
            <a:off x="369088" y="4354580"/>
            <a:ext cx="10132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      0.2%</a:t>
            </a:r>
            <a:endParaRPr kumimoji="0" lang="en-US" altLang="en-US" sz="4000" i="0" u="none" strike="noStrike" cap="none" normalizeH="0" baseline="0" dirty="0">
              <a:ln>
                <a:noFill/>
              </a:ln>
              <a:effectLst/>
              <a:cs typeface="Arial" panose="020B0604020202020204" pitchFamily="34" charset="0"/>
            </a:endParaRPr>
          </a:p>
        </p:txBody>
      </p:sp>
      <p:sp>
        <p:nvSpPr>
          <p:cNvPr id="172" name="Rectangle 75">
            <a:extLst>
              <a:ext uri="{FF2B5EF4-FFF2-40B4-BE49-F238E27FC236}">
                <a16:creationId xmlns:a16="http://schemas.microsoft.com/office/drawing/2014/main" id="{95AF1892-8F8C-AF4F-AD74-34EB8BEF02C8}"/>
              </a:ext>
            </a:extLst>
          </p:cNvPr>
          <p:cNvSpPr>
            <a:spLocks noChangeArrowheads="1"/>
          </p:cNvSpPr>
          <p:nvPr/>
        </p:nvSpPr>
        <p:spPr bwMode="auto">
          <a:xfrm>
            <a:off x="369088" y="3710796"/>
            <a:ext cx="10132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      0.4%</a:t>
            </a:r>
            <a:endParaRPr kumimoji="0" lang="en-US" altLang="en-US" sz="4000" i="0" u="none" strike="noStrike" cap="none" normalizeH="0" baseline="0" dirty="0">
              <a:ln>
                <a:noFill/>
              </a:ln>
              <a:effectLst/>
              <a:cs typeface="Arial" panose="020B0604020202020204" pitchFamily="34" charset="0"/>
            </a:endParaRPr>
          </a:p>
        </p:txBody>
      </p:sp>
      <p:sp>
        <p:nvSpPr>
          <p:cNvPr id="173" name="Rectangle 76">
            <a:extLst>
              <a:ext uri="{FF2B5EF4-FFF2-40B4-BE49-F238E27FC236}">
                <a16:creationId xmlns:a16="http://schemas.microsoft.com/office/drawing/2014/main" id="{9FFB64A9-E9DA-C349-A695-005D14FA933C}"/>
              </a:ext>
            </a:extLst>
          </p:cNvPr>
          <p:cNvSpPr>
            <a:spLocks noChangeArrowheads="1"/>
          </p:cNvSpPr>
          <p:nvPr/>
        </p:nvSpPr>
        <p:spPr bwMode="auto">
          <a:xfrm>
            <a:off x="369088" y="3067012"/>
            <a:ext cx="10132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      0.6%</a:t>
            </a:r>
            <a:endParaRPr kumimoji="0" lang="en-US" altLang="en-US" sz="4000" i="0" u="none" strike="noStrike" cap="none" normalizeH="0" baseline="0" dirty="0">
              <a:ln>
                <a:noFill/>
              </a:ln>
              <a:effectLst/>
              <a:cs typeface="Arial" panose="020B0604020202020204" pitchFamily="34" charset="0"/>
            </a:endParaRPr>
          </a:p>
        </p:txBody>
      </p:sp>
      <p:sp>
        <p:nvSpPr>
          <p:cNvPr id="174" name="Rectangle 77">
            <a:extLst>
              <a:ext uri="{FF2B5EF4-FFF2-40B4-BE49-F238E27FC236}">
                <a16:creationId xmlns:a16="http://schemas.microsoft.com/office/drawing/2014/main" id="{5DAF19CB-BA3B-D84C-A458-D7042B68ADE0}"/>
              </a:ext>
            </a:extLst>
          </p:cNvPr>
          <p:cNvSpPr>
            <a:spLocks noChangeArrowheads="1"/>
          </p:cNvSpPr>
          <p:nvPr/>
        </p:nvSpPr>
        <p:spPr bwMode="auto">
          <a:xfrm>
            <a:off x="369088" y="2423228"/>
            <a:ext cx="10132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      0.8%</a:t>
            </a:r>
            <a:endParaRPr kumimoji="0" lang="en-US" altLang="en-US" sz="4000" i="0" u="none" strike="noStrike" cap="none" normalizeH="0" baseline="0" dirty="0">
              <a:ln>
                <a:noFill/>
              </a:ln>
              <a:effectLst/>
              <a:cs typeface="Arial" panose="020B0604020202020204" pitchFamily="34" charset="0"/>
            </a:endParaRPr>
          </a:p>
        </p:txBody>
      </p:sp>
      <p:sp>
        <p:nvSpPr>
          <p:cNvPr id="175" name="Rectangle 78">
            <a:extLst>
              <a:ext uri="{FF2B5EF4-FFF2-40B4-BE49-F238E27FC236}">
                <a16:creationId xmlns:a16="http://schemas.microsoft.com/office/drawing/2014/main" id="{0ABB1949-FC58-FE41-AFF8-C4E58DE4AC97}"/>
              </a:ext>
            </a:extLst>
          </p:cNvPr>
          <p:cNvSpPr>
            <a:spLocks noChangeArrowheads="1"/>
          </p:cNvSpPr>
          <p:nvPr/>
        </p:nvSpPr>
        <p:spPr bwMode="auto">
          <a:xfrm>
            <a:off x="280647" y="1135660"/>
            <a:ext cx="11017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     1.2%</a:t>
            </a:r>
            <a:endParaRPr kumimoji="0" lang="en-US" altLang="en-US" sz="4000" i="0" u="none" strike="noStrike" cap="none" normalizeH="0" baseline="0" dirty="0">
              <a:ln>
                <a:noFill/>
              </a:ln>
              <a:effectLst/>
              <a:cs typeface="Arial" panose="020B0604020202020204" pitchFamily="34" charset="0"/>
            </a:endParaRPr>
          </a:p>
        </p:txBody>
      </p:sp>
      <p:sp>
        <p:nvSpPr>
          <p:cNvPr id="176" name="Rectangle 94">
            <a:extLst>
              <a:ext uri="{FF2B5EF4-FFF2-40B4-BE49-F238E27FC236}">
                <a16:creationId xmlns:a16="http://schemas.microsoft.com/office/drawing/2014/main" id="{D5445C1B-2B08-8842-9503-31493A14628B}"/>
              </a:ext>
            </a:extLst>
          </p:cNvPr>
          <p:cNvSpPr>
            <a:spLocks noChangeArrowheads="1"/>
          </p:cNvSpPr>
          <p:nvPr/>
        </p:nvSpPr>
        <p:spPr bwMode="auto">
          <a:xfrm>
            <a:off x="1599179" y="54284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effectLst/>
                <a:cs typeface="Arial" panose="020B0604020202020204" pitchFamily="34" charset="0"/>
              </a:rPr>
              <a:t>0</a:t>
            </a:r>
            <a:endParaRPr kumimoji="0" lang="en-US" altLang="en-US" sz="4000" i="0" u="none" strike="noStrike" cap="none" normalizeH="0" baseline="0">
              <a:ln>
                <a:noFill/>
              </a:ln>
              <a:effectLst/>
              <a:cs typeface="Arial" panose="020B0604020202020204" pitchFamily="34" charset="0"/>
            </a:endParaRPr>
          </a:p>
        </p:txBody>
      </p:sp>
      <p:sp>
        <p:nvSpPr>
          <p:cNvPr id="177" name="Rectangle 95">
            <a:extLst>
              <a:ext uri="{FF2B5EF4-FFF2-40B4-BE49-F238E27FC236}">
                <a16:creationId xmlns:a16="http://schemas.microsoft.com/office/drawing/2014/main" id="{FFB02C02-9615-2848-9C1C-063E9E9D4DE8}"/>
              </a:ext>
            </a:extLst>
          </p:cNvPr>
          <p:cNvSpPr>
            <a:spLocks noChangeArrowheads="1"/>
          </p:cNvSpPr>
          <p:nvPr/>
        </p:nvSpPr>
        <p:spPr bwMode="auto">
          <a:xfrm>
            <a:off x="2136103" y="54284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1</a:t>
            </a:r>
            <a:endParaRPr kumimoji="0" lang="en-US" altLang="en-US" sz="4000" i="0" u="none" strike="noStrike" cap="none" normalizeH="0" baseline="0" dirty="0">
              <a:ln>
                <a:noFill/>
              </a:ln>
              <a:effectLst/>
              <a:cs typeface="Arial" panose="020B0604020202020204" pitchFamily="34" charset="0"/>
            </a:endParaRPr>
          </a:p>
        </p:txBody>
      </p:sp>
      <p:sp>
        <p:nvSpPr>
          <p:cNvPr id="178" name="Rectangle 96">
            <a:extLst>
              <a:ext uri="{FF2B5EF4-FFF2-40B4-BE49-F238E27FC236}">
                <a16:creationId xmlns:a16="http://schemas.microsoft.com/office/drawing/2014/main" id="{C6909B27-CF0B-C84B-9BA5-3E2A689D0413}"/>
              </a:ext>
            </a:extLst>
          </p:cNvPr>
          <p:cNvSpPr>
            <a:spLocks noChangeArrowheads="1"/>
          </p:cNvSpPr>
          <p:nvPr/>
        </p:nvSpPr>
        <p:spPr bwMode="auto">
          <a:xfrm>
            <a:off x="2673027" y="54284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2</a:t>
            </a:r>
            <a:endParaRPr kumimoji="0" lang="en-US" altLang="en-US" sz="4000" i="0" u="none" strike="noStrike" cap="none" normalizeH="0" baseline="0" dirty="0">
              <a:ln>
                <a:noFill/>
              </a:ln>
              <a:effectLst/>
              <a:cs typeface="Arial" panose="020B0604020202020204" pitchFamily="34" charset="0"/>
            </a:endParaRPr>
          </a:p>
        </p:txBody>
      </p:sp>
      <p:sp>
        <p:nvSpPr>
          <p:cNvPr id="179" name="Rectangle 97">
            <a:extLst>
              <a:ext uri="{FF2B5EF4-FFF2-40B4-BE49-F238E27FC236}">
                <a16:creationId xmlns:a16="http://schemas.microsoft.com/office/drawing/2014/main" id="{00203CC3-364B-5B4D-BC4C-D76DE7C0B4EC}"/>
              </a:ext>
            </a:extLst>
          </p:cNvPr>
          <p:cNvSpPr>
            <a:spLocks noChangeArrowheads="1"/>
          </p:cNvSpPr>
          <p:nvPr/>
        </p:nvSpPr>
        <p:spPr bwMode="auto">
          <a:xfrm>
            <a:off x="3209951" y="54284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3</a:t>
            </a:r>
            <a:endParaRPr kumimoji="0" lang="en-US" altLang="en-US" sz="4000" i="0" u="none" strike="noStrike" cap="none" normalizeH="0" baseline="0" dirty="0">
              <a:ln>
                <a:noFill/>
              </a:ln>
              <a:effectLst/>
              <a:cs typeface="Arial" panose="020B0604020202020204" pitchFamily="34" charset="0"/>
            </a:endParaRPr>
          </a:p>
        </p:txBody>
      </p:sp>
      <p:sp>
        <p:nvSpPr>
          <p:cNvPr id="180" name="Rectangle 98">
            <a:extLst>
              <a:ext uri="{FF2B5EF4-FFF2-40B4-BE49-F238E27FC236}">
                <a16:creationId xmlns:a16="http://schemas.microsoft.com/office/drawing/2014/main" id="{9C71E8D4-84CF-2E48-AA78-415DD9A37EED}"/>
              </a:ext>
            </a:extLst>
          </p:cNvPr>
          <p:cNvSpPr>
            <a:spLocks noChangeArrowheads="1"/>
          </p:cNvSpPr>
          <p:nvPr/>
        </p:nvSpPr>
        <p:spPr bwMode="auto">
          <a:xfrm>
            <a:off x="3746875" y="54284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4</a:t>
            </a:r>
            <a:endParaRPr kumimoji="0" lang="en-US" altLang="en-US" sz="4000" i="0" u="none" strike="noStrike" cap="none" normalizeH="0" baseline="0" dirty="0">
              <a:ln>
                <a:noFill/>
              </a:ln>
              <a:effectLst/>
              <a:cs typeface="Arial" panose="020B0604020202020204" pitchFamily="34" charset="0"/>
            </a:endParaRPr>
          </a:p>
        </p:txBody>
      </p:sp>
      <p:sp>
        <p:nvSpPr>
          <p:cNvPr id="181" name="Rectangle 99">
            <a:extLst>
              <a:ext uri="{FF2B5EF4-FFF2-40B4-BE49-F238E27FC236}">
                <a16:creationId xmlns:a16="http://schemas.microsoft.com/office/drawing/2014/main" id="{A9B9B1D8-24A5-DA4A-9259-22C8DB2FFF9F}"/>
              </a:ext>
            </a:extLst>
          </p:cNvPr>
          <p:cNvSpPr>
            <a:spLocks noChangeArrowheads="1"/>
          </p:cNvSpPr>
          <p:nvPr/>
        </p:nvSpPr>
        <p:spPr bwMode="auto">
          <a:xfrm>
            <a:off x="4283799" y="54284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5</a:t>
            </a:r>
            <a:endParaRPr kumimoji="0" lang="en-US" altLang="en-US" sz="4000" i="0" u="none" strike="noStrike" cap="none" normalizeH="0" baseline="0" dirty="0">
              <a:ln>
                <a:noFill/>
              </a:ln>
              <a:effectLst/>
              <a:cs typeface="Arial" panose="020B0604020202020204" pitchFamily="34" charset="0"/>
            </a:endParaRPr>
          </a:p>
        </p:txBody>
      </p:sp>
      <p:sp>
        <p:nvSpPr>
          <p:cNvPr id="182" name="Rectangle 100">
            <a:extLst>
              <a:ext uri="{FF2B5EF4-FFF2-40B4-BE49-F238E27FC236}">
                <a16:creationId xmlns:a16="http://schemas.microsoft.com/office/drawing/2014/main" id="{B21BE34E-A891-9946-9ACB-BC79AE8CA1DC}"/>
              </a:ext>
            </a:extLst>
          </p:cNvPr>
          <p:cNvSpPr>
            <a:spLocks noChangeArrowheads="1"/>
          </p:cNvSpPr>
          <p:nvPr/>
        </p:nvSpPr>
        <p:spPr bwMode="auto">
          <a:xfrm>
            <a:off x="4820723" y="54284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6</a:t>
            </a:r>
            <a:endParaRPr kumimoji="0" lang="en-US" altLang="en-US" sz="4000" i="0" u="none" strike="noStrike" cap="none" normalizeH="0" baseline="0" dirty="0">
              <a:ln>
                <a:noFill/>
              </a:ln>
              <a:effectLst/>
              <a:cs typeface="Arial" panose="020B0604020202020204" pitchFamily="34" charset="0"/>
            </a:endParaRPr>
          </a:p>
        </p:txBody>
      </p:sp>
      <p:sp>
        <p:nvSpPr>
          <p:cNvPr id="183" name="Rectangle 101">
            <a:extLst>
              <a:ext uri="{FF2B5EF4-FFF2-40B4-BE49-F238E27FC236}">
                <a16:creationId xmlns:a16="http://schemas.microsoft.com/office/drawing/2014/main" id="{E18E1369-4536-1E43-A606-07217FE4A2C8}"/>
              </a:ext>
            </a:extLst>
          </p:cNvPr>
          <p:cNvSpPr>
            <a:spLocks noChangeArrowheads="1"/>
          </p:cNvSpPr>
          <p:nvPr/>
        </p:nvSpPr>
        <p:spPr bwMode="auto">
          <a:xfrm>
            <a:off x="5357647" y="54284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7</a:t>
            </a:r>
            <a:endParaRPr kumimoji="0" lang="en-US" altLang="en-US" sz="4000" i="0" u="none" strike="noStrike" cap="none" normalizeH="0" baseline="0" dirty="0">
              <a:ln>
                <a:noFill/>
              </a:ln>
              <a:effectLst/>
              <a:cs typeface="Arial" panose="020B0604020202020204" pitchFamily="34" charset="0"/>
            </a:endParaRPr>
          </a:p>
        </p:txBody>
      </p:sp>
      <p:sp>
        <p:nvSpPr>
          <p:cNvPr id="184" name="Rectangle 102">
            <a:extLst>
              <a:ext uri="{FF2B5EF4-FFF2-40B4-BE49-F238E27FC236}">
                <a16:creationId xmlns:a16="http://schemas.microsoft.com/office/drawing/2014/main" id="{EA26BE34-17E7-BA47-BBD5-F3E5E707C020}"/>
              </a:ext>
            </a:extLst>
          </p:cNvPr>
          <p:cNvSpPr>
            <a:spLocks noChangeArrowheads="1"/>
          </p:cNvSpPr>
          <p:nvPr/>
        </p:nvSpPr>
        <p:spPr bwMode="auto">
          <a:xfrm>
            <a:off x="5894571" y="54284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8</a:t>
            </a:r>
            <a:endParaRPr kumimoji="0" lang="en-US" altLang="en-US" sz="4000" i="0" u="none" strike="noStrike" cap="none" normalizeH="0" baseline="0" dirty="0">
              <a:ln>
                <a:noFill/>
              </a:ln>
              <a:effectLst/>
              <a:cs typeface="Arial" panose="020B0604020202020204" pitchFamily="34" charset="0"/>
            </a:endParaRPr>
          </a:p>
        </p:txBody>
      </p:sp>
      <p:sp>
        <p:nvSpPr>
          <p:cNvPr id="185" name="Rectangle 103">
            <a:extLst>
              <a:ext uri="{FF2B5EF4-FFF2-40B4-BE49-F238E27FC236}">
                <a16:creationId xmlns:a16="http://schemas.microsoft.com/office/drawing/2014/main" id="{0AD4B659-95ED-B948-80DD-010E88176D66}"/>
              </a:ext>
            </a:extLst>
          </p:cNvPr>
          <p:cNvSpPr>
            <a:spLocks noChangeArrowheads="1"/>
          </p:cNvSpPr>
          <p:nvPr/>
        </p:nvSpPr>
        <p:spPr bwMode="auto">
          <a:xfrm>
            <a:off x="6431495" y="54284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9</a:t>
            </a:r>
            <a:endParaRPr kumimoji="0" lang="en-US" altLang="en-US" sz="4000" i="0" u="none" strike="noStrike" cap="none" normalizeH="0" baseline="0" dirty="0">
              <a:ln>
                <a:noFill/>
              </a:ln>
              <a:effectLst/>
              <a:cs typeface="Arial" panose="020B0604020202020204" pitchFamily="34" charset="0"/>
            </a:endParaRPr>
          </a:p>
        </p:txBody>
      </p:sp>
      <p:sp>
        <p:nvSpPr>
          <p:cNvPr id="186" name="Rectangle 104">
            <a:extLst>
              <a:ext uri="{FF2B5EF4-FFF2-40B4-BE49-F238E27FC236}">
                <a16:creationId xmlns:a16="http://schemas.microsoft.com/office/drawing/2014/main" id="{EF55ADBF-5E04-6C49-A5B0-409789DD8E66}"/>
              </a:ext>
            </a:extLst>
          </p:cNvPr>
          <p:cNvSpPr>
            <a:spLocks noChangeArrowheads="1"/>
          </p:cNvSpPr>
          <p:nvPr/>
        </p:nvSpPr>
        <p:spPr bwMode="auto">
          <a:xfrm>
            <a:off x="6911269" y="5428402"/>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10</a:t>
            </a:r>
            <a:endParaRPr kumimoji="0" lang="en-US" altLang="en-US" sz="4000" i="0" u="none" strike="noStrike" cap="none" normalizeH="0" baseline="0" dirty="0">
              <a:ln>
                <a:noFill/>
              </a:ln>
              <a:effectLst/>
              <a:cs typeface="Arial" panose="020B0604020202020204" pitchFamily="34" charset="0"/>
            </a:endParaRPr>
          </a:p>
        </p:txBody>
      </p:sp>
      <p:sp>
        <p:nvSpPr>
          <p:cNvPr id="187" name="Rectangle 105">
            <a:extLst>
              <a:ext uri="{FF2B5EF4-FFF2-40B4-BE49-F238E27FC236}">
                <a16:creationId xmlns:a16="http://schemas.microsoft.com/office/drawing/2014/main" id="{0CADFD7F-80A1-4140-BC79-698C772485C3}"/>
              </a:ext>
            </a:extLst>
          </p:cNvPr>
          <p:cNvSpPr>
            <a:spLocks noChangeArrowheads="1"/>
          </p:cNvSpPr>
          <p:nvPr/>
        </p:nvSpPr>
        <p:spPr bwMode="auto">
          <a:xfrm>
            <a:off x="7459135" y="5428402"/>
            <a:ext cx="2123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11</a:t>
            </a:r>
            <a:endParaRPr kumimoji="0" lang="en-US" altLang="en-US" sz="4000" i="0" u="none" strike="noStrike" cap="none" normalizeH="0" baseline="0" dirty="0">
              <a:ln>
                <a:noFill/>
              </a:ln>
              <a:effectLst/>
              <a:cs typeface="Arial" panose="020B0604020202020204" pitchFamily="34" charset="0"/>
            </a:endParaRPr>
          </a:p>
        </p:txBody>
      </p:sp>
      <p:sp>
        <p:nvSpPr>
          <p:cNvPr id="188" name="Rectangle 106">
            <a:extLst>
              <a:ext uri="{FF2B5EF4-FFF2-40B4-BE49-F238E27FC236}">
                <a16:creationId xmlns:a16="http://schemas.microsoft.com/office/drawing/2014/main" id="{1EE3B23D-40BB-4A4B-AA04-6D95582FBDFE}"/>
              </a:ext>
            </a:extLst>
          </p:cNvPr>
          <p:cNvSpPr>
            <a:spLocks noChangeArrowheads="1"/>
          </p:cNvSpPr>
          <p:nvPr/>
        </p:nvSpPr>
        <p:spPr bwMode="auto">
          <a:xfrm>
            <a:off x="7980305" y="5428402"/>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12</a:t>
            </a:r>
            <a:endParaRPr kumimoji="0" lang="en-US" altLang="en-US" sz="4000" i="0" u="none" strike="noStrike" cap="none" normalizeH="0" baseline="0" dirty="0">
              <a:ln>
                <a:noFill/>
              </a:ln>
              <a:effectLst/>
              <a:cs typeface="Arial" panose="020B0604020202020204" pitchFamily="34" charset="0"/>
            </a:endParaRPr>
          </a:p>
        </p:txBody>
      </p:sp>
      <p:sp>
        <p:nvSpPr>
          <p:cNvPr id="189" name="Rectangle 78">
            <a:extLst>
              <a:ext uri="{FF2B5EF4-FFF2-40B4-BE49-F238E27FC236}">
                <a16:creationId xmlns:a16="http://schemas.microsoft.com/office/drawing/2014/main" id="{D83E36DC-DAB8-4849-86BB-A31E1CE7CA0D}"/>
              </a:ext>
            </a:extLst>
          </p:cNvPr>
          <p:cNvSpPr>
            <a:spLocks noChangeArrowheads="1"/>
          </p:cNvSpPr>
          <p:nvPr/>
        </p:nvSpPr>
        <p:spPr bwMode="auto">
          <a:xfrm>
            <a:off x="640080" y="1779444"/>
            <a:ext cx="7422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   1.0%</a:t>
            </a:r>
            <a:endParaRPr kumimoji="0" lang="en-US" altLang="en-US" sz="4000" i="0" u="none" strike="noStrike" cap="none" normalizeH="0" baseline="0" dirty="0">
              <a:ln>
                <a:noFill/>
              </a:ln>
              <a:effectLst/>
              <a:cs typeface="Arial" panose="020B0604020202020204" pitchFamily="34" charset="0"/>
            </a:endParaRPr>
          </a:p>
        </p:txBody>
      </p:sp>
      <p:sp>
        <p:nvSpPr>
          <p:cNvPr id="192" name="TextBox 1">
            <a:extLst>
              <a:ext uri="{FF2B5EF4-FFF2-40B4-BE49-F238E27FC236}">
                <a16:creationId xmlns:a16="http://schemas.microsoft.com/office/drawing/2014/main" id="{66995069-F830-F845-8685-B614BF9641B4}"/>
              </a:ext>
            </a:extLst>
          </p:cNvPr>
          <p:cNvSpPr txBox="1">
            <a:spLocks noChangeArrowheads="1"/>
          </p:cNvSpPr>
          <p:nvPr/>
        </p:nvSpPr>
        <p:spPr bwMode="auto">
          <a:xfrm>
            <a:off x="2129876" y="3153260"/>
            <a:ext cx="710451" cy="369332"/>
          </a:xfrm>
          <a:prstGeom prst="rect">
            <a:avLst/>
          </a:prstGeom>
          <a:noFill/>
          <a:ln w="9525">
            <a:noFill/>
            <a:miter lim="800000"/>
            <a:headEnd/>
            <a:tailEnd/>
          </a:ln>
        </p:spPr>
        <p:txBody>
          <a:bodyPr wrap="none">
            <a:spAutoFit/>
          </a:bodyPr>
          <a:lstStyle/>
          <a:p>
            <a:r>
              <a:rPr lang="en-US" dirty="0">
                <a:latin typeface="Arial" panose="020B0604020202020204" pitchFamily="34" charset="0"/>
                <a:cs typeface="Arial" panose="020B0604020202020204" pitchFamily="34" charset="0"/>
              </a:rPr>
              <a:t>0.6%</a:t>
            </a:r>
          </a:p>
        </p:txBody>
      </p:sp>
      <p:sp>
        <p:nvSpPr>
          <p:cNvPr id="193" name="TextBox 192">
            <a:extLst>
              <a:ext uri="{FF2B5EF4-FFF2-40B4-BE49-F238E27FC236}">
                <a16:creationId xmlns:a16="http://schemas.microsoft.com/office/drawing/2014/main" id="{09B0387B-72C6-354B-A2FB-516E79C4F1EA}"/>
              </a:ext>
            </a:extLst>
          </p:cNvPr>
          <p:cNvSpPr txBox="1">
            <a:spLocks noChangeArrowheads="1"/>
          </p:cNvSpPr>
          <p:nvPr/>
        </p:nvSpPr>
        <p:spPr bwMode="auto">
          <a:xfrm>
            <a:off x="2129876" y="4624935"/>
            <a:ext cx="710451" cy="369332"/>
          </a:xfrm>
          <a:prstGeom prst="rect">
            <a:avLst/>
          </a:prstGeom>
          <a:noFill/>
          <a:ln w="9525">
            <a:noFill/>
            <a:miter lim="800000"/>
            <a:headEnd/>
            <a:tailEnd/>
          </a:ln>
        </p:spPr>
        <p:txBody>
          <a:bodyPr wrap="none">
            <a:spAutoFit/>
          </a:bodyPr>
          <a:lstStyle/>
          <a:p>
            <a:r>
              <a:rPr lang="en-US" dirty="0">
                <a:latin typeface="Arial" panose="020B0604020202020204" pitchFamily="34" charset="0"/>
                <a:cs typeface="Arial" panose="020B0604020202020204" pitchFamily="34" charset="0"/>
              </a:rPr>
              <a:t>0.2%</a:t>
            </a:r>
          </a:p>
        </p:txBody>
      </p:sp>
      <p:cxnSp>
        <p:nvCxnSpPr>
          <p:cNvPr id="14" name="Straight Connector 13">
            <a:extLst>
              <a:ext uri="{FF2B5EF4-FFF2-40B4-BE49-F238E27FC236}">
                <a16:creationId xmlns:a16="http://schemas.microsoft.com/office/drawing/2014/main" id="{E13BE436-94EE-3845-978D-C47E0F3E1354}"/>
              </a:ext>
            </a:extLst>
          </p:cNvPr>
          <p:cNvCxnSpPr>
            <a:cxnSpLocks/>
          </p:cNvCxnSpPr>
          <p:nvPr/>
        </p:nvCxnSpPr>
        <p:spPr bwMode="auto">
          <a:xfrm flipH="1" flipV="1">
            <a:off x="2178394" y="3129698"/>
            <a:ext cx="5402" cy="2127181"/>
          </a:xfrm>
          <a:prstGeom prst="line">
            <a:avLst/>
          </a:prstGeom>
          <a:solidFill>
            <a:schemeClr val="accent1"/>
          </a:solidFill>
          <a:ln w="9525" cap="flat" cmpd="sng" algn="ctr">
            <a:solidFill>
              <a:schemeClr val="tx1"/>
            </a:solidFill>
            <a:prstDash val="sysDot"/>
            <a:round/>
            <a:headEnd type="none" w="med" len="med"/>
            <a:tailEnd type="none" w="med" len="med"/>
          </a:ln>
          <a:effectLst/>
        </p:spPr>
      </p:cxnSp>
      <p:sp>
        <p:nvSpPr>
          <p:cNvPr id="199" name="TextBox 24">
            <a:extLst>
              <a:ext uri="{FF2B5EF4-FFF2-40B4-BE49-F238E27FC236}">
                <a16:creationId xmlns:a16="http://schemas.microsoft.com/office/drawing/2014/main" id="{48FC0A45-5D35-694C-BB91-14423B175088}"/>
              </a:ext>
            </a:extLst>
          </p:cNvPr>
          <p:cNvSpPr txBox="1">
            <a:spLocks noChangeArrowheads="1"/>
          </p:cNvSpPr>
          <p:nvPr/>
        </p:nvSpPr>
        <p:spPr bwMode="auto">
          <a:xfrm>
            <a:off x="2375547" y="3584776"/>
            <a:ext cx="2499403" cy="923330"/>
          </a:xfrm>
          <a:prstGeom prst="rect">
            <a:avLst/>
          </a:prstGeom>
          <a:noFill/>
          <a:ln w="9525">
            <a:noFill/>
            <a:miter lim="800000"/>
            <a:headEnd/>
            <a:tailEnd/>
          </a:ln>
        </p:spPr>
        <p:txBody>
          <a:bodyPr wrap="none">
            <a:spAutoFit/>
          </a:bodyPr>
          <a:lstStyle/>
          <a:p>
            <a:pPr algn="ctr"/>
            <a:r>
              <a:rPr lang="en-US" dirty="0"/>
              <a:t>30-day HR [95% CI] = </a:t>
            </a:r>
          </a:p>
          <a:p>
            <a:pPr algn="ctr"/>
            <a:r>
              <a:rPr lang="en-US" dirty="0"/>
              <a:t>4.05 [0.86, 19.06]</a:t>
            </a:r>
          </a:p>
          <a:p>
            <a:pPr algn="ctr"/>
            <a:r>
              <a:rPr lang="en-US" b="1" dirty="0">
                <a:solidFill>
                  <a:srgbClr val="FFFF00"/>
                </a:solidFill>
              </a:rPr>
              <a:t>P=0.06</a:t>
            </a:r>
          </a:p>
        </p:txBody>
      </p:sp>
      <p:sp>
        <p:nvSpPr>
          <p:cNvPr id="79" name="Freeform 54">
            <a:extLst>
              <a:ext uri="{FF2B5EF4-FFF2-40B4-BE49-F238E27FC236}">
                <a16:creationId xmlns:a16="http://schemas.microsoft.com/office/drawing/2014/main" id="{B43806BC-C642-E84E-BBE3-12CDD106C392}"/>
              </a:ext>
            </a:extLst>
          </p:cNvPr>
          <p:cNvSpPr>
            <a:spLocks/>
          </p:cNvSpPr>
          <p:nvPr/>
        </p:nvSpPr>
        <p:spPr bwMode="auto">
          <a:xfrm>
            <a:off x="1675130" y="2880360"/>
            <a:ext cx="6417310" cy="2250123"/>
          </a:xfrm>
          <a:custGeom>
            <a:avLst/>
            <a:gdLst>
              <a:gd name="T0" fmla="*/ 0 w 2308"/>
              <a:gd name="T1" fmla="*/ 740 h 740"/>
              <a:gd name="T2" fmla="*/ 0 w 2308"/>
              <a:gd name="T3" fmla="*/ 740 h 740"/>
              <a:gd name="T4" fmla="*/ 0 w 2308"/>
              <a:gd name="T5" fmla="*/ 411 h 740"/>
              <a:gd name="T6" fmla="*/ 29 w 2308"/>
              <a:gd name="T7" fmla="*/ 411 h 740"/>
              <a:gd name="T8" fmla="*/ 29 w 2308"/>
              <a:gd name="T9" fmla="*/ 329 h 740"/>
              <a:gd name="T10" fmla="*/ 41 w 2308"/>
              <a:gd name="T11" fmla="*/ 329 h 740"/>
              <a:gd name="T12" fmla="*/ 41 w 2308"/>
              <a:gd name="T13" fmla="*/ 247 h 740"/>
              <a:gd name="T14" fmla="*/ 82 w 2308"/>
              <a:gd name="T15" fmla="*/ 247 h 740"/>
              <a:gd name="T16" fmla="*/ 82 w 2308"/>
              <a:gd name="T17" fmla="*/ 247 h 740"/>
              <a:gd name="T18" fmla="*/ 117 w 2308"/>
              <a:gd name="T19" fmla="*/ 247 h 740"/>
              <a:gd name="T20" fmla="*/ 117 w 2308"/>
              <a:gd name="T21" fmla="*/ 247 h 740"/>
              <a:gd name="T22" fmla="*/ 123 w 2308"/>
              <a:gd name="T23" fmla="*/ 247 h 740"/>
              <a:gd name="T24" fmla="*/ 123 w 2308"/>
              <a:gd name="T25" fmla="*/ 164 h 740"/>
              <a:gd name="T26" fmla="*/ 140 w 2308"/>
              <a:gd name="T27" fmla="*/ 164 h 740"/>
              <a:gd name="T28" fmla="*/ 140 w 2308"/>
              <a:gd name="T29" fmla="*/ 164 h 740"/>
              <a:gd name="T30" fmla="*/ 146 w 2308"/>
              <a:gd name="T31" fmla="*/ 164 h 740"/>
              <a:gd name="T32" fmla="*/ 146 w 2308"/>
              <a:gd name="T33" fmla="*/ 82 h 740"/>
              <a:gd name="T34" fmla="*/ 181 w 2308"/>
              <a:gd name="T35" fmla="*/ 82 h 740"/>
              <a:gd name="T36" fmla="*/ 181 w 2308"/>
              <a:gd name="T37" fmla="*/ 82 h 740"/>
              <a:gd name="T38" fmla="*/ 222 w 2308"/>
              <a:gd name="T39" fmla="*/ 82 h 740"/>
              <a:gd name="T40" fmla="*/ 222 w 2308"/>
              <a:gd name="T41" fmla="*/ 82 h 740"/>
              <a:gd name="T42" fmla="*/ 286 w 2308"/>
              <a:gd name="T43" fmla="*/ 82 h 740"/>
              <a:gd name="T44" fmla="*/ 286 w 2308"/>
              <a:gd name="T45" fmla="*/ 0 h 740"/>
              <a:gd name="T46" fmla="*/ 2308 w 2308"/>
              <a:gd name="T47" fmla="*/ 0 h 740"/>
              <a:gd name="T48" fmla="*/ 2308 w 2308"/>
              <a:gd name="T49" fmla="*/ 0 h 740"/>
              <a:gd name="T50" fmla="*/ 2308 w 2308"/>
              <a:gd name="T5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8" h="740">
                <a:moveTo>
                  <a:pt x="0" y="740"/>
                </a:moveTo>
                <a:lnTo>
                  <a:pt x="0" y="740"/>
                </a:lnTo>
                <a:lnTo>
                  <a:pt x="0" y="411"/>
                </a:lnTo>
                <a:lnTo>
                  <a:pt x="29" y="411"/>
                </a:lnTo>
                <a:lnTo>
                  <a:pt x="29" y="329"/>
                </a:lnTo>
                <a:lnTo>
                  <a:pt x="41" y="329"/>
                </a:lnTo>
                <a:lnTo>
                  <a:pt x="41" y="247"/>
                </a:lnTo>
                <a:lnTo>
                  <a:pt x="82" y="247"/>
                </a:lnTo>
                <a:lnTo>
                  <a:pt x="82" y="247"/>
                </a:lnTo>
                <a:lnTo>
                  <a:pt x="117" y="247"/>
                </a:lnTo>
                <a:lnTo>
                  <a:pt x="117" y="247"/>
                </a:lnTo>
                <a:lnTo>
                  <a:pt x="123" y="247"/>
                </a:lnTo>
                <a:lnTo>
                  <a:pt x="123" y="164"/>
                </a:lnTo>
                <a:lnTo>
                  <a:pt x="140" y="164"/>
                </a:lnTo>
                <a:lnTo>
                  <a:pt x="140" y="164"/>
                </a:lnTo>
                <a:lnTo>
                  <a:pt x="146" y="164"/>
                </a:lnTo>
                <a:lnTo>
                  <a:pt x="146" y="82"/>
                </a:lnTo>
                <a:lnTo>
                  <a:pt x="181" y="82"/>
                </a:lnTo>
                <a:lnTo>
                  <a:pt x="181" y="82"/>
                </a:lnTo>
                <a:lnTo>
                  <a:pt x="222" y="82"/>
                </a:lnTo>
                <a:lnTo>
                  <a:pt x="222" y="82"/>
                </a:lnTo>
                <a:lnTo>
                  <a:pt x="286" y="82"/>
                </a:lnTo>
                <a:lnTo>
                  <a:pt x="286" y="0"/>
                </a:lnTo>
                <a:lnTo>
                  <a:pt x="2308" y="0"/>
                </a:lnTo>
                <a:lnTo>
                  <a:pt x="2308" y="0"/>
                </a:lnTo>
                <a:lnTo>
                  <a:pt x="2308" y="0"/>
                </a:lnTo>
              </a:path>
            </a:pathLst>
          </a:custGeom>
          <a:noFill/>
          <a:ln w="38100">
            <a:solidFill>
              <a:schemeClr val="bg1">
                <a:lumMod val="50000"/>
                <a:lumOff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55">
            <a:extLst>
              <a:ext uri="{FF2B5EF4-FFF2-40B4-BE49-F238E27FC236}">
                <a16:creationId xmlns:a16="http://schemas.microsoft.com/office/drawing/2014/main" id="{439A4C20-3657-9145-B08D-76DA345FCDDE}"/>
              </a:ext>
            </a:extLst>
          </p:cNvPr>
          <p:cNvSpPr>
            <a:spLocks/>
          </p:cNvSpPr>
          <p:nvPr/>
        </p:nvSpPr>
        <p:spPr bwMode="auto">
          <a:xfrm>
            <a:off x="1675130" y="4130090"/>
            <a:ext cx="6417310" cy="1000393"/>
          </a:xfrm>
          <a:custGeom>
            <a:avLst/>
            <a:gdLst>
              <a:gd name="T0" fmla="*/ 6 w 2308"/>
              <a:gd name="T1" fmla="*/ 329 h 329"/>
              <a:gd name="T2" fmla="*/ 12 w 2308"/>
              <a:gd name="T3" fmla="*/ 329 h 329"/>
              <a:gd name="T4" fmla="*/ 17 w 2308"/>
              <a:gd name="T5" fmla="*/ 329 h 329"/>
              <a:gd name="T6" fmla="*/ 58 w 2308"/>
              <a:gd name="T7" fmla="*/ 247 h 329"/>
              <a:gd name="T8" fmla="*/ 70 w 2308"/>
              <a:gd name="T9" fmla="*/ 164 h 329"/>
              <a:gd name="T10" fmla="*/ 88 w 2308"/>
              <a:gd name="T11" fmla="*/ 164 h 329"/>
              <a:gd name="T12" fmla="*/ 129 w 2308"/>
              <a:gd name="T13" fmla="*/ 164 h 329"/>
              <a:gd name="T14" fmla="*/ 204 w 2308"/>
              <a:gd name="T15" fmla="*/ 164 h 329"/>
              <a:gd name="T16" fmla="*/ 292 w 2308"/>
              <a:gd name="T17" fmla="*/ 164 h 329"/>
              <a:gd name="T18" fmla="*/ 310 w 2308"/>
              <a:gd name="T19" fmla="*/ 164 h 329"/>
              <a:gd name="T20" fmla="*/ 316 w 2308"/>
              <a:gd name="T21" fmla="*/ 164 h 329"/>
              <a:gd name="T22" fmla="*/ 380 w 2308"/>
              <a:gd name="T23" fmla="*/ 164 h 329"/>
              <a:gd name="T24" fmla="*/ 514 w 2308"/>
              <a:gd name="T25" fmla="*/ 164 h 329"/>
              <a:gd name="T26" fmla="*/ 520 w 2308"/>
              <a:gd name="T27" fmla="*/ 164 h 329"/>
              <a:gd name="T28" fmla="*/ 532 w 2308"/>
              <a:gd name="T29" fmla="*/ 164 h 329"/>
              <a:gd name="T30" fmla="*/ 573 w 2308"/>
              <a:gd name="T31" fmla="*/ 164 h 329"/>
              <a:gd name="T32" fmla="*/ 596 w 2308"/>
              <a:gd name="T33" fmla="*/ 164 h 329"/>
              <a:gd name="T34" fmla="*/ 654 w 2308"/>
              <a:gd name="T35" fmla="*/ 164 h 329"/>
              <a:gd name="T36" fmla="*/ 672 w 2308"/>
              <a:gd name="T37" fmla="*/ 164 h 329"/>
              <a:gd name="T38" fmla="*/ 765 w 2308"/>
              <a:gd name="T39" fmla="*/ 164 h 329"/>
              <a:gd name="T40" fmla="*/ 859 w 2308"/>
              <a:gd name="T41" fmla="*/ 164 h 329"/>
              <a:gd name="T42" fmla="*/ 923 w 2308"/>
              <a:gd name="T43" fmla="*/ 164 h 329"/>
              <a:gd name="T44" fmla="*/ 1028 w 2308"/>
              <a:gd name="T45" fmla="*/ 164 h 329"/>
              <a:gd name="T46" fmla="*/ 1058 w 2308"/>
              <a:gd name="T47" fmla="*/ 164 h 329"/>
              <a:gd name="T48" fmla="*/ 1122 w 2308"/>
              <a:gd name="T49" fmla="*/ 164 h 329"/>
              <a:gd name="T50" fmla="*/ 1134 w 2308"/>
              <a:gd name="T51" fmla="*/ 164 h 329"/>
              <a:gd name="T52" fmla="*/ 1163 w 2308"/>
              <a:gd name="T53" fmla="*/ 164 h 329"/>
              <a:gd name="T54" fmla="*/ 1175 w 2308"/>
              <a:gd name="T55" fmla="*/ 164 h 329"/>
              <a:gd name="T56" fmla="*/ 1221 w 2308"/>
              <a:gd name="T57" fmla="*/ 164 h 329"/>
              <a:gd name="T58" fmla="*/ 1268 w 2308"/>
              <a:gd name="T59" fmla="*/ 164 h 329"/>
              <a:gd name="T60" fmla="*/ 1315 w 2308"/>
              <a:gd name="T61" fmla="*/ 164 h 329"/>
              <a:gd name="T62" fmla="*/ 1332 w 2308"/>
              <a:gd name="T63" fmla="*/ 164 h 329"/>
              <a:gd name="T64" fmla="*/ 1344 w 2308"/>
              <a:gd name="T65" fmla="*/ 164 h 329"/>
              <a:gd name="T66" fmla="*/ 1385 w 2308"/>
              <a:gd name="T67" fmla="*/ 164 h 329"/>
              <a:gd name="T68" fmla="*/ 1525 w 2308"/>
              <a:gd name="T69" fmla="*/ 164 h 329"/>
              <a:gd name="T70" fmla="*/ 1619 w 2308"/>
              <a:gd name="T71" fmla="*/ 164 h 329"/>
              <a:gd name="T72" fmla="*/ 1648 w 2308"/>
              <a:gd name="T73" fmla="*/ 82 h 329"/>
              <a:gd name="T74" fmla="*/ 1741 w 2308"/>
              <a:gd name="T75" fmla="*/ 82 h 329"/>
              <a:gd name="T76" fmla="*/ 1747 w 2308"/>
              <a:gd name="T77" fmla="*/ 82 h 329"/>
              <a:gd name="T78" fmla="*/ 1905 w 2308"/>
              <a:gd name="T79" fmla="*/ 82 h 329"/>
              <a:gd name="T80" fmla="*/ 1911 w 2308"/>
              <a:gd name="T81" fmla="*/ 82 h 329"/>
              <a:gd name="T82" fmla="*/ 1917 w 2308"/>
              <a:gd name="T83" fmla="*/ 82 h 329"/>
              <a:gd name="T84" fmla="*/ 1975 w 2308"/>
              <a:gd name="T85" fmla="*/ 82 h 329"/>
              <a:gd name="T86" fmla="*/ 2004 w 2308"/>
              <a:gd name="T87" fmla="*/ 82 h 329"/>
              <a:gd name="T88" fmla="*/ 2069 w 2308"/>
              <a:gd name="T89" fmla="*/ 82 h 329"/>
              <a:gd name="T90" fmla="*/ 2086 w 2308"/>
              <a:gd name="T91" fmla="*/ 82 h 329"/>
              <a:gd name="T92" fmla="*/ 2098 w 2308"/>
              <a:gd name="T93" fmla="*/ 82 h 329"/>
              <a:gd name="T94" fmla="*/ 2308 w 2308"/>
              <a:gd name="T95" fmla="*/ 0 h 329"/>
              <a:gd name="T96" fmla="*/ 2308 w 2308"/>
              <a:gd name="T9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8" h="329">
                <a:moveTo>
                  <a:pt x="0" y="329"/>
                </a:moveTo>
                <a:lnTo>
                  <a:pt x="6" y="329"/>
                </a:lnTo>
                <a:lnTo>
                  <a:pt x="6" y="329"/>
                </a:lnTo>
                <a:lnTo>
                  <a:pt x="12" y="329"/>
                </a:lnTo>
                <a:lnTo>
                  <a:pt x="12" y="329"/>
                </a:lnTo>
                <a:lnTo>
                  <a:pt x="17" y="329"/>
                </a:lnTo>
                <a:lnTo>
                  <a:pt x="17" y="247"/>
                </a:lnTo>
                <a:lnTo>
                  <a:pt x="58" y="247"/>
                </a:lnTo>
                <a:lnTo>
                  <a:pt x="58" y="164"/>
                </a:lnTo>
                <a:lnTo>
                  <a:pt x="70" y="164"/>
                </a:lnTo>
                <a:lnTo>
                  <a:pt x="70" y="164"/>
                </a:lnTo>
                <a:lnTo>
                  <a:pt x="88" y="164"/>
                </a:lnTo>
                <a:lnTo>
                  <a:pt x="88" y="164"/>
                </a:lnTo>
                <a:lnTo>
                  <a:pt x="129" y="164"/>
                </a:lnTo>
                <a:lnTo>
                  <a:pt x="129" y="164"/>
                </a:lnTo>
                <a:lnTo>
                  <a:pt x="204" y="164"/>
                </a:lnTo>
                <a:lnTo>
                  <a:pt x="204" y="164"/>
                </a:lnTo>
                <a:lnTo>
                  <a:pt x="292" y="164"/>
                </a:lnTo>
                <a:lnTo>
                  <a:pt x="292" y="164"/>
                </a:lnTo>
                <a:lnTo>
                  <a:pt x="310" y="164"/>
                </a:lnTo>
                <a:lnTo>
                  <a:pt x="310" y="164"/>
                </a:lnTo>
                <a:lnTo>
                  <a:pt x="316" y="164"/>
                </a:lnTo>
                <a:lnTo>
                  <a:pt x="316" y="164"/>
                </a:lnTo>
                <a:lnTo>
                  <a:pt x="380" y="164"/>
                </a:lnTo>
                <a:lnTo>
                  <a:pt x="380" y="164"/>
                </a:lnTo>
                <a:lnTo>
                  <a:pt x="514" y="164"/>
                </a:lnTo>
                <a:lnTo>
                  <a:pt x="514" y="164"/>
                </a:lnTo>
                <a:lnTo>
                  <a:pt x="520" y="164"/>
                </a:lnTo>
                <a:lnTo>
                  <a:pt x="520" y="164"/>
                </a:lnTo>
                <a:lnTo>
                  <a:pt x="532" y="164"/>
                </a:lnTo>
                <a:lnTo>
                  <a:pt x="532" y="164"/>
                </a:lnTo>
                <a:lnTo>
                  <a:pt x="573" y="164"/>
                </a:lnTo>
                <a:lnTo>
                  <a:pt x="573" y="164"/>
                </a:lnTo>
                <a:lnTo>
                  <a:pt x="596" y="164"/>
                </a:lnTo>
                <a:lnTo>
                  <a:pt x="596" y="164"/>
                </a:lnTo>
                <a:lnTo>
                  <a:pt x="654" y="164"/>
                </a:lnTo>
                <a:lnTo>
                  <a:pt x="654" y="164"/>
                </a:lnTo>
                <a:lnTo>
                  <a:pt x="672" y="164"/>
                </a:lnTo>
                <a:lnTo>
                  <a:pt x="672" y="164"/>
                </a:lnTo>
                <a:lnTo>
                  <a:pt x="765" y="164"/>
                </a:lnTo>
                <a:lnTo>
                  <a:pt x="765" y="164"/>
                </a:lnTo>
                <a:lnTo>
                  <a:pt x="859" y="164"/>
                </a:lnTo>
                <a:lnTo>
                  <a:pt x="859" y="164"/>
                </a:lnTo>
                <a:lnTo>
                  <a:pt x="923" y="164"/>
                </a:lnTo>
                <a:lnTo>
                  <a:pt x="923" y="164"/>
                </a:lnTo>
                <a:lnTo>
                  <a:pt x="1028" y="164"/>
                </a:lnTo>
                <a:lnTo>
                  <a:pt x="1028" y="164"/>
                </a:lnTo>
                <a:lnTo>
                  <a:pt x="1058" y="164"/>
                </a:lnTo>
                <a:lnTo>
                  <a:pt x="1058" y="164"/>
                </a:lnTo>
                <a:lnTo>
                  <a:pt x="1122" y="164"/>
                </a:lnTo>
                <a:lnTo>
                  <a:pt x="1122" y="164"/>
                </a:lnTo>
                <a:lnTo>
                  <a:pt x="1134" y="164"/>
                </a:lnTo>
                <a:lnTo>
                  <a:pt x="1134" y="164"/>
                </a:lnTo>
                <a:lnTo>
                  <a:pt x="1163" y="164"/>
                </a:lnTo>
                <a:lnTo>
                  <a:pt x="1163" y="164"/>
                </a:lnTo>
                <a:lnTo>
                  <a:pt x="1175" y="164"/>
                </a:lnTo>
                <a:lnTo>
                  <a:pt x="1175" y="164"/>
                </a:lnTo>
                <a:lnTo>
                  <a:pt x="1221" y="164"/>
                </a:lnTo>
                <a:lnTo>
                  <a:pt x="1221" y="164"/>
                </a:lnTo>
                <a:lnTo>
                  <a:pt x="1268" y="164"/>
                </a:lnTo>
                <a:lnTo>
                  <a:pt x="1268" y="164"/>
                </a:lnTo>
                <a:lnTo>
                  <a:pt x="1315" y="164"/>
                </a:lnTo>
                <a:lnTo>
                  <a:pt x="1315" y="164"/>
                </a:lnTo>
                <a:lnTo>
                  <a:pt x="1332" y="164"/>
                </a:lnTo>
                <a:lnTo>
                  <a:pt x="1332" y="164"/>
                </a:lnTo>
                <a:lnTo>
                  <a:pt x="1344" y="164"/>
                </a:lnTo>
                <a:lnTo>
                  <a:pt x="1344" y="164"/>
                </a:lnTo>
                <a:lnTo>
                  <a:pt x="1385" y="164"/>
                </a:lnTo>
                <a:lnTo>
                  <a:pt x="1385" y="164"/>
                </a:lnTo>
                <a:lnTo>
                  <a:pt x="1525" y="164"/>
                </a:lnTo>
                <a:lnTo>
                  <a:pt x="1525" y="164"/>
                </a:lnTo>
                <a:lnTo>
                  <a:pt x="1619" y="164"/>
                </a:lnTo>
                <a:lnTo>
                  <a:pt x="1619" y="82"/>
                </a:lnTo>
                <a:lnTo>
                  <a:pt x="1648" y="82"/>
                </a:lnTo>
                <a:lnTo>
                  <a:pt x="1648" y="82"/>
                </a:lnTo>
                <a:lnTo>
                  <a:pt x="1741" y="82"/>
                </a:lnTo>
                <a:lnTo>
                  <a:pt x="1741" y="82"/>
                </a:lnTo>
                <a:lnTo>
                  <a:pt x="1747" y="82"/>
                </a:lnTo>
                <a:lnTo>
                  <a:pt x="1747" y="82"/>
                </a:lnTo>
                <a:lnTo>
                  <a:pt x="1905" y="82"/>
                </a:lnTo>
                <a:lnTo>
                  <a:pt x="1905" y="82"/>
                </a:lnTo>
                <a:lnTo>
                  <a:pt x="1911" y="82"/>
                </a:lnTo>
                <a:lnTo>
                  <a:pt x="1911" y="82"/>
                </a:lnTo>
                <a:lnTo>
                  <a:pt x="1917" y="82"/>
                </a:lnTo>
                <a:lnTo>
                  <a:pt x="1917" y="82"/>
                </a:lnTo>
                <a:lnTo>
                  <a:pt x="1975" y="82"/>
                </a:lnTo>
                <a:lnTo>
                  <a:pt x="1975" y="82"/>
                </a:lnTo>
                <a:lnTo>
                  <a:pt x="2004" y="82"/>
                </a:lnTo>
                <a:lnTo>
                  <a:pt x="2004" y="82"/>
                </a:lnTo>
                <a:lnTo>
                  <a:pt x="2069" y="82"/>
                </a:lnTo>
                <a:lnTo>
                  <a:pt x="2069" y="82"/>
                </a:lnTo>
                <a:lnTo>
                  <a:pt x="2086" y="82"/>
                </a:lnTo>
                <a:lnTo>
                  <a:pt x="2086" y="82"/>
                </a:lnTo>
                <a:lnTo>
                  <a:pt x="2098" y="82"/>
                </a:lnTo>
                <a:lnTo>
                  <a:pt x="2098" y="0"/>
                </a:lnTo>
                <a:lnTo>
                  <a:pt x="2308" y="0"/>
                </a:lnTo>
                <a:lnTo>
                  <a:pt x="2308" y="0"/>
                </a:lnTo>
                <a:lnTo>
                  <a:pt x="2308" y="0"/>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13324446"/>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79425" y="209995"/>
            <a:ext cx="8185150" cy="889000"/>
          </a:xfrm>
          <a:prstGeom prst="rect">
            <a:avLst/>
          </a:prstGeom>
          <a:noFill/>
          <a:ln w="9525">
            <a:noFill/>
            <a:miter lim="800000"/>
            <a:headEnd/>
            <a:tailEnd/>
          </a:ln>
        </p:spPr>
        <p:txBody>
          <a:bodyPr/>
          <a:lstStyle/>
          <a:p>
            <a:pPr algn="ctr">
              <a:spcBef>
                <a:spcPct val="30000"/>
              </a:spcBef>
              <a:buClr>
                <a:srgbClr val="FDE25E"/>
              </a:buClr>
              <a:buSzPct val="110000"/>
            </a:pPr>
            <a:r>
              <a:rPr lang="en-US" sz="3600" b="1" dirty="0">
                <a:solidFill>
                  <a:srgbClr val="FFFFFF"/>
                </a:solidFill>
              </a:rPr>
              <a:t>Recurrent Angina</a:t>
            </a:r>
          </a:p>
        </p:txBody>
      </p:sp>
      <p:pic>
        <p:nvPicPr>
          <p:cNvPr id="24589" name="Picture 25"/>
          <p:cNvPicPr>
            <a:picLocks noChangeAspect="1"/>
          </p:cNvPicPr>
          <p:nvPr/>
        </p:nvPicPr>
        <p:blipFill>
          <a:blip r:embed="rId2"/>
          <a:srcRect/>
          <a:stretch>
            <a:fillRect/>
          </a:stretch>
        </p:blipFill>
        <p:spPr bwMode="auto">
          <a:xfrm>
            <a:off x="0" y="-106363"/>
            <a:ext cx="1152525" cy="1150938"/>
          </a:xfrm>
          <a:prstGeom prst="rect">
            <a:avLst/>
          </a:prstGeom>
          <a:noFill/>
          <a:ln w="9525">
            <a:noFill/>
            <a:miter lim="800000"/>
            <a:headEnd/>
            <a:tailEnd/>
          </a:ln>
        </p:spPr>
      </p:pic>
      <p:sp>
        <p:nvSpPr>
          <p:cNvPr id="3" name="Rectangle 5"/>
          <p:cNvSpPr>
            <a:spLocks noChangeArrowheads="1"/>
          </p:cNvSpPr>
          <p:nvPr/>
        </p:nvSpPr>
        <p:spPr bwMode="hidden">
          <a:xfrm>
            <a:off x="251460" y="927563"/>
            <a:ext cx="8641080" cy="5690408"/>
          </a:xfrm>
          <a:prstGeom prst="rect">
            <a:avLst/>
          </a:prstGeom>
          <a:solidFill>
            <a:srgbClr val="002060"/>
          </a:solidFill>
          <a:ln w="19050" algn="ctr">
            <a:solidFill>
              <a:schemeClr val="tx1"/>
            </a:solidFill>
            <a:miter lim="800000"/>
            <a:headEnd type="none" w="sm" len="sm"/>
            <a:tailEnd type="none" w="sm" len="sm"/>
          </a:ln>
          <a:effectLst>
            <a:outerShdw dist="17961" dir="2700000" algn="ctr" rotWithShape="0">
              <a:srgbClr val="1C1C1C"/>
            </a:outerShdw>
          </a:effectLst>
        </p:spPr>
        <p:txBody>
          <a:bodyPr anchor="ctr"/>
          <a:lstStyle/>
          <a:p>
            <a:pPr algn="ctr">
              <a:defRPr/>
            </a:pPr>
            <a:endParaRPr lang="en-US" b="1" dirty="0">
              <a:solidFill>
                <a:srgbClr val="FFFFFF"/>
              </a:solidFill>
              <a:latin typeface="+mn-lt"/>
              <a:ea typeface="ヒラギノ角ゴ Pro W3" pitchFamily="-111" charset="-128"/>
              <a:cs typeface="Arial" charset="0"/>
            </a:endParaRPr>
          </a:p>
        </p:txBody>
      </p:sp>
      <p:sp>
        <p:nvSpPr>
          <p:cNvPr id="121" name="Line 6">
            <a:extLst>
              <a:ext uri="{FF2B5EF4-FFF2-40B4-BE49-F238E27FC236}">
                <a16:creationId xmlns:a16="http://schemas.microsoft.com/office/drawing/2014/main" id="{4D2AD1D1-C631-F84C-8BC0-C6673879F4E9}"/>
              </a:ext>
            </a:extLst>
          </p:cNvPr>
          <p:cNvSpPr>
            <a:spLocks noChangeShapeType="1"/>
          </p:cNvSpPr>
          <p:nvPr/>
        </p:nvSpPr>
        <p:spPr bwMode="auto">
          <a:xfrm>
            <a:off x="1570827" y="1154430"/>
            <a:ext cx="0" cy="408423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7">
            <a:extLst>
              <a:ext uri="{FF2B5EF4-FFF2-40B4-BE49-F238E27FC236}">
                <a16:creationId xmlns:a16="http://schemas.microsoft.com/office/drawing/2014/main" id="{4CDF2A26-AEAD-7C45-903A-9D018CFBF632}"/>
              </a:ext>
            </a:extLst>
          </p:cNvPr>
          <p:cNvSpPr>
            <a:spLocks noChangeShapeType="1"/>
          </p:cNvSpPr>
          <p:nvPr/>
        </p:nvSpPr>
        <p:spPr bwMode="auto">
          <a:xfrm flipH="1">
            <a:off x="1422769" y="5132379"/>
            <a:ext cx="148058"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8">
            <a:extLst>
              <a:ext uri="{FF2B5EF4-FFF2-40B4-BE49-F238E27FC236}">
                <a16:creationId xmlns:a16="http://schemas.microsoft.com/office/drawing/2014/main" id="{461FBAC3-9A95-6F4C-9245-956694113D77}"/>
              </a:ext>
            </a:extLst>
          </p:cNvPr>
          <p:cNvSpPr>
            <a:spLocks noChangeShapeType="1"/>
          </p:cNvSpPr>
          <p:nvPr/>
        </p:nvSpPr>
        <p:spPr bwMode="auto">
          <a:xfrm flipH="1">
            <a:off x="1422769" y="4487103"/>
            <a:ext cx="148058"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9">
            <a:extLst>
              <a:ext uri="{FF2B5EF4-FFF2-40B4-BE49-F238E27FC236}">
                <a16:creationId xmlns:a16="http://schemas.microsoft.com/office/drawing/2014/main" id="{350471BA-D12C-2E46-91B9-55D6687C13BC}"/>
              </a:ext>
            </a:extLst>
          </p:cNvPr>
          <p:cNvSpPr>
            <a:spLocks noChangeShapeType="1"/>
          </p:cNvSpPr>
          <p:nvPr/>
        </p:nvSpPr>
        <p:spPr bwMode="auto">
          <a:xfrm flipH="1">
            <a:off x="1422769" y="3841824"/>
            <a:ext cx="148058"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10">
            <a:extLst>
              <a:ext uri="{FF2B5EF4-FFF2-40B4-BE49-F238E27FC236}">
                <a16:creationId xmlns:a16="http://schemas.microsoft.com/office/drawing/2014/main" id="{A5618A21-FAB9-EE48-B3B8-FA66812B7F6D}"/>
              </a:ext>
            </a:extLst>
          </p:cNvPr>
          <p:cNvSpPr>
            <a:spLocks noChangeShapeType="1"/>
          </p:cNvSpPr>
          <p:nvPr/>
        </p:nvSpPr>
        <p:spPr bwMode="auto">
          <a:xfrm flipH="1">
            <a:off x="1422769" y="3196546"/>
            <a:ext cx="148058"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11">
            <a:extLst>
              <a:ext uri="{FF2B5EF4-FFF2-40B4-BE49-F238E27FC236}">
                <a16:creationId xmlns:a16="http://schemas.microsoft.com/office/drawing/2014/main" id="{7ADB581E-F0BA-8947-9FE2-6737FD9A4CEE}"/>
              </a:ext>
            </a:extLst>
          </p:cNvPr>
          <p:cNvSpPr>
            <a:spLocks noChangeShapeType="1"/>
          </p:cNvSpPr>
          <p:nvPr/>
        </p:nvSpPr>
        <p:spPr bwMode="auto">
          <a:xfrm flipH="1">
            <a:off x="1422769" y="1905989"/>
            <a:ext cx="148058"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13">
            <a:extLst>
              <a:ext uri="{FF2B5EF4-FFF2-40B4-BE49-F238E27FC236}">
                <a16:creationId xmlns:a16="http://schemas.microsoft.com/office/drawing/2014/main" id="{30EEB2F9-E78B-4B43-8EAA-69D52493A993}"/>
              </a:ext>
            </a:extLst>
          </p:cNvPr>
          <p:cNvSpPr>
            <a:spLocks noChangeShapeType="1"/>
          </p:cNvSpPr>
          <p:nvPr/>
        </p:nvSpPr>
        <p:spPr bwMode="auto">
          <a:xfrm flipH="1">
            <a:off x="1422769" y="1260710"/>
            <a:ext cx="148058"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22">
            <a:extLst>
              <a:ext uri="{FF2B5EF4-FFF2-40B4-BE49-F238E27FC236}">
                <a16:creationId xmlns:a16="http://schemas.microsoft.com/office/drawing/2014/main" id="{6995E4F9-9A84-B644-A294-61C1665A57FD}"/>
              </a:ext>
            </a:extLst>
          </p:cNvPr>
          <p:cNvSpPr>
            <a:spLocks noChangeShapeType="1"/>
          </p:cNvSpPr>
          <p:nvPr/>
        </p:nvSpPr>
        <p:spPr bwMode="auto">
          <a:xfrm flipH="1">
            <a:off x="1570827" y="5238659"/>
            <a:ext cx="6578763"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23">
            <a:extLst>
              <a:ext uri="{FF2B5EF4-FFF2-40B4-BE49-F238E27FC236}">
                <a16:creationId xmlns:a16="http://schemas.microsoft.com/office/drawing/2014/main" id="{300B1355-2CAE-1343-A07F-5CED96BA7EB0}"/>
              </a:ext>
            </a:extLst>
          </p:cNvPr>
          <p:cNvSpPr>
            <a:spLocks noChangeShapeType="1"/>
          </p:cNvSpPr>
          <p:nvPr/>
        </p:nvSpPr>
        <p:spPr bwMode="auto">
          <a:xfrm>
            <a:off x="1635077"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24">
            <a:extLst>
              <a:ext uri="{FF2B5EF4-FFF2-40B4-BE49-F238E27FC236}">
                <a16:creationId xmlns:a16="http://schemas.microsoft.com/office/drawing/2014/main" id="{1DECF4BE-398F-4142-8614-8984600F809A}"/>
              </a:ext>
            </a:extLst>
          </p:cNvPr>
          <p:cNvSpPr>
            <a:spLocks noChangeShapeType="1"/>
          </p:cNvSpPr>
          <p:nvPr/>
        </p:nvSpPr>
        <p:spPr bwMode="auto">
          <a:xfrm>
            <a:off x="2172366"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25">
            <a:extLst>
              <a:ext uri="{FF2B5EF4-FFF2-40B4-BE49-F238E27FC236}">
                <a16:creationId xmlns:a16="http://schemas.microsoft.com/office/drawing/2014/main" id="{D43DBCAC-0DDF-174C-AAE4-45E46A43468E}"/>
              </a:ext>
            </a:extLst>
          </p:cNvPr>
          <p:cNvSpPr>
            <a:spLocks noChangeShapeType="1"/>
          </p:cNvSpPr>
          <p:nvPr/>
        </p:nvSpPr>
        <p:spPr bwMode="auto">
          <a:xfrm>
            <a:off x="2709655"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26">
            <a:extLst>
              <a:ext uri="{FF2B5EF4-FFF2-40B4-BE49-F238E27FC236}">
                <a16:creationId xmlns:a16="http://schemas.microsoft.com/office/drawing/2014/main" id="{3177DE71-E498-7D45-AEFE-33FA91B5098D}"/>
              </a:ext>
            </a:extLst>
          </p:cNvPr>
          <p:cNvSpPr>
            <a:spLocks noChangeShapeType="1"/>
          </p:cNvSpPr>
          <p:nvPr/>
        </p:nvSpPr>
        <p:spPr bwMode="auto">
          <a:xfrm>
            <a:off x="3246944"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27">
            <a:extLst>
              <a:ext uri="{FF2B5EF4-FFF2-40B4-BE49-F238E27FC236}">
                <a16:creationId xmlns:a16="http://schemas.microsoft.com/office/drawing/2014/main" id="{E1675165-5C7D-4141-938D-2CA2E3EB2A55}"/>
              </a:ext>
            </a:extLst>
          </p:cNvPr>
          <p:cNvSpPr>
            <a:spLocks noChangeShapeType="1"/>
          </p:cNvSpPr>
          <p:nvPr/>
        </p:nvSpPr>
        <p:spPr bwMode="auto">
          <a:xfrm>
            <a:off x="3784233"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28">
            <a:extLst>
              <a:ext uri="{FF2B5EF4-FFF2-40B4-BE49-F238E27FC236}">
                <a16:creationId xmlns:a16="http://schemas.microsoft.com/office/drawing/2014/main" id="{92EDB94B-1D2C-F044-85CA-1659E6DDB887}"/>
              </a:ext>
            </a:extLst>
          </p:cNvPr>
          <p:cNvSpPr>
            <a:spLocks noChangeShapeType="1"/>
          </p:cNvSpPr>
          <p:nvPr/>
        </p:nvSpPr>
        <p:spPr bwMode="auto">
          <a:xfrm>
            <a:off x="4321522"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29">
            <a:extLst>
              <a:ext uri="{FF2B5EF4-FFF2-40B4-BE49-F238E27FC236}">
                <a16:creationId xmlns:a16="http://schemas.microsoft.com/office/drawing/2014/main" id="{8D50611A-B6D3-CE48-858A-4138764AC3FC}"/>
              </a:ext>
            </a:extLst>
          </p:cNvPr>
          <p:cNvSpPr>
            <a:spLocks noChangeShapeType="1"/>
          </p:cNvSpPr>
          <p:nvPr/>
        </p:nvSpPr>
        <p:spPr bwMode="auto">
          <a:xfrm>
            <a:off x="4858811"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30">
            <a:extLst>
              <a:ext uri="{FF2B5EF4-FFF2-40B4-BE49-F238E27FC236}">
                <a16:creationId xmlns:a16="http://schemas.microsoft.com/office/drawing/2014/main" id="{D7930F6A-3EC4-FE44-9EE6-DDDB0E1C23F8}"/>
              </a:ext>
            </a:extLst>
          </p:cNvPr>
          <p:cNvSpPr>
            <a:spLocks noChangeShapeType="1"/>
          </p:cNvSpPr>
          <p:nvPr/>
        </p:nvSpPr>
        <p:spPr bwMode="auto">
          <a:xfrm>
            <a:off x="5396100"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31">
            <a:extLst>
              <a:ext uri="{FF2B5EF4-FFF2-40B4-BE49-F238E27FC236}">
                <a16:creationId xmlns:a16="http://schemas.microsoft.com/office/drawing/2014/main" id="{76C98E20-C42A-9843-AFFB-AE85194E0A82}"/>
              </a:ext>
            </a:extLst>
          </p:cNvPr>
          <p:cNvSpPr>
            <a:spLocks noChangeShapeType="1"/>
          </p:cNvSpPr>
          <p:nvPr/>
        </p:nvSpPr>
        <p:spPr bwMode="auto">
          <a:xfrm>
            <a:off x="5933389"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32">
            <a:extLst>
              <a:ext uri="{FF2B5EF4-FFF2-40B4-BE49-F238E27FC236}">
                <a16:creationId xmlns:a16="http://schemas.microsoft.com/office/drawing/2014/main" id="{27F166DC-7965-8E48-87AF-CFFF28455E67}"/>
              </a:ext>
            </a:extLst>
          </p:cNvPr>
          <p:cNvSpPr>
            <a:spLocks noChangeShapeType="1"/>
          </p:cNvSpPr>
          <p:nvPr/>
        </p:nvSpPr>
        <p:spPr bwMode="auto">
          <a:xfrm>
            <a:off x="6470678"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33">
            <a:extLst>
              <a:ext uri="{FF2B5EF4-FFF2-40B4-BE49-F238E27FC236}">
                <a16:creationId xmlns:a16="http://schemas.microsoft.com/office/drawing/2014/main" id="{A4AE4ACE-7767-C745-9427-17BB13D90FF9}"/>
              </a:ext>
            </a:extLst>
          </p:cNvPr>
          <p:cNvSpPr>
            <a:spLocks noChangeShapeType="1"/>
          </p:cNvSpPr>
          <p:nvPr/>
        </p:nvSpPr>
        <p:spPr bwMode="auto">
          <a:xfrm>
            <a:off x="7007967"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34">
            <a:extLst>
              <a:ext uri="{FF2B5EF4-FFF2-40B4-BE49-F238E27FC236}">
                <a16:creationId xmlns:a16="http://schemas.microsoft.com/office/drawing/2014/main" id="{EEBF2F7A-EB0F-8D42-9593-ACDD826F101D}"/>
              </a:ext>
            </a:extLst>
          </p:cNvPr>
          <p:cNvSpPr>
            <a:spLocks noChangeShapeType="1"/>
          </p:cNvSpPr>
          <p:nvPr/>
        </p:nvSpPr>
        <p:spPr bwMode="auto">
          <a:xfrm>
            <a:off x="7545256"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35">
            <a:extLst>
              <a:ext uri="{FF2B5EF4-FFF2-40B4-BE49-F238E27FC236}">
                <a16:creationId xmlns:a16="http://schemas.microsoft.com/office/drawing/2014/main" id="{50BAF72D-8538-C84B-8DEA-4EEDDB05E760}"/>
              </a:ext>
            </a:extLst>
          </p:cNvPr>
          <p:cNvSpPr>
            <a:spLocks noChangeShapeType="1"/>
          </p:cNvSpPr>
          <p:nvPr/>
        </p:nvSpPr>
        <p:spPr bwMode="auto">
          <a:xfrm>
            <a:off x="8082544" y="5256879"/>
            <a:ext cx="0" cy="160941"/>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11">
            <a:extLst>
              <a:ext uri="{FF2B5EF4-FFF2-40B4-BE49-F238E27FC236}">
                <a16:creationId xmlns:a16="http://schemas.microsoft.com/office/drawing/2014/main" id="{D7B13BAA-B586-AE4D-8231-9E02611A3C5A}"/>
              </a:ext>
            </a:extLst>
          </p:cNvPr>
          <p:cNvSpPr>
            <a:spLocks noChangeShapeType="1"/>
          </p:cNvSpPr>
          <p:nvPr/>
        </p:nvSpPr>
        <p:spPr bwMode="auto">
          <a:xfrm flipH="1">
            <a:off x="1422769" y="2551267"/>
            <a:ext cx="148058"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Text Box 14">
            <a:extLst>
              <a:ext uri="{FF2B5EF4-FFF2-40B4-BE49-F238E27FC236}">
                <a16:creationId xmlns:a16="http://schemas.microsoft.com/office/drawing/2014/main" id="{D091704B-BDE4-644D-AB66-0035C731C714}"/>
              </a:ext>
            </a:extLst>
          </p:cNvPr>
          <p:cNvSpPr txBox="1">
            <a:spLocks noChangeArrowheads="1"/>
          </p:cNvSpPr>
          <p:nvPr/>
        </p:nvSpPr>
        <p:spPr bwMode="auto">
          <a:xfrm>
            <a:off x="278211" y="5854578"/>
            <a:ext cx="971550" cy="274638"/>
          </a:xfrm>
          <a:prstGeom prst="rect">
            <a:avLst/>
          </a:prstGeom>
          <a:noFill/>
          <a:ln w="9525">
            <a:noFill/>
            <a:miter lim="800000"/>
            <a:headEnd/>
            <a:tailEnd/>
          </a:ln>
        </p:spPr>
        <p:txBody>
          <a:bodyPr wrap="none">
            <a:spAutoFit/>
          </a:bodyPr>
          <a:lstStyle/>
          <a:p>
            <a:pPr algn="r"/>
            <a:r>
              <a:rPr lang="en-US" sz="1200" i="1" u="sng" dirty="0">
                <a:solidFill>
                  <a:srgbClr val="FFFFFF"/>
                </a:solidFill>
              </a:rPr>
              <a:t>No. at Risk</a:t>
            </a:r>
            <a:r>
              <a:rPr lang="en-US" sz="1200" i="1" dirty="0">
                <a:solidFill>
                  <a:srgbClr val="FFFFFF"/>
                </a:solidFill>
              </a:rPr>
              <a:t>:</a:t>
            </a:r>
          </a:p>
        </p:txBody>
      </p:sp>
      <p:sp>
        <p:nvSpPr>
          <p:cNvPr id="146" name="Text Box 15">
            <a:extLst>
              <a:ext uri="{FF2B5EF4-FFF2-40B4-BE49-F238E27FC236}">
                <a16:creationId xmlns:a16="http://schemas.microsoft.com/office/drawing/2014/main" id="{D0382E69-0D79-8749-8BDF-E3011EBF197A}"/>
              </a:ext>
            </a:extLst>
          </p:cNvPr>
          <p:cNvSpPr txBox="1">
            <a:spLocks noChangeArrowheads="1"/>
          </p:cNvSpPr>
          <p:nvPr/>
        </p:nvSpPr>
        <p:spPr bwMode="auto">
          <a:xfrm>
            <a:off x="584599" y="6045078"/>
            <a:ext cx="665162" cy="274638"/>
          </a:xfrm>
          <a:prstGeom prst="rect">
            <a:avLst/>
          </a:prstGeom>
          <a:noFill/>
          <a:ln w="9525">
            <a:noFill/>
            <a:miter lim="800000"/>
            <a:headEnd/>
            <a:tailEnd/>
          </a:ln>
        </p:spPr>
        <p:txBody>
          <a:bodyPr wrap="none">
            <a:spAutoFit/>
          </a:bodyPr>
          <a:lstStyle/>
          <a:p>
            <a:pPr algn="r"/>
            <a:r>
              <a:rPr lang="en-US" sz="1200">
                <a:solidFill>
                  <a:srgbClr val="FFFFFF"/>
                </a:solidFill>
              </a:rPr>
              <a:t>Absorb</a:t>
            </a:r>
          </a:p>
        </p:txBody>
      </p:sp>
      <p:sp>
        <p:nvSpPr>
          <p:cNvPr id="147" name="Text Box 16">
            <a:extLst>
              <a:ext uri="{FF2B5EF4-FFF2-40B4-BE49-F238E27FC236}">
                <a16:creationId xmlns:a16="http://schemas.microsoft.com/office/drawing/2014/main" id="{C77541EF-5C91-004D-B310-AB197104185D}"/>
              </a:ext>
            </a:extLst>
          </p:cNvPr>
          <p:cNvSpPr txBox="1">
            <a:spLocks noChangeArrowheads="1"/>
          </p:cNvSpPr>
          <p:nvPr/>
        </p:nvSpPr>
        <p:spPr bwMode="auto">
          <a:xfrm rot="16200000">
            <a:off x="-257290" y="2997628"/>
            <a:ext cx="1661032" cy="430887"/>
          </a:xfrm>
          <a:prstGeom prst="rect">
            <a:avLst/>
          </a:prstGeom>
          <a:noFill/>
          <a:ln w="9525">
            <a:noFill/>
            <a:miter lim="800000"/>
            <a:headEnd/>
            <a:tailEnd/>
          </a:ln>
        </p:spPr>
        <p:txBody>
          <a:bodyPr wrap="none">
            <a:spAutoFit/>
          </a:bodyPr>
          <a:lstStyle/>
          <a:p>
            <a:pPr algn="ctr">
              <a:tabLst>
                <a:tab pos="1262063" algn="l"/>
              </a:tabLst>
            </a:pPr>
            <a:r>
              <a:rPr lang="en-US" sz="2200" b="1" dirty="0">
                <a:solidFill>
                  <a:srgbClr val="FEEE9E"/>
                </a:solidFill>
                <a:ea typeface="MS PGothic" pitchFamily="34" charset="-128"/>
              </a:rPr>
              <a:t>Angina (%)</a:t>
            </a:r>
          </a:p>
        </p:txBody>
      </p:sp>
      <p:sp>
        <p:nvSpPr>
          <p:cNvPr id="148" name="Text Box 17">
            <a:extLst>
              <a:ext uri="{FF2B5EF4-FFF2-40B4-BE49-F238E27FC236}">
                <a16:creationId xmlns:a16="http://schemas.microsoft.com/office/drawing/2014/main" id="{865546F7-E26E-BB4C-B6FE-E1E97CE7AECA}"/>
              </a:ext>
            </a:extLst>
          </p:cNvPr>
          <p:cNvSpPr txBox="1">
            <a:spLocks noChangeArrowheads="1"/>
          </p:cNvSpPr>
          <p:nvPr/>
        </p:nvSpPr>
        <p:spPr bwMode="auto">
          <a:xfrm>
            <a:off x="602061" y="6238753"/>
            <a:ext cx="647700" cy="274638"/>
          </a:xfrm>
          <a:prstGeom prst="rect">
            <a:avLst/>
          </a:prstGeom>
          <a:noFill/>
          <a:ln w="9525">
            <a:noFill/>
            <a:miter lim="800000"/>
            <a:headEnd/>
            <a:tailEnd/>
          </a:ln>
        </p:spPr>
        <p:txBody>
          <a:bodyPr wrap="none">
            <a:spAutoFit/>
          </a:bodyPr>
          <a:lstStyle/>
          <a:p>
            <a:pPr algn="r"/>
            <a:r>
              <a:rPr lang="en-US" sz="1200">
                <a:solidFill>
                  <a:srgbClr val="FFFFFF"/>
                </a:solidFill>
              </a:rPr>
              <a:t>Xience</a:t>
            </a:r>
          </a:p>
        </p:txBody>
      </p:sp>
      <p:sp>
        <p:nvSpPr>
          <p:cNvPr id="149" name="Text Box 65">
            <a:extLst>
              <a:ext uri="{FF2B5EF4-FFF2-40B4-BE49-F238E27FC236}">
                <a16:creationId xmlns:a16="http://schemas.microsoft.com/office/drawing/2014/main" id="{78AFF1C9-5024-0E4A-8CEE-C994818670A9}"/>
              </a:ext>
            </a:extLst>
          </p:cNvPr>
          <p:cNvSpPr txBox="1">
            <a:spLocks noChangeArrowheads="1"/>
          </p:cNvSpPr>
          <p:nvPr/>
        </p:nvSpPr>
        <p:spPr bwMode="auto">
          <a:xfrm>
            <a:off x="1363744" y="6045078"/>
            <a:ext cx="520700" cy="274638"/>
          </a:xfrm>
          <a:prstGeom prst="rect">
            <a:avLst/>
          </a:prstGeom>
          <a:noFill/>
          <a:ln w="9525">
            <a:noFill/>
            <a:miter lim="800000"/>
            <a:headEnd/>
            <a:tailEnd/>
          </a:ln>
        </p:spPr>
        <p:txBody>
          <a:bodyPr wrap="none">
            <a:spAutoFit/>
          </a:bodyPr>
          <a:lstStyle/>
          <a:p>
            <a:pPr algn="ctr"/>
            <a:r>
              <a:rPr lang="en-US" sz="1200" dirty="0">
                <a:solidFill>
                  <a:srgbClr val="FFFFFF"/>
                </a:solidFill>
              </a:rPr>
              <a:t>1296</a:t>
            </a:r>
          </a:p>
        </p:txBody>
      </p:sp>
      <p:sp>
        <p:nvSpPr>
          <p:cNvPr id="150" name="Text Box 66">
            <a:extLst>
              <a:ext uri="{FF2B5EF4-FFF2-40B4-BE49-F238E27FC236}">
                <a16:creationId xmlns:a16="http://schemas.microsoft.com/office/drawing/2014/main" id="{1EAC935A-2775-BF47-8290-7121F022C43D}"/>
              </a:ext>
            </a:extLst>
          </p:cNvPr>
          <p:cNvSpPr txBox="1">
            <a:spLocks noChangeArrowheads="1"/>
          </p:cNvSpPr>
          <p:nvPr/>
        </p:nvSpPr>
        <p:spPr bwMode="auto">
          <a:xfrm>
            <a:off x="1362156" y="6238753"/>
            <a:ext cx="520700" cy="274638"/>
          </a:xfrm>
          <a:prstGeom prst="rect">
            <a:avLst/>
          </a:prstGeom>
          <a:noFill/>
          <a:ln w="9525">
            <a:noFill/>
            <a:miter lim="800000"/>
            <a:headEnd/>
            <a:tailEnd/>
          </a:ln>
        </p:spPr>
        <p:txBody>
          <a:bodyPr wrap="none">
            <a:spAutoFit/>
          </a:bodyPr>
          <a:lstStyle/>
          <a:p>
            <a:pPr algn="ctr"/>
            <a:r>
              <a:rPr lang="en-US" sz="1200">
                <a:solidFill>
                  <a:srgbClr val="FFFFFF"/>
                </a:solidFill>
              </a:rPr>
              <a:t>1308</a:t>
            </a:r>
          </a:p>
        </p:txBody>
      </p:sp>
      <p:sp>
        <p:nvSpPr>
          <p:cNvPr id="151" name="TextBox 24">
            <a:extLst>
              <a:ext uri="{FF2B5EF4-FFF2-40B4-BE49-F238E27FC236}">
                <a16:creationId xmlns:a16="http://schemas.microsoft.com/office/drawing/2014/main" id="{18CF3D3C-2D15-D74C-AAF2-B15F4343489B}"/>
              </a:ext>
            </a:extLst>
          </p:cNvPr>
          <p:cNvSpPr txBox="1">
            <a:spLocks noChangeArrowheads="1"/>
          </p:cNvSpPr>
          <p:nvPr/>
        </p:nvSpPr>
        <p:spPr bwMode="auto">
          <a:xfrm>
            <a:off x="5632074" y="1237816"/>
            <a:ext cx="2448106" cy="1200329"/>
          </a:xfrm>
          <a:prstGeom prst="rect">
            <a:avLst/>
          </a:prstGeom>
          <a:noFill/>
          <a:ln w="9525">
            <a:noFill/>
            <a:miter lim="800000"/>
            <a:headEnd/>
            <a:tailEnd/>
          </a:ln>
        </p:spPr>
        <p:txBody>
          <a:bodyPr wrap="none">
            <a:spAutoFit/>
          </a:bodyPr>
          <a:lstStyle/>
          <a:p>
            <a:pPr algn="ctr"/>
            <a:r>
              <a:rPr lang="en-US" dirty="0"/>
              <a:t>1-year HR [95% CI] = </a:t>
            </a:r>
          </a:p>
          <a:p>
            <a:pPr algn="ctr"/>
            <a:r>
              <a:rPr lang="en-US" dirty="0"/>
              <a:t>1.00 [0.84, 1.18]</a:t>
            </a:r>
          </a:p>
          <a:p>
            <a:pPr algn="ctr"/>
            <a:r>
              <a:rPr lang="en-US" b="1" dirty="0">
                <a:solidFill>
                  <a:srgbClr val="FFFF00"/>
                </a:solidFill>
              </a:rPr>
              <a:t>P</a:t>
            </a:r>
            <a:r>
              <a:rPr lang="en-US" b="1" baseline="-25000" dirty="0">
                <a:solidFill>
                  <a:srgbClr val="FFFF00"/>
                </a:solidFill>
              </a:rPr>
              <a:t>NI</a:t>
            </a:r>
            <a:r>
              <a:rPr lang="en-US" b="1" dirty="0">
                <a:solidFill>
                  <a:srgbClr val="FFFF00"/>
                </a:solidFill>
              </a:rPr>
              <a:t> = 0.0008</a:t>
            </a:r>
          </a:p>
          <a:p>
            <a:pPr algn="ctr"/>
            <a:r>
              <a:rPr lang="en-US" b="1" dirty="0" err="1">
                <a:solidFill>
                  <a:srgbClr val="FFFF00"/>
                </a:solidFill>
              </a:rPr>
              <a:t>P</a:t>
            </a:r>
            <a:r>
              <a:rPr lang="en-US" b="1" baseline="-25000" dirty="0" err="1">
                <a:solidFill>
                  <a:srgbClr val="FFFF00"/>
                </a:solidFill>
              </a:rPr>
              <a:t>Sup</a:t>
            </a:r>
            <a:r>
              <a:rPr lang="en-US" b="1" baseline="-25000" dirty="0">
                <a:solidFill>
                  <a:srgbClr val="FFFF00"/>
                </a:solidFill>
              </a:rPr>
              <a:t> </a:t>
            </a:r>
            <a:r>
              <a:rPr lang="en-US" b="1" dirty="0">
                <a:solidFill>
                  <a:srgbClr val="FFFF00"/>
                </a:solidFill>
              </a:rPr>
              <a:t>= 0.86</a:t>
            </a:r>
          </a:p>
        </p:txBody>
      </p:sp>
      <p:sp>
        <p:nvSpPr>
          <p:cNvPr id="152" name="Rectangle 26">
            <a:extLst>
              <a:ext uri="{FF2B5EF4-FFF2-40B4-BE49-F238E27FC236}">
                <a16:creationId xmlns:a16="http://schemas.microsoft.com/office/drawing/2014/main" id="{D31448B3-B9D0-504C-920C-A38089EA7782}"/>
              </a:ext>
            </a:extLst>
          </p:cNvPr>
          <p:cNvSpPr>
            <a:spLocks noChangeArrowheads="1"/>
          </p:cNvSpPr>
          <p:nvPr/>
        </p:nvSpPr>
        <p:spPr bwMode="auto">
          <a:xfrm>
            <a:off x="8058231" y="2119626"/>
            <a:ext cx="838691" cy="369332"/>
          </a:xfrm>
          <a:prstGeom prst="rect">
            <a:avLst/>
          </a:prstGeom>
          <a:noFill/>
          <a:ln w="9525">
            <a:noFill/>
            <a:miter lim="800000"/>
            <a:headEnd/>
            <a:tailEnd/>
          </a:ln>
        </p:spPr>
        <p:txBody>
          <a:bodyPr wrap="none">
            <a:spAutoFit/>
          </a:bodyPr>
          <a:lstStyle/>
          <a:p>
            <a:r>
              <a:rPr lang="en-US" dirty="0"/>
              <a:t>21.3%</a:t>
            </a:r>
          </a:p>
        </p:txBody>
      </p:sp>
      <p:sp>
        <p:nvSpPr>
          <p:cNvPr id="153" name="Rectangle 27">
            <a:extLst>
              <a:ext uri="{FF2B5EF4-FFF2-40B4-BE49-F238E27FC236}">
                <a16:creationId xmlns:a16="http://schemas.microsoft.com/office/drawing/2014/main" id="{888B02F6-DB22-F94D-BA6A-5D0EB251AA62}"/>
              </a:ext>
            </a:extLst>
          </p:cNvPr>
          <p:cNvSpPr>
            <a:spLocks noChangeArrowheads="1"/>
          </p:cNvSpPr>
          <p:nvPr/>
        </p:nvSpPr>
        <p:spPr bwMode="auto">
          <a:xfrm>
            <a:off x="8058231" y="2383758"/>
            <a:ext cx="838691" cy="369332"/>
          </a:xfrm>
          <a:prstGeom prst="rect">
            <a:avLst/>
          </a:prstGeom>
          <a:noFill/>
          <a:ln w="9525">
            <a:noFill/>
            <a:miter lim="800000"/>
            <a:headEnd/>
            <a:tailEnd/>
          </a:ln>
        </p:spPr>
        <p:txBody>
          <a:bodyPr wrap="none">
            <a:spAutoFit/>
          </a:bodyPr>
          <a:lstStyle/>
          <a:p>
            <a:r>
              <a:rPr lang="en-US" dirty="0"/>
              <a:t>21.2%</a:t>
            </a:r>
          </a:p>
        </p:txBody>
      </p:sp>
      <p:sp>
        <p:nvSpPr>
          <p:cNvPr id="154" name="Text Box 67">
            <a:extLst>
              <a:ext uri="{FF2B5EF4-FFF2-40B4-BE49-F238E27FC236}">
                <a16:creationId xmlns:a16="http://schemas.microsoft.com/office/drawing/2014/main" id="{186BD505-8509-4B44-9964-F97BF0B89394}"/>
              </a:ext>
            </a:extLst>
          </p:cNvPr>
          <p:cNvSpPr txBox="1">
            <a:spLocks noChangeArrowheads="1"/>
          </p:cNvSpPr>
          <p:nvPr/>
        </p:nvSpPr>
        <p:spPr bwMode="auto">
          <a:xfrm>
            <a:off x="1909522" y="6045078"/>
            <a:ext cx="513089" cy="276999"/>
          </a:xfrm>
          <a:prstGeom prst="rect">
            <a:avLst/>
          </a:prstGeom>
          <a:noFill/>
          <a:ln w="9525">
            <a:noFill/>
            <a:miter lim="800000"/>
            <a:headEnd/>
            <a:tailEnd/>
          </a:ln>
        </p:spPr>
        <p:txBody>
          <a:bodyPr wrap="none">
            <a:spAutoFit/>
          </a:bodyPr>
          <a:lstStyle/>
          <a:p>
            <a:pPr algn="ctr"/>
            <a:r>
              <a:rPr lang="en-US" sz="1200" dirty="0">
                <a:solidFill>
                  <a:srgbClr val="FFFFFF"/>
                </a:solidFill>
              </a:rPr>
              <a:t>1149</a:t>
            </a:r>
          </a:p>
        </p:txBody>
      </p:sp>
      <p:sp>
        <p:nvSpPr>
          <p:cNvPr id="155" name="Text Box 68">
            <a:extLst>
              <a:ext uri="{FF2B5EF4-FFF2-40B4-BE49-F238E27FC236}">
                <a16:creationId xmlns:a16="http://schemas.microsoft.com/office/drawing/2014/main" id="{CD0FC23B-9132-2A40-89EA-25423DA4611F}"/>
              </a:ext>
            </a:extLst>
          </p:cNvPr>
          <p:cNvSpPr txBox="1">
            <a:spLocks noChangeArrowheads="1"/>
          </p:cNvSpPr>
          <p:nvPr/>
        </p:nvSpPr>
        <p:spPr bwMode="auto">
          <a:xfrm>
            <a:off x="1909522" y="6238753"/>
            <a:ext cx="513089" cy="276999"/>
          </a:xfrm>
          <a:prstGeom prst="rect">
            <a:avLst/>
          </a:prstGeom>
          <a:noFill/>
          <a:ln w="9525">
            <a:noFill/>
            <a:miter lim="800000"/>
            <a:headEnd/>
            <a:tailEnd/>
          </a:ln>
        </p:spPr>
        <p:txBody>
          <a:bodyPr wrap="none">
            <a:spAutoFit/>
          </a:bodyPr>
          <a:lstStyle/>
          <a:p>
            <a:pPr algn="ctr"/>
            <a:r>
              <a:rPr lang="en-US" sz="1200" dirty="0">
                <a:solidFill>
                  <a:srgbClr val="FFFFFF"/>
                </a:solidFill>
              </a:rPr>
              <a:t>1163</a:t>
            </a:r>
          </a:p>
        </p:txBody>
      </p:sp>
      <p:sp>
        <p:nvSpPr>
          <p:cNvPr id="156" name="Text Box 69">
            <a:extLst>
              <a:ext uri="{FF2B5EF4-FFF2-40B4-BE49-F238E27FC236}">
                <a16:creationId xmlns:a16="http://schemas.microsoft.com/office/drawing/2014/main" id="{B84296D7-22FA-5E4C-B390-A22CAAD88432}"/>
              </a:ext>
            </a:extLst>
          </p:cNvPr>
          <p:cNvSpPr txBox="1">
            <a:spLocks noChangeArrowheads="1"/>
          </p:cNvSpPr>
          <p:nvPr/>
        </p:nvSpPr>
        <p:spPr bwMode="auto">
          <a:xfrm>
            <a:off x="2986172" y="6045078"/>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1094</a:t>
            </a:r>
          </a:p>
        </p:txBody>
      </p:sp>
      <p:sp>
        <p:nvSpPr>
          <p:cNvPr id="157" name="Text Box 70">
            <a:extLst>
              <a:ext uri="{FF2B5EF4-FFF2-40B4-BE49-F238E27FC236}">
                <a16:creationId xmlns:a16="http://schemas.microsoft.com/office/drawing/2014/main" id="{14C80306-9D9D-2D45-9813-44F74576CC50}"/>
              </a:ext>
            </a:extLst>
          </p:cNvPr>
          <p:cNvSpPr txBox="1">
            <a:spLocks noChangeArrowheads="1"/>
          </p:cNvSpPr>
          <p:nvPr/>
        </p:nvSpPr>
        <p:spPr bwMode="auto">
          <a:xfrm>
            <a:off x="2984584" y="6238753"/>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1099</a:t>
            </a:r>
          </a:p>
        </p:txBody>
      </p:sp>
      <p:sp>
        <p:nvSpPr>
          <p:cNvPr id="158" name="Text Box 71">
            <a:extLst>
              <a:ext uri="{FF2B5EF4-FFF2-40B4-BE49-F238E27FC236}">
                <a16:creationId xmlns:a16="http://schemas.microsoft.com/office/drawing/2014/main" id="{C1829524-7D19-E34A-9B6C-B917752B6AC6}"/>
              </a:ext>
            </a:extLst>
          </p:cNvPr>
          <p:cNvSpPr txBox="1">
            <a:spLocks noChangeArrowheads="1"/>
          </p:cNvSpPr>
          <p:nvPr/>
        </p:nvSpPr>
        <p:spPr bwMode="auto">
          <a:xfrm>
            <a:off x="4605739" y="6045078"/>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1081</a:t>
            </a:r>
          </a:p>
        </p:txBody>
      </p:sp>
      <p:sp>
        <p:nvSpPr>
          <p:cNvPr id="159" name="Text Box 72">
            <a:extLst>
              <a:ext uri="{FF2B5EF4-FFF2-40B4-BE49-F238E27FC236}">
                <a16:creationId xmlns:a16="http://schemas.microsoft.com/office/drawing/2014/main" id="{3F123A7A-7B0D-D84D-8563-AF7B2B542720}"/>
              </a:ext>
            </a:extLst>
          </p:cNvPr>
          <p:cNvSpPr txBox="1">
            <a:spLocks noChangeArrowheads="1"/>
          </p:cNvSpPr>
          <p:nvPr/>
        </p:nvSpPr>
        <p:spPr bwMode="auto">
          <a:xfrm>
            <a:off x="4604152" y="6238753"/>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1079</a:t>
            </a:r>
          </a:p>
        </p:txBody>
      </p:sp>
      <p:sp>
        <p:nvSpPr>
          <p:cNvPr id="160" name="Text Box 73">
            <a:extLst>
              <a:ext uri="{FF2B5EF4-FFF2-40B4-BE49-F238E27FC236}">
                <a16:creationId xmlns:a16="http://schemas.microsoft.com/office/drawing/2014/main" id="{57BE8834-E5D9-EE4D-886F-35E74B9B1851}"/>
              </a:ext>
            </a:extLst>
          </p:cNvPr>
          <p:cNvSpPr txBox="1">
            <a:spLocks noChangeArrowheads="1"/>
          </p:cNvSpPr>
          <p:nvPr/>
        </p:nvSpPr>
        <p:spPr bwMode="auto">
          <a:xfrm>
            <a:off x="7862589" y="6045078"/>
            <a:ext cx="439544" cy="276999"/>
          </a:xfrm>
          <a:prstGeom prst="rect">
            <a:avLst/>
          </a:prstGeom>
          <a:noFill/>
          <a:ln w="9525">
            <a:noFill/>
            <a:miter lim="800000"/>
            <a:headEnd/>
            <a:tailEnd/>
          </a:ln>
        </p:spPr>
        <p:txBody>
          <a:bodyPr wrap="none">
            <a:spAutoFit/>
          </a:bodyPr>
          <a:lstStyle/>
          <a:p>
            <a:pPr algn="ctr"/>
            <a:r>
              <a:rPr lang="en-US" sz="1200" dirty="0">
                <a:solidFill>
                  <a:srgbClr val="FFFFFF"/>
                </a:solidFill>
              </a:rPr>
              <a:t>980</a:t>
            </a:r>
          </a:p>
        </p:txBody>
      </p:sp>
      <p:sp>
        <p:nvSpPr>
          <p:cNvPr id="161" name="Text Box 74">
            <a:extLst>
              <a:ext uri="{FF2B5EF4-FFF2-40B4-BE49-F238E27FC236}">
                <a16:creationId xmlns:a16="http://schemas.microsoft.com/office/drawing/2014/main" id="{6F79FCDC-BC2C-6341-80DE-9AB6BED6342D}"/>
              </a:ext>
            </a:extLst>
          </p:cNvPr>
          <p:cNvSpPr txBox="1">
            <a:spLocks noChangeArrowheads="1"/>
          </p:cNvSpPr>
          <p:nvPr/>
        </p:nvSpPr>
        <p:spPr bwMode="auto">
          <a:xfrm>
            <a:off x="7861002" y="6238753"/>
            <a:ext cx="439544" cy="276999"/>
          </a:xfrm>
          <a:prstGeom prst="rect">
            <a:avLst/>
          </a:prstGeom>
          <a:noFill/>
          <a:ln w="9525">
            <a:noFill/>
            <a:miter lim="800000"/>
            <a:headEnd/>
            <a:tailEnd/>
          </a:ln>
        </p:spPr>
        <p:txBody>
          <a:bodyPr wrap="none">
            <a:spAutoFit/>
          </a:bodyPr>
          <a:lstStyle/>
          <a:p>
            <a:pPr algn="ctr"/>
            <a:r>
              <a:rPr lang="en-US" sz="1200" dirty="0">
                <a:solidFill>
                  <a:srgbClr val="FFFFFF"/>
                </a:solidFill>
              </a:rPr>
              <a:t>989</a:t>
            </a:r>
          </a:p>
        </p:txBody>
      </p:sp>
      <p:sp>
        <p:nvSpPr>
          <p:cNvPr id="162" name="Text Box 69">
            <a:extLst>
              <a:ext uri="{FF2B5EF4-FFF2-40B4-BE49-F238E27FC236}">
                <a16:creationId xmlns:a16="http://schemas.microsoft.com/office/drawing/2014/main" id="{394B6677-D1B3-0848-A2D5-1A24619A3581}"/>
              </a:ext>
            </a:extLst>
          </p:cNvPr>
          <p:cNvSpPr txBox="1">
            <a:spLocks noChangeArrowheads="1"/>
          </p:cNvSpPr>
          <p:nvPr/>
        </p:nvSpPr>
        <p:spPr bwMode="auto">
          <a:xfrm>
            <a:off x="6212289" y="6045078"/>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1049</a:t>
            </a:r>
          </a:p>
        </p:txBody>
      </p:sp>
      <p:sp>
        <p:nvSpPr>
          <p:cNvPr id="163" name="Text Box 70">
            <a:extLst>
              <a:ext uri="{FF2B5EF4-FFF2-40B4-BE49-F238E27FC236}">
                <a16:creationId xmlns:a16="http://schemas.microsoft.com/office/drawing/2014/main" id="{AC7C0EEE-769F-7D4D-A21D-ACA90855D596}"/>
              </a:ext>
            </a:extLst>
          </p:cNvPr>
          <p:cNvSpPr txBox="1">
            <a:spLocks noChangeArrowheads="1"/>
          </p:cNvSpPr>
          <p:nvPr/>
        </p:nvSpPr>
        <p:spPr bwMode="auto">
          <a:xfrm>
            <a:off x="6212289" y="6238753"/>
            <a:ext cx="524504" cy="276999"/>
          </a:xfrm>
          <a:prstGeom prst="rect">
            <a:avLst/>
          </a:prstGeom>
          <a:noFill/>
          <a:ln w="9525">
            <a:noFill/>
            <a:miter lim="800000"/>
            <a:headEnd/>
            <a:tailEnd/>
          </a:ln>
        </p:spPr>
        <p:txBody>
          <a:bodyPr wrap="none">
            <a:spAutoFit/>
          </a:bodyPr>
          <a:lstStyle/>
          <a:p>
            <a:pPr algn="ctr"/>
            <a:r>
              <a:rPr lang="en-US" sz="1200" dirty="0">
                <a:solidFill>
                  <a:srgbClr val="FFFFFF"/>
                </a:solidFill>
              </a:rPr>
              <a:t>1046</a:t>
            </a:r>
          </a:p>
        </p:txBody>
      </p:sp>
      <p:grpSp>
        <p:nvGrpSpPr>
          <p:cNvPr id="12" name="Group 11">
            <a:extLst>
              <a:ext uri="{FF2B5EF4-FFF2-40B4-BE49-F238E27FC236}">
                <a16:creationId xmlns:a16="http://schemas.microsoft.com/office/drawing/2014/main" id="{E38A2DC5-519A-0F40-B2E2-80B2417D94E5}"/>
              </a:ext>
            </a:extLst>
          </p:cNvPr>
          <p:cNvGrpSpPr/>
          <p:nvPr/>
        </p:nvGrpSpPr>
        <p:grpSpPr>
          <a:xfrm>
            <a:off x="1923179" y="1106456"/>
            <a:ext cx="1239222" cy="646331"/>
            <a:chOff x="2357519" y="2032286"/>
            <a:chExt cx="1239222" cy="646331"/>
          </a:xfrm>
        </p:grpSpPr>
        <p:sp>
          <p:nvSpPr>
            <p:cNvPr id="166" name="Rectangle 27">
              <a:extLst>
                <a:ext uri="{FF2B5EF4-FFF2-40B4-BE49-F238E27FC236}">
                  <a16:creationId xmlns:a16="http://schemas.microsoft.com/office/drawing/2014/main" id="{BE10730C-89DF-7542-9876-DF90F9F7350A}"/>
                </a:ext>
              </a:extLst>
            </p:cNvPr>
            <p:cNvSpPr>
              <a:spLocks noChangeArrowheads="1"/>
            </p:cNvSpPr>
            <p:nvPr/>
          </p:nvSpPr>
          <p:spPr bwMode="auto">
            <a:xfrm>
              <a:off x="2681106" y="2032286"/>
              <a:ext cx="915635" cy="646331"/>
            </a:xfrm>
            <a:prstGeom prst="rect">
              <a:avLst/>
            </a:prstGeom>
            <a:noFill/>
            <a:ln w="9525">
              <a:noFill/>
              <a:miter lim="800000"/>
              <a:headEnd/>
              <a:tailEnd/>
            </a:ln>
            <a:effectLst/>
          </p:spPr>
          <p:txBody>
            <a:bodyPr wrap="none">
              <a:spAutoFit/>
            </a:bodyPr>
            <a:lstStyle/>
            <a:p>
              <a:r>
                <a:rPr lang="en-GB" dirty="0"/>
                <a:t>Absorb</a:t>
              </a:r>
            </a:p>
            <a:p>
              <a:r>
                <a:rPr lang="en-GB" dirty="0"/>
                <a:t>Xience</a:t>
              </a:r>
              <a:endParaRPr lang="en-US" dirty="0"/>
            </a:p>
          </p:txBody>
        </p:sp>
        <p:sp>
          <p:nvSpPr>
            <p:cNvPr id="167" name="Line 34">
              <a:extLst>
                <a:ext uri="{FF2B5EF4-FFF2-40B4-BE49-F238E27FC236}">
                  <a16:creationId xmlns:a16="http://schemas.microsoft.com/office/drawing/2014/main" id="{0CE6350D-7FD3-864C-B38E-F6B61EE4D06F}"/>
                </a:ext>
              </a:extLst>
            </p:cNvPr>
            <p:cNvSpPr>
              <a:spLocks noChangeShapeType="1"/>
            </p:cNvSpPr>
            <p:nvPr/>
          </p:nvSpPr>
          <p:spPr bwMode="auto">
            <a:xfrm>
              <a:off x="2357519" y="2213261"/>
              <a:ext cx="280987" cy="0"/>
            </a:xfrm>
            <a:prstGeom prst="line">
              <a:avLst/>
            </a:prstGeom>
            <a:noFill/>
            <a:ln w="38100">
              <a:solidFill>
                <a:srgbClr val="00B0F0"/>
              </a:solidFill>
              <a:round/>
              <a:headEnd/>
              <a:tailEnd/>
            </a:ln>
            <a:effectLst/>
          </p:spPr>
          <p:txBody>
            <a:bodyPr/>
            <a:lstStyle/>
            <a:p>
              <a:endParaRPr lang="en-US"/>
            </a:p>
          </p:txBody>
        </p:sp>
        <p:sp>
          <p:nvSpPr>
            <p:cNvPr id="168" name="Line 35">
              <a:extLst>
                <a:ext uri="{FF2B5EF4-FFF2-40B4-BE49-F238E27FC236}">
                  <a16:creationId xmlns:a16="http://schemas.microsoft.com/office/drawing/2014/main" id="{49DAC933-3612-3845-93FA-82AD5E0CBBD2}"/>
                </a:ext>
              </a:extLst>
            </p:cNvPr>
            <p:cNvSpPr>
              <a:spLocks noChangeShapeType="1"/>
            </p:cNvSpPr>
            <p:nvPr/>
          </p:nvSpPr>
          <p:spPr bwMode="auto">
            <a:xfrm>
              <a:off x="2357519" y="2484723"/>
              <a:ext cx="280987" cy="0"/>
            </a:xfrm>
            <a:prstGeom prst="line">
              <a:avLst/>
            </a:prstGeom>
            <a:noFill/>
            <a:ln w="38100">
              <a:solidFill>
                <a:srgbClr val="FF0000"/>
              </a:solidFill>
              <a:round/>
              <a:headEnd/>
              <a:tailEnd/>
            </a:ln>
            <a:effectLst/>
          </p:spPr>
          <p:txBody>
            <a:bodyPr/>
            <a:lstStyle/>
            <a:p>
              <a:endParaRPr lang="en-US"/>
            </a:p>
          </p:txBody>
        </p:sp>
      </p:grpSp>
      <p:sp>
        <p:nvSpPr>
          <p:cNvPr id="169" name="Text Box 18">
            <a:extLst>
              <a:ext uri="{FF2B5EF4-FFF2-40B4-BE49-F238E27FC236}">
                <a16:creationId xmlns:a16="http://schemas.microsoft.com/office/drawing/2014/main" id="{CB88AF1E-6583-7B41-BB8A-7B1F77947C4E}"/>
              </a:ext>
            </a:extLst>
          </p:cNvPr>
          <p:cNvSpPr txBox="1">
            <a:spLocks noChangeArrowheads="1"/>
          </p:cNvSpPr>
          <p:nvPr/>
        </p:nvSpPr>
        <p:spPr bwMode="auto">
          <a:xfrm>
            <a:off x="3135578" y="5655278"/>
            <a:ext cx="3441968" cy="369332"/>
          </a:xfrm>
          <a:prstGeom prst="rect">
            <a:avLst/>
          </a:prstGeom>
          <a:noFill/>
          <a:ln w="9525">
            <a:noFill/>
            <a:miter lim="800000"/>
            <a:headEnd/>
            <a:tailEnd/>
          </a:ln>
        </p:spPr>
        <p:txBody>
          <a:bodyPr wrap="none">
            <a:spAutoFit/>
          </a:bodyPr>
          <a:lstStyle/>
          <a:p>
            <a:pPr algn="ctr">
              <a:tabLst>
                <a:tab pos="1262063" algn="l"/>
              </a:tabLst>
            </a:pPr>
            <a:r>
              <a:rPr lang="en-US" b="1" dirty="0">
                <a:solidFill>
                  <a:srgbClr val="FEEE9E"/>
                </a:solidFill>
                <a:ea typeface="MS PGothic" pitchFamily="34" charset="-128"/>
              </a:rPr>
              <a:t>Months Post Index Procedure</a:t>
            </a:r>
          </a:p>
        </p:txBody>
      </p:sp>
      <p:sp>
        <p:nvSpPr>
          <p:cNvPr id="170" name="Rectangle 73">
            <a:extLst>
              <a:ext uri="{FF2B5EF4-FFF2-40B4-BE49-F238E27FC236}">
                <a16:creationId xmlns:a16="http://schemas.microsoft.com/office/drawing/2014/main" id="{DC72D2A9-CAC8-3040-B81E-9DC78BA88CF7}"/>
              </a:ext>
            </a:extLst>
          </p:cNvPr>
          <p:cNvSpPr>
            <a:spLocks noChangeArrowheads="1"/>
          </p:cNvSpPr>
          <p:nvPr/>
        </p:nvSpPr>
        <p:spPr bwMode="auto">
          <a:xfrm>
            <a:off x="266690" y="4998365"/>
            <a:ext cx="11042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       0%</a:t>
            </a:r>
            <a:endParaRPr kumimoji="0" lang="en-US" altLang="en-US" sz="4000" i="0" u="none" strike="noStrike" cap="none" normalizeH="0" baseline="0" dirty="0">
              <a:ln>
                <a:noFill/>
              </a:ln>
              <a:effectLst/>
              <a:cs typeface="Arial" panose="020B0604020202020204" pitchFamily="34" charset="0"/>
            </a:endParaRPr>
          </a:p>
        </p:txBody>
      </p:sp>
      <p:sp>
        <p:nvSpPr>
          <p:cNvPr id="171" name="Rectangle 74">
            <a:extLst>
              <a:ext uri="{FF2B5EF4-FFF2-40B4-BE49-F238E27FC236}">
                <a16:creationId xmlns:a16="http://schemas.microsoft.com/office/drawing/2014/main" id="{D09AE110-427C-2E4F-A861-94C7A08CA5BB}"/>
              </a:ext>
            </a:extLst>
          </p:cNvPr>
          <p:cNvSpPr>
            <a:spLocks noChangeArrowheads="1"/>
          </p:cNvSpPr>
          <p:nvPr/>
        </p:nvSpPr>
        <p:spPr bwMode="auto">
          <a:xfrm>
            <a:off x="357658" y="4354580"/>
            <a:ext cx="10132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      5%</a:t>
            </a:r>
            <a:endParaRPr kumimoji="0" lang="en-US" altLang="en-US" sz="4000" i="0" u="none" strike="noStrike" cap="none" normalizeH="0" baseline="0" dirty="0">
              <a:ln>
                <a:noFill/>
              </a:ln>
              <a:effectLst/>
              <a:cs typeface="Arial" panose="020B0604020202020204" pitchFamily="34" charset="0"/>
            </a:endParaRPr>
          </a:p>
        </p:txBody>
      </p:sp>
      <p:sp>
        <p:nvSpPr>
          <p:cNvPr id="172" name="Rectangle 75">
            <a:extLst>
              <a:ext uri="{FF2B5EF4-FFF2-40B4-BE49-F238E27FC236}">
                <a16:creationId xmlns:a16="http://schemas.microsoft.com/office/drawing/2014/main" id="{95AF1892-8F8C-AF4F-AD74-34EB8BEF02C8}"/>
              </a:ext>
            </a:extLst>
          </p:cNvPr>
          <p:cNvSpPr>
            <a:spLocks noChangeArrowheads="1"/>
          </p:cNvSpPr>
          <p:nvPr/>
        </p:nvSpPr>
        <p:spPr bwMode="auto">
          <a:xfrm>
            <a:off x="357658" y="3710796"/>
            <a:ext cx="10132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      10%</a:t>
            </a:r>
            <a:endParaRPr kumimoji="0" lang="en-US" altLang="en-US" sz="4000" i="0" u="none" strike="noStrike" cap="none" normalizeH="0" baseline="0" dirty="0">
              <a:ln>
                <a:noFill/>
              </a:ln>
              <a:effectLst/>
              <a:cs typeface="Arial" panose="020B0604020202020204" pitchFamily="34" charset="0"/>
            </a:endParaRPr>
          </a:p>
        </p:txBody>
      </p:sp>
      <p:sp>
        <p:nvSpPr>
          <p:cNvPr id="173" name="Rectangle 76">
            <a:extLst>
              <a:ext uri="{FF2B5EF4-FFF2-40B4-BE49-F238E27FC236}">
                <a16:creationId xmlns:a16="http://schemas.microsoft.com/office/drawing/2014/main" id="{9FFB64A9-E9DA-C349-A695-005D14FA933C}"/>
              </a:ext>
            </a:extLst>
          </p:cNvPr>
          <p:cNvSpPr>
            <a:spLocks noChangeArrowheads="1"/>
          </p:cNvSpPr>
          <p:nvPr/>
        </p:nvSpPr>
        <p:spPr bwMode="auto">
          <a:xfrm>
            <a:off x="357658" y="3067012"/>
            <a:ext cx="10132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     15%</a:t>
            </a:r>
            <a:endParaRPr kumimoji="0" lang="en-US" altLang="en-US" sz="4000" i="0" u="none" strike="noStrike" cap="none" normalizeH="0" baseline="0" dirty="0">
              <a:ln>
                <a:noFill/>
              </a:ln>
              <a:effectLst/>
              <a:cs typeface="Arial" panose="020B0604020202020204" pitchFamily="34" charset="0"/>
            </a:endParaRPr>
          </a:p>
        </p:txBody>
      </p:sp>
      <p:sp>
        <p:nvSpPr>
          <p:cNvPr id="174" name="Rectangle 77">
            <a:extLst>
              <a:ext uri="{FF2B5EF4-FFF2-40B4-BE49-F238E27FC236}">
                <a16:creationId xmlns:a16="http://schemas.microsoft.com/office/drawing/2014/main" id="{5DAF19CB-BA3B-D84C-A458-D7042B68ADE0}"/>
              </a:ext>
            </a:extLst>
          </p:cNvPr>
          <p:cNvSpPr>
            <a:spLocks noChangeArrowheads="1"/>
          </p:cNvSpPr>
          <p:nvPr/>
        </p:nvSpPr>
        <p:spPr bwMode="auto">
          <a:xfrm>
            <a:off x="357658" y="2423228"/>
            <a:ext cx="10132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      20%</a:t>
            </a:r>
            <a:endParaRPr kumimoji="0" lang="en-US" altLang="en-US" sz="4000" i="0" u="none" strike="noStrike" cap="none" normalizeH="0" baseline="0" dirty="0">
              <a:ln>
                <a:noFill/>
              </a:ln>
              <a:effectLst/>
              <a:cs typeface="Arial" panose="020B0604020202020204" pitchFamily="34" charset="0"/>
            </a:endParaRPr>
          </a:p>
        </p:txBody>
      </p:sp>
      <p:sp>
        <p:nvSpPr>
          <p:cNvPr id="175" name="Rectangle 78">
            <a:extLst>
              <a:ext uri="{FF2B5EF4-FFF2-40B4-BE49-F238E27FC236}">
                <a16:creationId xmlns:a16="http://schemas.microsoft.com/office/drawing/2014/main" id="{0ABB1949-FC58-FE41-AFF8-C4E58DE4AC97}"/>
              </a:ext>
            </a:extLst>
          </p:cNvPr>
          <p:cNvSpPr>
            <a:spLocks noChangeArrowheads="1"/>
          </p:cNvSpPr>
          <p:nvPr/>
        </p:nvSpPr>
        <p:spPr bwMode="auto">
          <a:xfrm>
            <a:off x="269217" y="1135660"/>
            <a:ext cx="11017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30%</a:t>
            </a:r>
            <a:endParaRPr kumimoji="0" lang="en-US" altLang="en-US" sz="4000" i="0" u="none" strike="noStrike" cap="none" normalizeH="0" baseline="0" dirty="0">
              <a:ln>
                <a:noFill/>
              </a:ln>
              <a:effectLst/>
              <a:cs typeface="Arial" panose="020B0604020202020204" pitchFamily="34" charset="0"/>
            </a:endParaRPr>
          </a:p>
        </p:txBody>
      </p:sp>
      <p:sp>
        <p:nvSpPr>
          <p:cNvPr id="176" name="Rectangle 94">
            <a:extLst>
              <a:ext uri="{FF2B5EF4-FFF2-40B4-BE49-F238E27FC236}">
                <a16:creationId xmlns:a16="http://schemas.microsoft.com/office/drawing/2014/main" id="{D5445C1B-2B08-8842-9503-31493A14628B}"/>
              </a:ext>
            </a:extLst>
          </p:cNvPr>
          <p:cNvSpPr>
            <a:spLocks noChangeArrowheads="1"/>
          </p:cNvSpPr>
          <p:nvPr/>
        </p:nvSpPr>
        <p:spPr bwMode="auto">
          <a:xfrm>
            <a:off x="1587749" y="54284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effectLst/>
                <a:cs typeface="Arial" panose="020B0604020202020204" pitchFamily="34" charset="0"/>
              </a:rPr>
              <a:t>0</a:t>
            </a:r>
            <a:endParaRPr kumimoji="0" lang="en-US" altLang="en-US" sz="4000" i="0" u="none" strike="noStrike" cap="none" normalizeH="0" baseline="0">
              <a:ln>
                <a:noFill/>
              </a:ln>
              <a:effectLst/>
              <a:cs typeface="Arial" panose="020B0604020202020204" pitchFamily="34" charset="0"/>
            </a:endParaRPr>
          </a:p>
        </p:txBody>
      </p:sp>
      <p:sp>
        <p:nvSpPr>
          <p:cNvPr id="177" name="Rectangle 95">
            <a:extLst>
              <a:ext uri="{FF2B5EF4-FFF2-40B4-BE49-F238E27FC236}">
                <a16:creationId xmlns:a16="http://schemas.microsoft.com/office/drawing/2014/main" id="{FFB02C02-9615-2848-9C1C-063E9E9D4DE8}"/>
              </a:ext>
            </a:extLst>
          </p:cNvPr>
          <p:cNvSpPr>
            <a:spLocks noChangeArrowheads="1"/>
          </p:cNvSpPr>
          <p:nvPr/>
        </p:nvSpPr>
        <p:spPr bwMode="auto">
          <a:xfrm>
            <a:off x="2124673" y="54284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1</a:t>
            </a:r>
            <a:endParaRPr kumimoji="0" lang="en-US" altLang="en-US" sz="4000" i="0" u="none" strike="noStrike" cap="none" normalizeH="0" baseline="0" dirty="0">
              <a:ln>
                <a:noFill/>
              </a:ln>
              <a:effectLst/>
              <a:cs typeface="Arial" panose="020B0604020202020204" pitchFamily="34" charset="0"/>
            </a:endParaRPr>
          </a:p>
        </p:txBody>
      </p:sp>
      <p:sp>
        <p:nvSpPr>
          <p:cNvPr id="178" name="Rectangle 96">
            <a:extLst>
              <a:ext uri="{FF2B5EF4-FFF2-40B4-BE49-F238E27FC236}">
                <a16:creationId xmlns:a16="http://schemas.microsoft.com/office/drawing/2014/main" id="{C6909B27-CF0B-C84B-9BA5-3E2A689D0413}"/>
              </a:ext>
            </a:extLst>
          </p:cNvPr>
          <p:cNvSpPr>
            <a:spLocks noChangeArrowheads="1"/>
          </p:cNvSpPr>
          <p:nvPr/>
        </p:nvSpPr>
        <p:spPr bwMode="auto">
          <a:xfrm>
            <a:off x="2661597" y="54284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2</a:t>
            </a:r>
            <a:endParaRPr kumimoji="0" lang="en-US" altLang="en-US" sz="4000" i="0" u="none" strike="noStrike" cap="none" normalizeH="0" baseline="0" dirty="0">
              <a:ln>
                <a:noFill/>
              </a:ln>
              <a:effectLst/>
              <a:cs typeface="Arial" panose="020B0604020202020204" pitchFamily="34" charset="0"/>
            </a:endParaRPr>
          </a:p>
        </p:txBody>
      </p:sp>
      <p:sp>
        <p:nvSpPr>
          <p:cNvPr id="179" name="Rectangle 97">
            <a:extLst>
              <a:ext uri="{FF2B5EF4-FFF2-40B4-BE49-F238E27FC236}">
                <a16:creationId xmlns:a16="http://schemas.microsoft.com/office/drawing/2014/main" id="{00203CC3-364B-5B4D-BC4C-D76DE7C0B4EC}"/>
              </a:ext>
            </a:extLst>
          </p:cNvPr>
          <p:cNvSpPr>
            <a:spLocks noChangeArrowheads="1"/>
          </p:cNvSpPr>
          <p:nvPr/>
        </p:nvSpPr>
        <p:spPr bwMode="auto">
          <a:xfrm>
            <a:off x="3198521" y="54284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3</a:t>
            </a:r>
            <a:endParaRPr kumimoji="0" lang="en-US" altLang="en-US" sz="4000" i="0" u="none" strike="noStrike" cap="none" normalizeH="0" baseline="0" dirty="0">
              <a:ln>
                <a:noFill/>
              </a:ln>
              <a:effectLst/>
              <a:cs typeface="Arial" panose="020B0604020202020204" pitchFamily="34" charset="0"/>
            </a:endParaRPr>
          </a:p>
        </p:txBody>
      </p:sp>
      <p:sp>
        <p:nvSpPr>
          <p:cNvPr id="180" name="Rectangle 98">
            <a:extLst>
              <a:ext uri="{FF2B5EF4-FFF2-40B4-BE49-F238E27FC236}">
                <a16:creationId xmlns:a16="http://schemas.microsoft.com/office/drawing/2014/main" id="{9C71E8D4-84CF-2E48-AA78-415DD9A37EED}"/>
              </a:ext>
            </a:extLst>
          </p:cNvPr>
          <p:cNvSpPr>
            <a:spLocks noChangeArrowheads="1"/>
          </p:cNvSpPr>
          <p:nvPr/>
        </p:nvSpPr>
        <p:spPr bwMode="auto">
          <a:xfrm>
            <a:off x="3735445" y="54284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4</a:t>
            </a:r>
            <a:endParaRPr kumimoji="0" lang="en-US" altLang="en-US" sz="4000" i="0" u="none" strike="noStrike" cap="none" normalizeH="0" baseline="0" dirty="0">
              <a:ln>
                <a:noFill/>
              </a:ln>
              <a:effectLst/>
              <a:cs typeface="Arial" panose="020B0604020202020204" pitchFamily="34" charset="0"/>
            </a:endParaRPr>
          </a:p>
        </p:txBody>
      </p:sp>
      <p:sp>
        <p:nvSpPr>
          <p:cNvPr id="181" name="Rectangle 99">
            <a:extLst>
              <a:ext uri="{FF2B5EF4-FFF2-40B4-BE49-F238E27FC236}">
                <a16:creationId xmlns:a16="http://schemas.microsoft.com/office/drawing/2014/main" id="{A9B9B1D8-24A5-DA4A-9259-22C8DB2FFF9F}"/>
              </a:ext>
            </a:extLst>
          </p:cNvPr>
          <p:cNvSpPr>
            <a:spLocks noChangeArrowheads="1"/>
          </p:cNvSpPr>
          <p:nvPr/>
        </p:nvSpPr>
        <p:spPr bwMode="auto">
          <a:xfrm>
            <a:off x="4272369" y="54284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5</a:t>
            </a:r>
            <a:endParaRPr kumimoji="0" lang="en-US" altLang="en-US" sz="4000" i="0" u="none" strike="noStrike" cap="none" normalizeH="0" baseline="0" dirty="0">
              <a:ln>
                <a:noFill/>
              </a:ln>
              <a:effectLst/>
              <a:cs typeface="Arial" panose="020B0604020202020204" pitchFamily="34" charset="0"/>
            </a:endParaRPr>
          </a:p>
        </p:txBody>
      </p:sp>
      <p:sp>
        <p:nvSpPr>
          <p:cNvPr id="182" name="Rectangle 100">
            <a:extLst>
              <a:ext uri="{FF2B5EF4-FFF2-40B4-BE49-F238E27FC236}">
                <a16:creationId xmlns:a16="http://schemas.microsoft.com/office/drawing/2014/main" id="{B21BE34E-A891-9946-9ACB-BC79AE8CA1DC}"/>
              </a:ext>
            </a:extLst>
          </p:cNvPr>
          <p:cNvSpPr>
            <a:spLocks noChangeArrowheads="1"/>
          </p:cNvSpPr>
          <p:nvPr/>
        </p:nvSpPr>
        <p:spPr bwMode="auto">
          <a:xfrm>
            <a:off x="4809293" y="54284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6</a:t>
            </a:r>
            <a:endParaRPr kumimoji="0" lang="en-US" altLang="en-US" sz="4000" i="0" u="none" strike="noStrike" cap="none" normalizeH="0" baseline="0" dirty="0">
              <a:ln>
                <a:noFill/>
              </a:ln>
              <a:effectLst/>
              <a:cs typeface="Arial" panose="020B0604020202020204" pitchFamily="34" charset="0"/>
            </a:endParaRPr>
          </a:p>
        </p:txBody>
      </p:sp>
      <p:sp>
        <p:nvSpPr>
          <p:cNvPr id="183" name="Rectangle 101">
            <a:extLst>
              <a:ext uri="{FF2B5EF4-FFF2-40B4-BE49-F238E27FC236}">
                <a16:creationId xmlns:a16="http://schemas.microsoft.com/office/drawing/2014/main" id="{E18E1369-4536-1E43-A606-07217FE4A2C8}"/>
              </a:ext>
            </a:extLst>
          </p:cNvPr>
          <p:cNvSpPr>
            <a:spLocks noChangeArrowheads="1"/>
          </p:cNvSpPr>
          <p:nvPr/>
        </p:nvSpPr>
        <p:spPr bwMode="auto">
          <a:xfrm>
            <a:off x="5346217" y="54284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7</a:t>
            </a:r>
            <a:endParaRPr kumimoji="0" lang="en-US" altLang="en-US" sz="4000" i="0" u="none" strike="noStrike" cap="none" normalizeH="0" baseline="0" dirty="0">
              <a:ln>
                <a:noFill/>
              </a:ln>
              <a:effectLst/>
              <a:cs typeface="Arial" panose="020B0604020202020204" pitchFamily="34" charset="0"/>
            </a:endParaRPr>
          </a:p>
        </p:txBody>
      </p:sp>
      <p:sp>
        <p:nvSpPr>
          <p:cNvPr id="184" name="Rectangle 102">
            <a:extLst>
              <a:ext uri="{FF2B5EF4-FFF2-40B4-BE49-F238E27FC236}">
                <a16:creationId xmlns:a16="http://schemas.microsoft.com/office/drawing/2014/main" id="{EA26BE34-17E7-BA47-BBD5-F3E5E707C020}"/>
              </a:ext>
            </a:extLst>
          </p:cNvPr>
          <p:cNvSpPr>
            <a:spLocks noChangeArrowheads="1"/>
          </p:cNvSpPr>
          <p:nvPr/>
        </p:nvSpPr>
        <p:spPr bwMode="auto">
          <a:xfrm>
            <a:off x="5883141" y="54284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8</a:t>
            </a:r>
            <a:endParaRPr kumimoji="0" lang="en-US" altLang="en-US" sz="4000" i="0" u="none" strike="noStrike" cap="none" normalizeH="0" baseline="0" dirty="0">
              <a:ln>
                <a:noFill/>
              </a:ln>
              <a:effectLst/>
              <a:cs typeface="Arial" panose="020B0604020202020204" pitchFamily="34" charset="0"/>
            </a:endParaRPr>
          </a:p>
        </p:txBody>
      </p:sp>
      <p:sp>
        <p:nvSpPr>
          <p:cNvPr id="185" name="Rectangle 103">
            <a:extLst>
              <a:ext uri="{FF2B5EF4-FFF2-40B4-BE49-F238E27FC236}">
                <a16:creationId xmlns:a16="http://schemas.microsoft.com/office/drawing/2014/main" id="{0AD4B659-95ED-B948-80DD-010E88176D66}"/>
              </a:ext>
            </a:extLst>
          </p:cNvPr>
          <p:cNvSpPr>
            <a:spLocks noChangeArrowheads="1"/>
          </p:cNvSpPr>
          <p:nvPr/>
        </p:nvSpPr>
        <p:spPr bwMode="auto">
          <a:xfrm>
            <a:off x="6420065" y="54284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9</a:t>
            </a:r>
            <a:endParaRPr kumimoji="0" lang="en-US" altLang="en-US" sz="4000" i="0" u="none" strike="noStrike" cap="none" normalizeH="0" baseline="0" dirty="0">
              <a:ln>
                <a:noFill/>
              </a:ln>
              <a:effectLst/>
              <a:cs typeface="Arial" panose="020B0604020202020204" pitchFamily="34" charset="0"/>
            </a:endParaRPr>
          </a:p>
        </p:txBody>
      </p:sp>
      <p:sp>
        <p:nvSpPr>
          <p:cNvPr id="186" name="Rectangle 104">
            <a:extLst>
              <a:ext uri="{FF2B5EF4-FFF2-40B4-BE49-F238E27FC236}">
                <a16:creationId xmlns:a16="http://schemas.microsoft.com/office/drawing/2014/main" id="{EF55ADBF-5E04-6C49-A5B0-409789DD8E66}"/>
              </a:ext>
            </a:extLst>
          </p:cNvPr>
          <p:cNvSpPr>
            <a:spLocks noChangeArrowheads="1"/>
          </p:cNvSpPr>
          <p:nvPr/>
        </p:nvSpPr>
        <p:spPr bwMode="auto">
          <a:xfrm>
            <a:off x="6899839" y="5428402"/>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10</a:t>
            </a:r>
            <a:endParaRPr kumimoji="0" lang="en-US" altLang="en-US" sz="4000" i="0" u="none" strike="noStrike" cap="none" normalizeH="0" baseline="0" dirty="0">
              <a:ln>
                <a:noFill/>
              </a:ln>
              <a:effectLst/>
              <a:cs typeface="Arial" panose="020B0604020202020204" pitchFamily="34" charset="0"/>
            </a:endParaRPr>
          </a:p>
        </p:txBody>
      </p:sp>
      <p:sp>
        <p:nvSpPr>
          <p:cNvPr id="187" name="Rectangle 105">
            <a:extLst>
              <a:ext uri="{FF2B5EF4-FFF2-40B4-BE49-F238E27FC236}">
                <a16:creationId xmlns:a16="http://schemas.microsoft.com/office/drawing/2014/main" id="{0CADFD7F-80A1-4140-BC79-698C772485C3}"/>
              </a:ext>
            </a:extLst>
          </p:cNvPr>
          <p:cNvSpPr>
            <a:spLocks noChangeArrowheads="1"/>
          </p:cNvSpPr>
          <p:nvPr/>
        </p:nvSpPr>
        <p:spPr bwMode="auto">
          <a:xfrm>
            <a:off x="7447705" y="5428402"/>
            <a:ext cx="2123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11</a:t>
            </a:r>
            <a:endParaRPr kumimoji="0" lang="en-US" altLang="en-US" sz="4000" i="0" u="none" strike="noStrike" cap="none" normalizeH="0" baseline="0" dirty="0">
              <a:ln>
                <a:noFill/>
              </a:ln>
              <a:effectLst/>
              <a:cs typeface="Arial" panose="020B0604020202020204" pitchFamily="34" charset="0"/>
            </a:endParaRPr>
          </a:p>
        </p:txBody>
      </p:sp>
      <p:sp>
        <p:nvSpPr>
          <p:cNvPr id="188" name="Rectangle 106">
            <a:extLst>
              <a:ext uri="{FF2B5EF4-FFF2-40B4-BE49-F238E27FC236}">
                <a16:creationId xmlns:a16="http://schemas.microsoft.com/office/drawing/2014/main" id="{1EE3B23D-40BB-4A4B-AA04-6D95582FBDFE}"/>
              </a:ext>
            </a:extLst>
          </p:cNvPr>
          <p:cNvSpPr>
            <a:spLocks noChangeArrowheads="1"/>
          </p:cNvSpPr>
          <p:nvPr/>
        </p:nvSpPr>
        <p:spPr bwMode="auto">
          <a:xfrm>
            <a:off x="7968875" y="5428402"/>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12</a:t>
            </a:r>
            <a:endParaRPr kumimoji="0" lang="en-US" altLang="en-US" sz="4000" i="0" u="none" strike="noStrike" cap="none" normalizeH="0" baseline="0" dirty="0">
              <a:ln>
                <a:noFill/>
              </a:ln>
              <a:effectLst/>
              <a:cs typeface="Arial" panose="020B0604020202020204" pitchFamily="34" charset="0"/>
            </a:endParaRPr>
          </a:p>
        </p:txBody>
      </p:sp>
      <p:sp>
        <p:nvSpPr>
          <p:cNvPr id="189" name="Rectangle 78">
            <a:extLst>
              <a:ext uri="{FF2B5EF4-FFF2-40B4-BE49-F238E27FC236}">
                <a16:creationId xmlns:a16="http://schemas.microsoft.com/office/drawing/2014/main" id="{D83E36DC-DAB8-4849-86BB-A31E1CE7CA0D}"/>
              </a:ext>
            </a:extLst>
          </p:cNvPr>
          <p:cNvSpPr>
            <a:spLocks noChangeArrowheads="1"/>
          </p:cNvSpPr>
          <p:nvPr/>
        </p:nvSpPr>
        <p:spPr bwMode="auto">
          <a:xfrm>
            <a:off x="628650" y="1779444"/>
            <a:ext cx="7422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cs typeface="Arial" panose="020B0604020202020204" pitchFamily="34" charset="0"/>
              </a:rPr>
              <a:t>  25%</a:t>
            </a:r>
            <a:endParaRPr kumimoji="0" lang="en-US" altLang="en-US" sz="4000" i="0" u="none" strike="noStrike" cap="none" normalizeH="0" baseline="0" dirty="0">
              <a:ln>
                <a:noFill/>
              </a:ln>
              <a:effectLst/>
              <a:cs typeface="Arial" panose="020B0604020202020204" pitchFamily="34" charset="0"/>
            </a:endParaRPr>
          </a:p>
        </p:txBody>
      </p:sp>
      <p:sp>
        <p:nvSpPr>
          <p:cNvPr id="78" name="Freeform 77">
            <a:extLst>
              <a:ext uri="{FF2B5EF4-FFF2-40B4-BE49-F238E27FC236}">
                <a16:creationId xmlns:a16="http://schemas.microsoft.com/office/drawing/2014/main" id="{5AC30007-D4A4-4B42-80DA-86942AE6D44F}"/>
              </a:ext>
            </a:extLst>
          </p:cNvPr>
          <p:cNvSpPr>
            <a:spLocks/>
          </p:cNvSpPr>
          <p:nvPr/>
        </p:nvSpPr>
        <p:spPr bwMode="auto">
          <a:xfrm>
            <a:off x="1664018" y="2423160"/>
            <a:ext cx="6394132" cy="2717482"/>
          </a:xfrm>
          <a:custGeom>
            <a:avLst/>
            <a:gdLst>
              <a:gd name="T0" fmla="*/ 6 w 2308"/>
              <a:gd name="T1" fmla="*/ 705 h 775"/>
              <a:gd name="T2" fmla="*/ 23 w 2308"/>
              <a:gd name="T3" fmla="*/ 664 h 775"/>
              <a:gd name="T4" fmla="*/ 41 w 2308"/>
              <a:gd name="T5" fmla="*/ 611 h 775"/>
              <a:gd name="T6" fmla="*/ 64 w 2308"/>
              <a:gd name="T7" fmla="*/ 587 h 775"/>
              <a:gd name="T8" fmla="*/ 76 w 2308"/>
              <a:gd name="T9" fmla="*/ 564 h 775"/>
              <a:gd name="T10" fmla="*/ 111 w 2308"/>
              <a:gd name="T11" fmla="*/ 546 h 775"/>
              <a:gd name="T12" fmla="*/ 123 w 2308"/>
              <a:gd name="T13" fmla="*/ 523 h 775"/>
              <a:gd name="T14" fmla="*/ 140 w 2308"/>
              <a:gd name="T15" fmla="*/ 505 h 775"/>
              <a:gd name="T16" fmla="*/ 152 w 2308"/>
              <a:gd name="T17" fmla="*/ 482 h 775"/>
              <a:gd name="T18" fmla="*/ 175 w 2308"/>
              <a:gd name="T19" fmla="*/ 446 h 775"/>
              <a:gd name="T20" fmla="*/ 187 w 2308"/>
              <a:gd name="T21" fmla="*/ 388 h 775"/>
              <a:gd name="T22" fmla="*/ 204 w 2308"/>
              <a:gd name="T23" fmla="*/ 358 h 775"/>
              <a:gd name="T24" fmla="*/ 216 w 2308"/>
              <a:gd name="T25" fmla="*/ 341 h 775"/>
              <a:gd name="T26" fmla="*/ 240 w 2308"/>
              <a:gd name="T27" fmla="*/ 294 h 775"/>
              <a:gd name="T28" fmla="*/ 257 w 2308"/>
              <a:gd name="T29" fmla="*/ 270 h 775"/>
              <a:gd name="T30" fmla="*/ 292 w 2308"/>
              <a:gd name="T31" fmla="*/ 259 h 775"/>
              <a:gd name="T32" fmla="*/ 310 w 2308"/>
              <a:gd name="T33" fmla="*/ 247 h 775"/>
              <a:gd name="T34" fmla="*/ 380 w 2308"/>
              <a:gd name="T35" fmla="*/ 247 h 775"/>
              <a:gd name="T36" fmla="*/ 403 w 2308"/>
              <a:gd name="T37" fmla="*/ 241 h 775"/>
              <a:gd name="T38" fmla="*/ 520 w 2308"/>
              <a:gd name="T39" fmla="*/ 241 h 775"/>
              <a:gd name="T40" fmla="*/ 573 w 2308"/>
              <a:gd name="T41" fmla="*/ 241 h 775"/>
              <a:gd name="T42" fmla="*/ 637 w 2308"/>
              <a:gd name="T43" fmla="*/ 235 h 775"/>
              <a:gd name="T44" fmla="*/ 660 w 2308"/>
              <a:gd name="T45" fmla="*/ 229 h 775"/>
              <a:gd name="T46" fmla="*/ 765 w 2308"/>
              <a:gd name="T47" fmla="*/ 229 h 775"/>
              <a:gd name="T48" fmla="*/ 859 w 2308"/>
              <a:gd name="T49" fmla="*/ 223 h 775"/>
              <a:gd name="T50" fmla="*/ 1028 w 2308"/>
              <a:gd name="T51" fmla="*/ 223 h 775"/>
              <a:gd name="T52" fmla="*/ 1093 w 2308"/>
              <a:gd name="T53" fmla="*/ 218 h 775"/>
              <a:gd name="T54" fmla="*/ 1134 w 2308"/>
              <a:gd name="T55" fmla="*/ 218 h 775"/>
              <a:gd name="T56" fmla="*/ 1175 w 2308"/>
              <a:gd name="T57" fmla="*/ 218 h 775"/>
              <a:gd name="T58" fmla="*/ 1268 w 2308"/>
              <a:gd name="T59" fmla="*/ 212 h 775"/>
              <a:gd name="T60" fmla="*/ 1332 w 2308"/>
              <a:gd name="T61" fmla="*/ 212 h 775"/>
              <a:gd name="T62" fmla="*/ 1502 w 2308"/>
              <a:gd name="T63" fmla="*/ 206 h 775"/>
              <a:gd name="T64" fmla="*/ 1519 w 2308"/>
              <a:gd name="T65" fmla="*/ 194 h 775"/>
              <a:gd name="T66" fmla="*/ 1584 w 2308"/>
              <a:gd name="T67" fmla="*/ 188 h 775"/>
              <a:gd name="T68" fmla="*/ 1624 w 2308"/>
              <a:gd name="T69" fmla="*/ 182 h 775"/>
              <a:gd name="T70" fmla="*/ 1648 w 2308"/>
              <a:gd name="T71" fmla="*/ 176 h 775"/>
              <a:gd name="T72" fmla="*/ 1671 w 2308"/>
              <a:gd name="T73" fmla="*/ 165 h 775"/>
              <a:gd name="T74" fmla="*/ 1718 w 2308"/>
              <a:gd name="T75" fmla="*/ 159 h 775"/>
              <a:gd name="T76" fmla="*/ 1741 w 2308"/>
              <a:gd name="T77" fmla="*/ 153 h 775"/>
              <a:gd name="T78" fmla="*/ 1841 w 2308"/>
              <a:gd name="T79" fmla="*/ 147 h 775"/>
              <a:gd name="T80" fmla="*/ 1887 w 2308"/>
              <a:gd name="T81" fmla="*/ 135 h 775"/>
              <a:gd name="T82" fmla="*/ 1911 w 2308"/>
              <a:gd name="T83" fmla="*/ 135 h 775"/>
              <a:gd name="T84" fmla="*/ 1975 w 2308"/>
              <a:gd name="T85" fmla="*/ 124 h 775"/>
              <a:gd name="T86" fmla="*/ 2063 w 2308"/>
              <a:gd name="T87" fmla="*/ 118 h 775"/>
              <a:gd name="T88" fmla="*/ 2080 w 2308"/>
              <a:gd name="T89" fmla="*/ 112 h 775"/>
              <a:gd name="T90" fmla="*/ 2156 w 2308"/>
              <a:gd name="T91" fmla="*/ 106 h 775"/>
              <a:gd name="T92" fmla="*/ 2174 w 2308"/>
              <a:gd name="T93" fmla="*/ 94 h 775"/>
              <a:gd name="T94" fmla="*/ 2197 w 2308"/>
              <a:gd name="T95" fmla="*/ 77 h 775"/>
              <a:gd name="T96" fmla="*/ 2215 w 2308"/>
              <a:gd name="T97" fmla="*/ 59 h 775"/>
              <a:gd name="T98" fmla="*/ 2232 w 2308"/>
              <a:gd name="T99" fmla="*/ 53 h 775"/>
              <a:gd name="T100" fmla="*/ 2244 w 2308"/>
              <a:gd name="T101" fmla="*/ 47 h 775"/>
              <a:gd name="T102" fmla="*/ 2267 w 2308"/>
              <a:gd name="T103" fmla="*/ 36 h 775"/>
              <a:gd name="T104" fmla="*/ 2291 w 2308"/>
              <a:gd name="T105" fmla="*/ 24 h 775"/>
              <a:gd name="T106" fmla="*/ 2302 w 2308"/>
              <a:gd name="T107" fmla="*/ 18 h 775"/>
              <a:gd name="T108" fmla="*/ 2308 w 2308"/>
              <a:gd name="T109" fmla="*/ 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08" h="775">
                <a:moveTo>
                  <a:pt x="0" y="775"/>
                </a:moveTo>
                <a:lnTo>
                  <a:pt x="0" y="775"/>
                </a:lnTo>
                <a:lnTo>
                  <a:pt x="0" y="734"/>
                </a:lnTo>
                <a:lnTo>
                  <a:pt x="6" y="734"/>
                </a:lnTo>
                <a:lnTo>
                  <a:pt x="6" y="705"/>
                </a:lnTo>
                <a:lnTo>
                  <a:pt x="12" y="705"/>
                </a:lnTo>
                <a:lnTo>
                  <a:pt x="12" y="681"/>
                </a:lnTo>
                <a:lnTo>
                  <a:pt x="17" y="681"/>
                </a:lnTo>
                <a:lnTo>
                  <a:pt x="17" y="664"/>
                </a:lnTo>
                <a:lnTo>
                  <a:pt x="23" y="664"/>
                </a:lnTo>
                <a:lnTo>
                  <a:pt x="23" y="640"/>
                </a:lnTo>
                <a:lnTo>
                  <a:pt x="29" y="640"/>
                </a:lnTo>
                <a:lnTo>
                  <a:pt x="29" y="617"/>
                </a:lnTo>
                <a:lnTo>
                  <a:pt x="41" y="617"/>
                </a:lnTo>
                <a:lnTo>
                  <a:pt x="41" y="611"/>
                </a:lnTo>
                <a:lnTo>
                  <a:pt x="47" y="611"/>
                </a:lnTo>
                <a:lnTo>
                  <a:pt x="47" y="599"/>
                </a:lnTo>
                <a:lnTo>
                  <a:pt x="53" y="599"/>
                </a:lnTo>
                <a:lnTo>
                  <a:pt x="53" y="587"/>
                </a:lnTo>
                <a:lnTo>
                  <a:pt x="64" y="587"/>
                </a:lnTo>
                <a:lnTo>
                  <a:pt x="64" y="576"/>
                </a:lnTo>
                <a:lnTo>
                  <a:pt x="70" y="576"/>
                </a:lnTo>
                <a:lnTo>
                  <a:pt x="70" y="570"/>
                </a:lnTo>
                <a:lnTo>
                  <a:pt x="76" y="570"/>
                </a:lnTo>
                <a:lnTo>
                  <a:pt x="76" y="564"/>
                </a:lnTo>
                <a:lnTo>
                  <a:pt x="82" y="564"/>
                </a:lnTo>
                <a:lnTo>
                  <a:pt x="82" y="552"/>
                </a:lnTo>
                <a:lnTo>
                  <a:pt x="88" y="552"/>
                </a:lnTo>
                <a:lnTo>
                  <a:pt x="88" y="546"/>
                </a:lnTo>
                <a:lnTo>
                  <a:pt x="111" y="546"/>
                </a:lnTo>
                <a:lnTo>
                  <a:pt x="111" y="540"/>
                </a:lnTo>
                <a:lnTo>
                  <a:pt x="117" y="540"/>
                </a:lnTo>
                <a:lnTo>
                  <a:pt x="117" y="529"/>
                </a:lnTo>
                <a:lnTo>
                  <a:pt x="123" y="529"/>
                </a:lnTo>
                <a:lnTo>
                  <a:pt x="123" y="523"/>
                </a:lnTo>
                <a:lnTo>
                  <a:pt x="129" y="523"/>
                </a:lnTo>
                <a:lnTo>
                  <a:pt x="129" y="517"/>
                </a:lnTo>
                <a:lnTo>
                  <a:pt x="134" y="517"/>
                </a:lnTo>
                <a:lnTo>
                  <a:pt x="134" y="505"/>
                </a:lnTo>
                <a:lnTo>
                  <a:pt x="140" y="505"/>
                </a:lnTo>
                <a:lnTo>
                  <a:pt x="140" y="499"/>
                </a:lnTo>
                <a:lnTo>
                  <a:pt x="146" y="499"/>
                </a:lnTo>
                <a:lnTo>
                  <a:pt x="146" y="493"/>
                </a:lnTo>
                <a:lnTo>
                  <a:pt x="152" y="493"/>
                </a:lnTo>
                <a:lnTo>
                  <a:pt x="152" y="482"/>
                </a:lnTo>
                <a:lnTo>
                  <a:pt x="158" y="482"/>
                </a:lnTo>
                <a:lnTo>
                  <a:pt x="158" y="464"/>
                </a:lnTo>
                <a:lnTo>
                  <a:pt x="169" y="464"/>
                </a:lnTo>
                <a:lnTo>
                  <a:pt x="169" y="446"/>
                </a:lnTo>
                <a:lnTo>
                  <a:pt x="175" y="446"/>
                </a:lnTo>
                <a:lnTo>
                  <a:pt x="175" y="423"/>
                </a:lnTo>
                <a:lnTo>
                  <a:pt x="181" y="423"/>
                </a:lnTo>
                <a:lnTo>
                  <a:pt x="181" y="411"/>
                </a:lnTo>
                <a:lnTo>
                  <a:pt x="187" y="411"/>
                </a:lnTo>
                <a:lnTo>
                  <a:pt x="187" y="388"/>
                </a:lnTo>
                <a:lnTo>
                  <a:pt x="193" y="388"/>
                </a:lnTo>
                <a:lnTo>
                  <a:pt x="193" y="370"/>
                </a:lnTo>
                <a:lnTo>
                  <a:pt x="199" y="370"/>
                </a:lnTo>
                <a:lnTo>
                  <a:pt x="199" y="358"/>
                </a:lnTo>
                <a:lnTo>
                  <a:pt x="204" y="358"/>
                </a:lnTo>
                <a:lnTo>
                  <a:pt x="204" y="358"/>
                </a:lnTo>
                <a:lnTo>
                  <a:pt x="210" y="358"/>
                </a:lnTo>
                <a:lnTo>
                  <a:pt x="210" y="353"/>
                </a:lnTo>
                <a:lnTo>
                  <a:pt x="216" y="353"/>
                </a:lnTo>
                <a:lnTo>
                  <a:pt x="216" y="341"/>
                </a:lnTo>
                <a:lnTo>
                  <a:pt x="222" y="341"/>
                </a:lnTo>
                <a:lnTo>
                  <a:pt x="222" y="317"/>
                </a:lnTo>
                <a:lnTo>
                  <a:pt x="228" y="317"/>
                </a:lnTo>
                <a:lnTo>
                  <a:pt x="228" y="294"/>
                </a:lnTo>
                <a:lnTo>
                  <a:pt x="240" y="294"/>
                </a:lnTo>
                <a:lnTo>
                  <a:pt x="240" y="282"/>
                </a:lnTo>
                <a:lnTo>
                  <a:pt x="251" y="282"/>
                </a:lnTo>
                <a:lnTo>
                  <a:pt x="251" y="276"/>
                </a:lnTo>
                <a:lnTo>
                  <a:pt x="257" y="276"/>
                </a:lnTo>
                <a:lnTo>
                  <a:pt x="257" y="270"/>
                </a:lnTo>
                <a:lnTo>
                  <a:pt x="263" y="270"/>
                </a:lnTo>
                <a:lnTo>
                  <a:pt x="263" y="264"/>
                </a:lnTo>
                <a:lnTo>
                  <a:pt x="269" y="264"/>
                </a:lnTo>
                <a:lnTo>
                  <a:pt x="269" y="259"/>
                </a:lnTo>
                <a:lnTo>
                  <a:pt x="292" y="259"/>
                </a:lnTo>
                <a:lnTo>
                  <a:pt x="292" y="259"/>
                </a:lnTo>
                <a:lnTo>
                  <a:pt x="304" y="259"/>
                </a:lnTo>
                <a:lnTo>
                  <a:pt x="304" y="247"/>
                </a:lnTo>
                <a:lnTo>
                  <a:pt x="310" y="247"/>
                </a:lnTo>
                <a:lnTo>
                  <a:pt x="310" y="247"/>
                </a:lnTo>
                <a:lnTo>
                  <a:pt x="316" y="247"/>
                </a:lnTo>
                <a:lnTo>
                  <a:pt x="316" y="247"/>
                </a:lnTo>
                <a:lnTo>
                  <a:pt x="351" y="247"/>
                </a:lnTo>
                <a:lnTo>
                  <a:pt x="351" y="247"/>
                </a:lnTo>
                <a:lnTo>
                  <a:pt x="380" y="247"/>
                </a:lnTo>
                <a:lnTo>
                  <a:pt x="380" y="247"/>
                </a:lnTo>
                <a:lnTo>
                  <a:pt x="397" y="247"/>
                </a:lnTo>
                <a:lnTo>
                  <a:pt x="397" y="241"/>
                </a:lnTo>
                <a:lnTo>
                  <a:pt x="403" y="241"/>
                </a:lnTo>
                <a:lnTo>
                  <a:pt x="403" y="241"/>
                </a:lnTo>
                <a:lnTo>
                  <a:pt x="444" y="241"/>
                </a:lnTo>
                <a:lnTo>
                  <a:pt x="444" y="241"/>
                </a:lnTo>
                <a:lnTo>
                  <a:pt x="514" y="241"/>
                </a:lnTo>
                <a:lnTo>
                  <a:pt x="514" y="241"/>
                </a:lnTo>
                <a:lnTo>
                  <a:pt x="520" y="241"/>
                </a:lnTo>
                <a:lnTo>
                  <a:pt x="520" y="241"/>
                </a:lnTo>
                <a:lnTo>
                  <a:pt x="532" y="241"/>
                </a:lnTo>
                <a:lnTo>
                  <a:pt x="532" y="241"/>
                </a:lnTo>
                <a:lnTo>
                  <a:pt x="573" y="241"/>
                </a:lnTo>
                <a:lnTo>
                  <a:pt x="573" y="241"/>
                </a:lnTo>
                <a:lnTo>
                  <a:pt x="596" y="241"/>
                </a:lnTo>
                <a:lnTo>
                  <a:pt x="596" y="241"/>
                </a:lnTo>
                <a:lnTo>
                  <a:pt x="631" y="241"/>
                </a:lnTo>
                <a:lnTo>
                  <a:pt x="631" y="235"/>
                </a:lnTo>
                <a:lnTo>
                  <a:pt x="637" y="235"/>
                </a:lnTo>
                <a:lnTo>
                  <a:pt x="637" y="235"/>
                </a:lnTo>
                <a:lnTo>
                  <a:pt x="654" y="235"/>
                </a:lnTo>
                <a:lnTo>
                  <a:pt x="654" y="235"/>
                </a:lnTo>
                <a:lnTo>
                  <a:pt x="660" y="235"/>
                </a:lnTo>
                <a:lnTo>
                  <a:pt x="660" y="229"/>
                </a:lnTo>
                <a:lnTo>
                  <a:pt x="672" y="229"/>
                </a:lnTo>
                <a:lnTo>
                  <a:pt x="672" y="229"/>
                </a:lnTo>
                <a:lnTo>
                  <a:pt x="695" y="229"/>
                </a:lnTo>
                <a:lnTo>
                  <a:pt x="695" y="229"/>
                </a:lnTo>
                <a:lnTo>
                  <a:pt x="765" y="229"/>
                </a:lnTo>
                <a:lnTo>
                  <a:pt x="765" y="229"/>
                </a:lnTo>
                <a:lnTo>
                  <a:pt x="812" y="229"/>
                </a:lnTo>
                <a:lnTo>
                  <a:pt x="812" y="223"/>
                </a:lnTo>
                <a:lnTo>
                  <a:pt x="859" y="223"/>
                </a:lnTo>
                <a:lnTo>
                  <a:pt x="859" y="223"/>
                </a:lnTo>
                <a:lnTo>
                  <a:pt x="923" y="223"/>
                </a:lnTo>
                <a:lnTo>
                  <a:pt x="923" y="223"/>
                </a:lnTo>
                <a:lnTo>
                  <a:pt x="999" y="223"/>
                </a:lnTo>
                <a:lnTo>
                  <a:pt x="999" y="223"/>
                </a:lnTo>
                <a:lnTo>
                  <a:pt x="1028" y="223"/>
                </a:lnTo>
                <a:lnTo>
                  <a:pt x="1028" y="223"/>
                </a:lnTo>
                <a:lnTo>
                  <a:pt x="1058" y="223"/>
                </a:lnTo>
                <a:lnTo>
                  <a:pt x="1058" y="223"/>
                </a:lnTo>
                <a:lnTo>
                  <a:pt x="1093" y="223"/>
                </a:lnTo>
                <a:lnTo>
                  <a:pt x="1093" y="218"/>
                </a:lnTo>
                <a:lnTo>
                  <a:pt x="1110" y="218"/>
                </a:lnTo>
                <a:lnTo>
                  <a:pt x="1110" y="218"/>
                </a:lnTo>
                <a:lnTo>
                  <a:pt x="1122" y="218"/>
                </a:lnTo>
                <a:lnTo>
                  <a:pt x="1122" y="218"/>
                </a:lnTo>
                <a:lnTo>
                  <a:pt x="1134" y="218"/>
                </a:lnTo>
                <a:lnTo>
                  <a:pt x="1134" y="218"/>
                </a:lnTo>
                <a:lnTo>
                  <a:pt x="1163" y="218"/>
                </a:lnTo>
                <a:lnTo>
                  <a:pt x="1163" y="218"/>
                </a:lnTo>
                <a:lnTo>
                  <a:pt x="1175" y="218"/>
                </a:lnTo>
                <a:lnTo>
                  <a:pt x="1175" y="218"/>
                </a:lnTo>
                <a:lnTo>
                  <a:pt x="1221" y="218"/>
                </a:lnTo>
                <a:lnTo>
                  <a:pt x="1221" y="218"/>
                </a:lnTo>
                <a:lnTo>
                  <a:pt x="1250" y="218"/>
                </a:lnTo>
                <a:lnTo>
                  <a:pt x="1250" y="212"/>
                </a:lnTo>
                <a:lnTo>
                  <a:pt x="1268" y="212"/>
                </a:lnTo>
                <a:lnTo>
                  <a:pt x="1268" y="212"/>
                </a:lnTo>
                <a:lnTo>
                  <a:pt x="1315" y="212"/>
                </a:lnTo>
                <a:lnTo>
                  <a:pt x="1315" y="212"/>
                </a:lnTo>
                <a:lnTo>
                  <a:pt x="1332" y="212"/>
                </a:lnTo>
                <a:lnTo>
                  <a:pt x="1332" y="212"/>
                </a:lnTo>
                <a:lnTo>
                  <a:pt x="1344" y="212"/>
                </a:lnTo>
                <a:lnTo>
                  <a:pt x="1344" y="212"/>
                </a:lnTo>
                <a:lnTo>
                  <a:pt x="1496" y="212"/>
                </a:lnTo>
                <a:lnTo>
                  <a:pt x="1496" y="206"/>
                </a:lnTo>
                <a:lnTo>
                  <a:pt x="1502" y="206"/>
                </a:lnTo>
                <a:lnTo>
                  <a:pt x="1502" y="206"/>
                </a:lnTo>
                <a:lnTo>
                  <a:pt x="1513" y="206"/>
                </a:lnTo>
                <a:lnTo>
                  <a:pt x="1513" y="200"/>
                </a:lnTo>
                <a:lnTo>
                  <a:pt x="1519" y="200"/>
                </a:lnTo>
                <a:lnTo>
                  <a:pt x="1519" y="194"/>
                </a:lnTo>
                <a:lnTo>
                  <a:pt x="1525" y="194"/>
                </a:lnTo>
                <a:lnTo>
                  <a:pt x="1525" y="194"/>
                </a:lnTo>
                <a:lnTo>
                  <a:pt x="1548" y="194"/>
                </a:lnTo>
                <a:lnTo>
                  <a:pt x="1548" y="188"/>
                </a:lnTo>
                <a:lnTo>
                  <a:pt x="1584" y="188"/>
                </a:lnTo>
                <a:lnTo>
                  <a:pt x="1584" y="188"/>
                </a:lnTo>
                <a:lnTo>
                  <a:pt x="1613" y="188"/>
                </a:lnTo>
                <a:lnTo>
                  <a:pt x="1613" y="182"/>
                </a:lnTo>
                <a:lnTo>
                  <a:pt x="1624" y="182"/>
                </a:lnTo>
                <a:lnTo>
                  <a:pt x="1624" y="182"/>
                </a:lnTo>
                <a:lnTo>
                  <a:pt x="1630" y="182"/>
                </a:lnTo>
                <a:lnTo>
                  <a:pt x="1630" y="176"/>
                </a:lnTo>
                <a:lnTo>
                  <a:pt x="1636" y="176"/>
                </a:lnTo>
                <a:lnTo>
                  <a:pt x="1636" y="176"/>
                </a:lnTo>
                <a:lnTo>
                  <a:pt x="1648" y="176"/>
                </a:lnTo>
                <a:lnTo>
                  <a:pt x="1648" y="176"/>
                </a:lnTo>
                <a:lnTo>
                  <a:pt x="1660" y="176"/>
                </a:lnTo>
                <a:lnTo>
                  <a:pt x="1660" y="171"/>
                </a:lnTo>
                <a:lnTo>
                  <a:pt x="1671" y="171"/>
                </a:lnTo>
                <a:lnTo>
                  <a:pt x="1671" y="165"/>
                </a:lnTo>
                <a:lnTo>
                  <a:pt x="1706" y="165"/>
                </a:lnTo>
                <a:lnTo>
                  <a:pt x="1706" y="159"/>
                </a:lnTo>
                <a:lnTo>
                  <a:pt x="1712" y="159"/>
                </a:lnTo>
                <a:lnTo>
                  <a:pt x="1712" y="159"/>
                </a:lnTo>
                <a:lnTo>
                  <a:pt x="1718" y="159"/>
                </a:lnTo>
                <a:lnTo>
                  <a:pt x="1718" y="153"/>
                </a:lnTo>
                <a:lnTo>
                  <a:pt x="1724" y="153"/>
                </a:lnTo>
                <a:lnTo>
                  <a:pt x="1724" y="153"/>
                </a:lnTo>
                <a:lnTo>
                  <a:pt x="1741" y="153"/>
                </a:lnTo>
                <a:lnTo>
                  <a:pt x="1741" y="153"/>
                </a:lnTo>
                <a:lnTo>
                  <a:pt x="1747" y="153"/>
                </a:lnTo>
                <a:lnTo>
                  <a:pt x="1747" y="153"/>
                </a:lnTo>
                <a:lnTo>
                  <a:pt x="1788" y="153"/>
                </a:lnTo>
                <a:lnTo>
                  <a:pt x="1788" y="147"/>
                </a:lnTo>
                <a:lnTo>
                  <a:pt x="1841" y="147"/>
                </a:lnTo>
                <a:lnTo>
                  <a:pt x="1841" y="147"/>
                </a:lnTo>
                <a:lnTo>
                  <a:pt x="1876" y="147"/>
                </a:lnTo>
                <a:lnTo>
                  <a:pt x="1876" y="141"/>
                </a:lnTo>
                <a:lnTo>
                  <a:pt x="1887" y="141"/>
                </a:lnTo>
                <a:lnTo>
                  <a:pt x="1887" y="135"/>
                </a:lnTo>
                <a:lnTo>
                  <a:pt x="1893" y="135"/>
                </a:lnTo>
                <a:lnTo>
                  <a:pt x="1893" y="135"/>
                </a:lnTo>
                <a:lnTo>
                  <a:pt x="1905" y="135"/>
                </a:lnTo>
                <a:lnTo>
                  <a:pt x="1905" y="135"/>
                </a:lnTo>
                <a:lnTo>
                  <a:pt x="1911" y="135"/>
                </a:lnTo>
                <a:lnTo>
                  <a:pt x="1911" y="129"/>
                </a:lnTo>
                <a:lnTo>
                  <a:pt x="1963" y="129"/>
                </a:lnTo>
                <a:lnTo>
                  <a:pt x="1963" y="129"/>
                </a:lnTo>
                <a:lnTo>
                  <a:pt x="1975" y="129"/>
                </a:lnTo>
                <a:lnTo>
                  <a:pt x="1975" y="124"/>
                </a:lnTo>
                <a:lnTo>
                  <a:pt x="1981" y="124"/>
                </a:lnTo>
                <a:lnTo>
                  <a:pt x="1981" y="124"/>
                </a:lnTo>
                <a:lnTo>
                  <a:pt x="2004" y="124"/>
                </a:lnTo>
                <a:lnTo>
                  <a:pt x="2004" y="118"/>
                </a:lnTo>
                <a:lnTo>
                  <a:pt x="2063" y="118"/>
                </a:lnTo>
                <a:lnTo>
                  <a:pt x="2063" y="118"/>
                </a:lnTo>
                <a:lnTo>
                  <a:pt x="2074" y="118"/>
                </a:lnTo>
                <a:lnTo>
                  <a:pt x="2074" y="112"/>
                </a:lnTo>
                <a:lnTo>
                  <a:pt x="2080" y="112"/>
                </a:lnTo>
                <a:lnTo>
                  <a:pt x="2080" y="112"/>
                </a:lnTo>
                <a:lnTo>
                  <a:pt x="2086" y="112"/>
                </a:lnTo>
                <a:lnTo>
                  <a:pt x="2086" y="112"/>
                </a:lnTo>
                <a:lnTo>
                  <a:pt x="2109" y="112"/>
                </a:lnTo>
                <a:lnTo>
                  <a:pt x="2109" y="106"/>
                </a:lnTo>
                <a:lnTo>
                  <a:pt x="2156" y="106"/>
                </a:lnTo>
                <a:lnTo>
                  <a:pt x="2156" y="100"/>
                </a:lnTo>
                <a:lnTo>
                  <a:pt x="2168" y="100"/>
                </a:lnTo>
                <a:lnTo>
                  <a:pt x="2168" y="100"/>
                </a:lnTo>
                <a:lnTo>
                  <a:pt x="2174" y="100"/>
                </a:lnTo>
                <a:lnTo>
                  <a:pt x="2174" y="94"/>
                </a:lnTo>
                <a:lnTo>
                  <a:pt x="2185" y="94"/>
                </a:lnTo>
                <a:lnTo>
                  <a:pt x="2185" y="82"/>
                </a:lnTo>
                <a:lnTo>
                  <a:pt x="2191" y="82"/>
                </a:lnTo>
                <a:lnTo>
                  <a:pt x="2191" y="77"/>
                </a:lnTo>
                <a:lnTo>
                  <a:pt x="2197" y="77"/>
                </a:lnTo>
                <a:lnTo>
                  <a:pt x="2197" y="71"/>
                </a:lnTo>
                <a:lnTo>
                  <a:pt x="2203" y="71"/>
                </a:lnTo>
                <a:lnTo>
                  <a:pt x="2203" y="71"/>
                </a:lnTo>
                <a:lnTo>
                  <a:pt x="2215" y="71"/>
                </a:lnTo>
                <a:lnTo>
                  <a:pt x="2215" y="59"/>
                </a:lnTo>
                <a:lnTo>
                  <a:pt x="2220" y="59"/>
                </a:lnTo>
                <a:lnTo>
                  <a:pt x="2220" y="59"/>
                </a:lnTo>
                <a:lnTo>
                  <a:pt x="2226" y="59"/>
                </a:lnTo>
                <a:lnTo>
                  <a:pt x="2226" y="53"/>
                </a:lnTo>
                <a:lnTo>
                  <a:pt x="2232" y="53"/>
                </a:lnTo>
                <a:lnTo>
                  <a:pt x="2232" y="53"/>
                </a:lnTo>
                <a:lnTo>
                  <a:pt x="2238" y="53"/>
                </a:lnTo>
                <a:lnTo>
                  <a:pt x="2238" y="47"/>
                </a:lnTo>
                <a:lnTo>
                  <a:pt x="2244" y="47"/>
                </a:lnTo>
                <a:lnTo>
                  <a:pt x="2244" y="47"/>
                </a:lnTo>
                <a:lnTo>
                  <a:pt x="2256" y="47"/>
                </a:lnTo>
                <a:lnTo>
                  <a:pt x="2256" y="41"/>
                </a:lnTo>
                <a:lnTo>
                  <a:pt x="2261" y="41"/>
                </a:lnTo>
                <a:lnTo>
                  <a:pt x="2261" y="36"/>
                </a:lnTo>
                <a:lnTo>
                  <a:pt x="2267" y="36"/>
                </a:lnTo>
                <a:lnTo>
                  <a:pt x="2267" y="30"/>
                </a:lnTo>
                <a:lnTo>
                  <a:pt x="2279" y="30"/>
                </a:lnTo>
                <a:lnTo>
                  <a:pt x="2279" y="30"/>
                </a:lnTo>
                <a:lnTo>
                  <a:pt x="2291" y="30"/>
                </a:lnTo>
                <a:lnTo>
                  <a:pt x="2291" y="24"/>
                </a:lnTo>
                <a:lnTo>
                  <a:pt x="2296" y="24"/>
                </a:lnTo>
                <a:lnTo>
                  <a:pt x="2296" y="24"/>
                </a:lnTo>
                <a:lnTo>
                  <a:pt x="2302" y="24"/>
                </a:lnTo>
                <a:lnTo>
                  <a:pt x="2302" y="18"/>
                </a:lnTo>
                <a:lnTo>
                  <a:pt x="2302" y="18"/>
                </a:lnTo>
                <a:lnTo>
                  <a:pt x="2302" y="12"/>
                </a:lnTo>
                <a:lnTo>
                  <a:pt x="2308" y="12"/>
                </a:lnTo>
                <a:lnTo>
                  <a:pt x="2308" y="0"/>
                </a:lnTo>
                <a:lnTo>
                  <a:pt x="2308" y="0"/>
                </a:lnTo>
                <a:lnTo>
                  <a:pt x="2308" y="0"/>
                </a:lnTo>
                <a:lnTo>
                  <a:pt x="2308" y="0"/>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7" name="Freeform 76">
            <a:extLst>
              <a:ext uri="{FF2B5EF4-FFF2-40B4-BE49-F238E27FC236}">
                <a16:creationId xmlns:a16="http://schemas.microsoft.com/office/drawing/2014/main" id="{048FCEB8-8DB1-A44F-A7FD-CC5B9E82433A}"/>
              </a:ext>
            </a:extLst>
          </p:cNvPr>
          <p:cNvSpPr>
            <a:spLocks/>
          </p:cNvSpPr>
          <p:nvPr/>
        </p:nvSpPr>
        <p:spPr bwMode="auto">
          <a:xfrm>
            <a:off x="1664018" y="2444199"/>
            <a:ext cx="6394132" cy="2696443"/>
          </a:xfrm>
          <a:custGeom>
            <a:avLst/>
            <a:gdLst>
              <a:gd name="T0" fmla="*/ 6 w 2308"/>
              <a:gd name="T1" fmla="*/ 705 h 769"/>
              <a:gd name="T2" fmla="*/ 23 w 2308"/>
              <a:gd name="T3" fmla="*/ 634 h 769"/>
              <a:gd name="T4" fmla="*/ 41 w 2308"/>
              <a:gd name="T5" fmla="*/ 605 h 769"/>
              <a:gd name="T6" fmla="*/ 58 w 2308"/>
              <a:gd name="T7" fmla="*/ 581 h 769"/>
              <a:gd name="T8" fmla="*/ 70 w 2308"/>
              <a:gd name="T9" fmla="*/ 546 h 769"/>
              <a:gd name="T10" fmla="*/ 88 w 2308"/>
              <a:gd name="T11" fmla="*/ 534 h 769"/>
              <a:gd name="T12" fmla="*/ 105 w 2308"/>
              <a:gd name="T13" fmla="*/ 517 h 769"/>
              <a:gd name="T14" fmla="*/ 123 w 2308"/>
              <a:gd name="T15" fmla="*/ 505 h 769"/>
              <a:gd name="T16" fmla="*/ 140 w 2308"/>
              <a:gd name="T17" fmla="*/ 482 h 769"/>
              <a:gd name="T18" fmla="*/ 158 w 2308"/>
              <a:gd name="T19" fmla="*/ 458 h 769"/>
              <a:gd name="T20" fmla="*/ 175 w 2308"/>
              <a:gd name="T21" fmla="*/ 417 h 769"/>
              <a:gd name="T22" fmla="*/ 193 w 2308"/>
              <a:gd name="T23" fmla="*/ 382 h 769"/>
              <a:gd name="T24" fmla="*/ 204 w 2308"/>
              <a:gd name="T25" fmla="*/ 341 h 769"/>
              <a:gd name="T26" fmla="*/ 222 w 2308"/>
              <a:gd name="T27" fmla="*/ 317 h 769"/>
              <a:gd name="T28" fmla="*/ 240 w 2308"/>
              <a:gd name="T29" fmla="*/ 264 h 769"/>
              <a:gd name="T30" fmla="*/ 257 w 2308"/>
              <a:gd name="T31" fmla="*/ 258 h 769"/>
              <a:gd name="T32" fmla="*/ 280 w 2308"/>
              <a:gd name="T33" fmla="*/ 253 h 769"/>
              <a:gd name="T34" fmla="*/ 333 w 2308"/>
              <a:gd name="T35" fmla="*/ 247 h 769"/>
              <a:gd name="T36" fmla="*/ 403 w 2308"/>
              <a:gd name="T37" fmla="*/ 241 h 769"/>
              <a:gd name="T38" fmla="*/ 514 w 2308"/>
              <a:gd name="T39" fmla="*/ 241 h 769"/>
              <a:gd name="T40" fmla="*/ 684 w 2308"/>
              <a:gd name="T41" fmla="*/ 235 h 769"/>
              <a:gd name="T42" fmla="*/ 736 w 2308"/>
              <a:gd name="T43" fmla="*/ 229 h 769"/>
              <a:gd name="T44" fmla="*/ 964 w 2308"/>
              <a:gd name="T45" fmla="*/ 229 h 769"/>
              <a:gd name="T46" fmla="*/ 1093 w 2308"/>
              <a:gd name="T47" fmla="*/ 223 h 769"/>
              <a:gd name="T48" fmla="*/ 1134 w 2308"/>
              <a:gd name="T49" fmla="*/ 223 h 769"/>
              <a:gd name="T50" fmla="*/ 1169 w 2308"/>
              <a:gd name="T51" fmla="*/ 223 h 769"/>
              <a:gd name="T52" fmla="*/ 1215 w 2308"/>
              <a:gd name="T53" fmla="*/ 223 h 769"/>
              <a:gd name="T54" fmla="*/ 1268 w 2308"/>
              <a:gd name="T55" fmla="*/ 217 h 769"/>
              <a:gd name="T56" fmla="*/ 1291 w 2308"/>
              <a:gd name="T57" fmla="*/ 217 h 769"/>
              <a:gd name="T58" fmla="*/ 1344 w 2308"/>
              <a:gd name="T59" fmla="*/ 217 h 769"/>
              <a:gd name="T60" fmla="*/ 1385 w 2308"/>
              <a:gd name="T61" fmla="*/ 206 h 769"/>
              <a:gd name="T62" fmla="*/ 1513 w 2308"/>
              <a:gd name="T63" fmla="*/ 200 h 769"/>
              <a:gd name="T64" fmla="*/ 1607 w 2308"/>
              <a:gd name="T65" fmla="*/ 200 h 769"/>
              <a:gd name="T66" fmla="*/ 1642 w 2308"/>
              <a:gd name="T67" fmla="*/ 194 h 769"/>
              <a:gd name="T68" fmla="*/ 1671 w 2308"/>
              <a:gd name="T69" fmla="*/ 182 h 769"/>
              <a:gd name="T70" fmla="*/ 1689 w 2308"/>
              <a:gd name="T71" fmla="*/ 182 h 769"/>
              <a:gd name="T72" fmla="*/ 1741 w 2308"/>
              <a:gd name="T73" fmla="*/ 176 h 769"/>
              <a:gd name="T74" fmla="*/ 1806 w 2308"/>
              <a:gd name="T75" fmla="*/ 165 h 769"/>
              <a:gd name="T76" fmla="*/ 1829 w 2308"/>
              <a:gd name="T77" fmla="*/ 153 h 769"/>
              <a:gd name="T78" fmla="*/ 1905 w 2308"/>
              <a:gd name="T79" fmla="*/ 153 h 769"/>
              <a:gd name="T80" fmla="*/ 1917 w 2308"/>
              <a:gd name="T81" fmla="*/ 147 h 769"/>
              <a:gd name="T82" fmla="*/ 1952 w 2308"/>
              <a:gd name="T83" fmla="*/ 147 h 769"/>
              <a:gd name="T84" fmla="*/ 1993 w 2308"/>
              <a:gd name="T85" fmla="*/ 135 h 769"/>
              <a:gd name="T86" fmla="*/ 2069 w 2308"/>
              <a:gd name="T87" fmla="*/ 129 h 769"/>
              <a:gd name="T88" fmla="*/ 2086 w 2308"/>
              <a:gd name="T89" fmla="*/ 118 h 769"/>
              <a:gd name="T90" fmla="*/ 2104 w 2308"/>
              <a:gd name="T91" fmla="*/ 112 h 769"/>
              <a:gd name="T92" fmla="*/ 2133 w 2308"/>
              <a:gd name="T93" fmla="*/ 100 h 769"/>
              <a:gd name="T94" fmla="*/ 2162 w 2308"/>
              <a:gd name="T95" fmla="*/ 100 h 769"/>
              <a:gd name="T96" fmla="*/ 2174 w 2308"/>
              <a:gd name="T97" fmla="*/ 82 h 769"/>
              <a:gd name="T98" fmla="*/ 2197 w 2308"/>
              <a:gd name="T99" fmla="*/ 76 h 769"/>
              <a:gd name="T100" fmla="*/ 2209 w 2308"/>
              <a:gd name="T101" fmla="*/ 59 h 769"/>
              <a:gd name="T102" fmla="*/ 2226 w 2308"/>
              <a:gd name="T103" fmla="*/ 47 h 769"/>
              <a:gd name="T104" fmla="*/ 2250 w 2308"/>
              <a:gd name="T105" fmla="*/ 30 h 769"/>
              <a:gd name="T106" fmla="*/ 2279 w 2308"/>
              <a:gd name="T107" fmla="*/ 24 h 769"/>
              <a:gd name="T108" fmla="*/ 2291 w 2308"/>
              <a:gd name="T109" fmla="*/ 12 h 769"/>
              <a:gd name="T110" fmla="*/ 2308 w 2308"/>
              <a:gd name="T111" fmla="*/ 6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08" h="769">
                <a:moveTo>
                  <a:pt x="0" y="769"/>
                </a:moveTo>
                <a:lnTo>
                  <a:pt x="0" y="769"/>
                </a:lnTo>
                <a:lnTo>
                  <a:pt x="0" y="734"/>
                </a:lnTo>
                <a:lnTo>
                  <a:pt x="6" y="734"/>
                </a:lnTo>
                <a:lnTo>
                  <a:pt x="6" y="705"/>
                </a:lnTo>
                <a:lnTo>
                  <a:pt x="12" y="705"/>
                </a:lnTo>
                <a:lnTo>
                  <a:pt x="12" y="664"/>
                </a:lnTo>
                <a:lnTo>
                  <a:pt x="17" y="664"/>
                </a:lnTo>
                <a:lnTo>
                  <a:pt x="17" y="634"/>
                </a:lnTo>
                <a:lnTo>
                  <a:pt x="23" y="634"/>
                </a:lnTo>
                <a:lnTo>
                  <a:pt x="23" y="617"/>
                </a:lnTo>
                <a:lnTo>
                  <a:pt x="29" y="617"/>
                </a:lnTo>
                <a:lnTo>
                  <a:pt x="29" y="611"/>
                </a:lnTo>
                <a:lnTo>
                  <a:pt x="41" y="611"/>
                </a:lnTo>
                <a:lnTo>
                  <a:pt x="41" y="605"/>
                </a:lnTo>
                <a:lnTo>
                  <a:pt x="47" y="605"/>
                </a:lnTo>
                <a:lnTo>
                  <a:pt x="47" y="587"/>
                </a:lnTo>
                <a:lnTo>
                  <a:pt x="53" y="587"/>
                </a:lnTo>
                <a:lnTo>
                  <a:pt x="53" y="581"/>
                </a:lnTo>
                <a:lnTo>
                  <a:pt x="58" y="581"/>
                </a:lnTo>
                <a:lnTo>
                  <a:pt x="58" y="570"/>
                </a:lnTo>
                <a:lnTo>
                  <a:pt x="64" y="570"/>
                </a:lnTo>
                <a:lnTo>
                  <a:pt x="64" y="558"/>
                </a:lnTo>
                <a:lnTo>
                  <a:pt x="70" y="558"/>
                </a:lnTo>
                <a:lnTo>
                  <a:pt x="70" y="546"/>
                </a:lnTo>
                <a:lnTo>
                  <a:pt x="76" y="546"/>
                </a:lnTo>
                <a:lnTo>
                  <a:pt x="76" y="546"/>
                </a:lnTo>
                <a:lnTo>
                  <a:pt x="82" y="546"/>
                </a:lnTo>
                <a:lnTo>
                  <a:pt x="82" y="534"/>
                </a:lnTo>
                <a:lnTo>
                  <a:pt x="88" y="534"/>
                </a:lnTo>
                <a:lnTo>
                  <a:pt x="88" y="529"/>
                </a:lnTo>
                <a:lnTo>
                  <a:pt x="93" y="529"/>
                </a:lnTo>
                <a:lnTo>
                  <a:pt x="93" y="523"/>
                </a:lnTo>
                <a:lnTo>
                  <a:pt x="105" y="523"/>
                </a:lnTo>
                <a:lnTo>
                  <a:pt x="105" y="517"/>
                </a:lnTo>
                <a:lnTo>
                  <a:pt x="111" y="517"/>
                </a:lnTo>
                <a:lnTo>
                  <a:pt x="111" y="511"/>
                </a:lnTo>
                <a:lnTo>
                  <a:pt x="117" y="511"/>
                </a:lnTo>
                <a:lnTo>
                  <a:pt x="117" y="505"/>
                </a:lnTo>
                <a:lnTo>
                  <a:pt x="123" y="505"/>
                </a:lnTo>
                <a:lnTo>
                  <a:pt x="123" y="499"/>
                </a:lnTo>
                <a:lnTo>
                  <a:pt x="134" y="499"/>
                </a:lnTo>
                <a:lnTo>
                  <a:pt x="134" y="487"/>
                </a:lnTo>
                <a:lnTo>
                  <a:pt x="140" y="487"/>
                </a:lnTo>
                <a:lnTo>
                  <a:pt x="140" y="482"/>
                </a:lnTo>
                <a:lnTo>
                  <a:pt x="146" y="482"/>
                </a:lnTo>
                <a:lnTo>
                  <a:pt x="146" y="470"/>
                </a:lnTo>
                <a:lnTo>
                  <a:pt x="152" y="470"/>
                </a:lnTo>
                <a:lnTo>
                  <a:pt x="152" y="458"/>
                </a:lnTo>
                <a:lnTo>
                  <a:pt x="158" y="458"/>
                </a:lnTo>
                <a:lnTo>
                  <a:pt x="158" y="446"/>
                </a:lnTo>
                <a:lnTo>
                  <a:pt x="169" y="446"/>
                </a:lnTo>
                <a:lnTo>
                  <a:pt x="169" y="429"/>
                </a:lnTo>
                <a:lnTo>
                  <a:pt x="175" y="429"/>
                </a:lnTo>
                <a:lnTo>
                  <a:pt x="175" y="417"/>
                </a:lnTo>
                <a:lnTo>
                  <a:pt x="181" y="417"/>
                </a:lnTo>
                <a:lnTo>
                  <a:pt x="181" y="405"/>
                </a:lnTo>
                <a:lnTo>
                  <a:pt x="187" y="405"/>
                </a:lnTo>
                <a:lnTo>
                  <a:pt x="187" y="382"/>
                </a:lnTo>
                <a:lnTo>
                  <a:pt x="193" y="382"/>
                </a:lnTo>
                <a:lnTo>
                  <a:pt x="193" y="370"/>
                </a:lnTo>
                <a:lnTo>
                  <a:pt x="199" y="370"/>
                </a:lnTo>
                <a:lnTo>
                  <a:pt x="199" y="352"/>
                </a:lnTo>
                <a:lnTo>
                  <a:pt x="204" y="352"/>
                </a:lnTo>
                <a:lnTo>
                  <a:pt x="204" y="341"/>
                </a:lnTo>
                <a:lnTo>
                  <a:pt x="210" y="341"/>
                </a:lnTo>
                <a:lnTo>
                  <a:pt x="210" y="335"/>
                </a:lnTo>
                <a:lnTo>
                  <a:pt x="216" y="335"/>
                </a:lnTo>
                <a:lnTo>
                  <a:pt x="216" y="317"/>
                </a:lnTo>
                <a:lnTo>
                  <a:pt x="222" y="317"/>
                </a:lnTo>
                <a:lnTo>
                  <a:pt x="222" y="300"/>
                </a:lnTo>
                <a:lnTo>
                  <a:pt x="228" y="300"/>
                </a:lnTo>
                <a:lnTo>
                  <a:pt x="228" y="282"/>
                </a:lnTo>
                <a:lnTo>
                  <a:pt x="240" y="282"/>
                </a:lnTo>
                <a:lnTo>
                  <a:pt x="240" y="264"/>
                </a:lnTo>
                <a:lnTo>
                  <a:pt x="245" y="264"/>
                </a:lnTo>
                <a:lnTo>
                  <a:pt x="245" y="264"/>
                </a:lnTo>
                <a:lnTo>
                  <a:pt x="251" y="264"/>
                </a:lnTo>
                <a:lnTo>
                  <a:pt x="251" y="258"/>
                </a:lnTo>
                <a:lnTo>
                  <a:pt x="257" y="258"/>
                </a:lnTo>
                <a:lnTo>
                  <a:pt x="257" y="258"/>
                </a:lnTo>
                <a:lnTo>
                  <a:pt x="269" y="258"/>
                </a:lnTo>
                <a:lnTo>
                  <a:pt x="269" y="253"/>
                </a:lnTo>
                <a:lnTo>
                  <a:pt x="280" y="253"/>
                </a:lnTo>
                <a:lnTo>
                  <a:pt x="280" y="253"/>
                </a:lnTo>
                <a:lnTo>
                  <a:pt x="316" y="253"/>
                </a:lnTo>
                <a:lnTo>
                  <a:pt x="316" y="247"/>
                </a:lnTo>
                <a:lnTo>
                  <a:pt x="321" y="247"/>
                </a:lnTo>
                <a:lnTo>
                  <a:pt x="321" y="247"/>
                </a:lnTo>
                <a:lnTo>
                  <a:pt x="333" y="247"/>
                </a:lnTo>
                <a:lnTo>
                  <a:pt x="333" y="247"/>
                </a:lnTo>
                <a:lnTo>
                  <a:pt x="374" y="247"/>
                </a:lnTo>
                <a:lnTo>
                  <a:pt x="374" y="247"/>
                </a:lnTo>
                <a:lnTo>
                  <a:pt x="403" y="247"/>
                </a:lnTo>
                <a:lnTo>
                  <a:pt x="403" y="241"/>
                </a:lnTo>
                <a:lnTo>
                  <a:pt x="415" y="241"/>
                </a:lnTo>
                <a:lnTo>
                  <a:pt x="415" y="241"/>
                </a:lnTo>
                <a:lnTo>
                  <a:pt x="473" y="241"/>
                </a:lnTo>
                <a:lnTo>
                  <a:pt x="473" y="241"/>
                </a:lnTo>
                <a:lnTo>
                  <a:pt x="514" y="241"/>
                </a:lnTo>
                <a:lnTo>
                  <a:pt x="514" y="235"/>
                </a:lnTo>
                <a:lnTo>
                  <a:pt x="672" y="235"/>
                </a:lnTo>
                <a:lnTo>
                  <a:pt x="672" y="235"/>
                </a:lnTo>
                <a:lnTo>
                  <a:pt x="684" y="235"/>
                </a:lnTo>
                <a:lnTo>
                  <a:pt x="684" y="235"/>
                </a:lnTo>
                <a:lnTo>
                  <a:pt x="719" y="235"/>
                </a:lnTo>
                <a:lnTo>
                  <a:pt x="719" y="229"/>
                </a:lnTo>
                <a:lnTo>
                  <a:pt x="730" y="229"/>
                </a:lnTo>
                <a:lnTo>
                  <a:pt x="730" y="229"/>
                </a:lnTo>
                <a:lnTo>
                  <a:pt x="736" y="229"/>
                </a:lnTo>
                <a:lnTo>
                  <a:pt x="736" y="229"/>
                </a:lnTo>
                <a:lnTo>
                  <a:pt x="742" y="229"/>
                </a:lnTo>
                <a:lnTo>
                  <a:pt x="742" y="229"/>
                </a:lnTo>
                <a:lnTo>
                  <a:pt x="964" y="229"/>
                </a:lnTo>
                <a:lnTo>
                  <a:pt x="964" y="229"/>
                </a:lnTo>
                <a:lnTo>
                  <a:pt x="982" y="229"/>
                </a:lnTo>
                <a:lnTo>
                  <a:pt x="982" y="229"/>
                </a:lnTo>
                <a:lnTo>
                  <a:pt x="1081" y="229"/>
                </a:lnTo>
                <a:lnTo>
                  <a:pt x="1081" y="223"/>
                </a:lnTo>
                <a:lnTo>
                  <a:pt x="1093" y="223"/>
                </a:lnTo>
                <a:lnTo>
                  <a:pt x="1093" y="223"/>
                </a:lnTo>
                <a:lnTo>
                  <a:pt x="1104" y="223"/>
                </a:lnTo>
                <a:lnTo>
                  <a:pt x="1104" y="223"/>
                </a:lnTo>
                <a:lnTo>
                  <a:pt x="1134" y="223"/>
                </a:lnTo>
                <a:lnTo>
                  <a:pt x="1134" y="223"/>
                </a:lnTo>
                <a:lnTo>
                  <a:pt x="1139" y="223"/>
                </a:lnTo>
                <a:lnTo>
                  <a:pt x="1139" y="223"/>
                </a:lnTo>
                <a:lnTo>
                  <a:pt x="1157" y="223"/>
                </a:lnTo>
                <a:lnTo>
                  <a:pt x="1157" y="223"/>
                </a:lnTo>
                <a:lnTo>
                  <a:pt x="1169" y="223"/>
                </a:lnTo>
                <a:lnTo>
                  <a:pt x="1169" y="223"/>
                </a:lnTo>
                <a:lnTo>
                  <a:pt x="1198" y="223"/>
                </a:lnTo>
                <a:lnTo>
                  <a:pt x="1198" y="223"/>
                </a:lnTo>
                <a:lnTo>
                  <a:pt x="1215" y="223"/>
                </a:lnTo>
                <a:lnTo>
                  <a:pt x="1215" y="223"/>
                </a:lnTo>
                <a:lnTo>
                  <a:pt x="1245" y="223"/>
                </a:lnTo>
                <a:lnTo>
                  <a:pt x="1245" y="223"/>
                </a:lnTo>
                <a:lnTo>
                  <a:pt x="1262" y="223"/>
                </a:lnTo>
                <a:lnTo>
                  <a:pt x="1262" y="217"/>
                </a:lnTo>
                <a:lnTo>
                  <a:pt x="1268" y="217"/>
                </a:lnTo>
                <a:lnTo>
                  <a:pt x="1268" y="217"/>
                </a:lnTo>
                <a:lnTo>
                  <a:pt x="1286" y="217"/>
                </a:lnTo>
                <a:lnTo>
                  <a:pt x="1286" y="217"/>
                </a:lnTo>
                <a:lnTo>
                  <a:pt x="1291" y="217"/>
                </a:lnTo>
                <a:lnTo>
                  <a:pt x="1291" y="217"/>
                </a:lnTo>
                <a:lnTo>
                  <a:pt x="1297" y="217"/>
                </a:lnTo>
                <a:lnTo>
                  <a:pt x="1297" y="217"/>
                </a:lnTo>
                <a:lnTo>
                  <a:pt x="1309" y="217"/>
                </a:lnTo>
                <a:lnTo>
                  <a:pt x="1309" y="217"/>
                </a:lnTo>
                <a:lnTo>
                  <a:pt x="1344" y="217"/>
                </a:lnTo>
                <a:lnTo>
                  <a:pt x="1344" y="212"/>
                </a:lnTo>
                <a:lnTo>
                  <a:pt x="1367" y="212"/>
                </a:lnTo>
                <a:lnTo>
                  <a:pt x="1367" y="212"/>
                </a:lnTo>
                <a:lnTo>
                  <a:pt x="1385" y="212"/>
                </a:lnTo>
                <a:lnTo>
                  <a:pt x="1385" y="206"/>
                </a:lnTo>
                <a:lnTo>
                  <a:pt x="1414" y="206"/>
                </a:lnTo>
                <a:lnTo>
                  <a:pt x="1414" y="206"/>
                </a:lnTo>
                <a:lnTo>
                  <a:pt x="1455" y="206"/>
                </a:lnTo>
                <a:lnTo>
                  <a:pt x="1455" y="200"/>
                </a:lnTo>
                <a:lnTo>
                  <a:pt x="1513" y="200"/>
                </a:lnTo>
                <a:lnTo>
                  <a:pt x="1513" y="200"/>
                </a:lnTo>
                <a:lnTo>
                  <a:pt x="1554" y="200"/>
                </a:lnTo>
                <a:lnTo>
                  <a:pt x="1554" y="200"/>
                </a:lnTo>
                <a:lnTo>
                  <a:pt x="1607" y="200"/>
                </a:lnTo>
                <a:lnTo>
                  <a:pt x="1607" y="200"/>
                </a:lnTo>
                <a:lnTo>
                  <a:pt x="1624" y="200"/>
                </a:lnTo>
                <a:lnTo>
                  <a:pt x="1624" y="194"/>
                </a:lnTo>
                <a:lnTo>
                  <a:pt x="1636" y="194"/>
                </a:lnTo>
                <a:lnTo>
                  <a:pt x="1636" y="194"/>
                </a:lnTo>
                <a:lnTo>
                  <a:pt x="1642" y="194"/>
                </a:lnTo>
                <a:lnTo>
                  <a:pt x="1642" y="188"/>
                </a:lnTo>
                <a:lnTo>
                  <a:pt x="1648" y="188"/>
                </a:lnTo>
                <a:lnTo>
                  <a:pt x="1648" y="188"/>
                </a:lnTo>
                <a:lnTo>
                  <a:pt x="1671" y="188"/>
                </a:lnTo>
                <a:lnTo>
                  <a:pt x="1671" y="182"/>
                </a:lnTo>
                <a:lnTo>
                  <a:pt x="1677" y="182"/>
                </a:lnTo>
                <a:lnTo>
                  <a:pt x="1677" y="182"/>
                </a:lnTo>
                <a:lnTo>
                  <a:pt x="1683" y="182"/>
                </a:lnTo>
                <a:lnTo>
                  <a:pt x="1683" y="182"/>
                </a:lnTo>
                <a:lnTo>
                  <a:pt x="1689" y="182"/>
                </a:lnTo>
                <a:lnTo>
                  <a:pt x="1689" y="182"/>
                </a:lnTo>
                <a:lnTo>
                  <a:pt x="1735" y="182"/>
                </a:lnTo>
                <a:lnTo>
                  <a:pt x="1735" y="176"/>
                </a:lnTo>
                <a:lnTo>
                  <a:pt x="1741" y="176"/>
                </a:lnTo>
                <a:lnTo>
                  <a:pt x="1741" y="176"/>
                </a:lnTo>
                <a:lnTo>
                  <a:pt x="1771" y="176"/>
                </a:lnTo>
                <a:lnTo>
                  <a:pt x="1771" y="170"/>
                </a:lnTo>
                <a:lnTo>
                  <a:pt x="1782" y="170"/>
                </a:lnTo>
                <a:lnTo>
                  <a:pt x="1782" y="165"/>
                </a:lnTo>
                <a:lnTo>
                  <a:pt x="1806" y="165"/>
                </a:lnTo>
                <a:lnTo>
                  <a:pt x="1806" y="165"/>
                </a:lnTo>
                <a:lnTo>
                  <a:pt x="1823" y="165"/>
                </a:lnTo>
                <a:lnTo>
                  <a:pt x="1823" y="159"/>
                </a:lnTo>
                <a:lnTo>
                  <a:pt x="1829" y="159"/>
                </a:lnTo>
                <a:lnTo>
                  <a:pt x="1829" y="153"/>
                </a:lnTo>
                <a:lnTo>
                  <a:pt x="1852" y="153"/>
                </a:lnTo>
                <a:lnTo>
                  <a:pt x="1852" y="153"/>
                </a:lnTo>
                <a:lnTo>
                  <a:pt x="1899" y="153"/>
                </a:lnTo>
                <a:lnTo>
                  <a:pt x="1899" y="153"/>
                </a:lnTo>
                <a:lnTo>
                  <a:pt x="1905" y="153"/>
                </a:lnTo>
                <a:lnTo>
                  <a:pt x="1905" y="147"/>
                </a:lnTo>
                <a:lnTo>
                  <a:pt x="1911" y="147"/>
                </a:lnTo>
                <a:lnTo>
                  <a:pt x="1911" y="147"/>
                </a:lnTo>
                <a:lnTo>
                  <a:pt x="1917" y="147"/>
                </a:lnTo>
                <a:lnTo>
                  <a:pt x="1917" y="147"/>
                </a:lnTo>
                <a:lnTo>
                  <a:pt x="1940" y="147"/>
                </a:lnTo>
                <a:lnTo>
                  <a:pt x="1940" y="147"/>
                </a:lnTo>
                <a:lnTo>
                  <a:pt x="1946" y="147"/>
                </a:lnTo>
                <a:lnTo>
                  <a:pt x="1946" y="147"/>
                </a:lnTo>
                <a:lnTo>
                  <a:pt x="1952" y="147"/>
                </a:lnTo>
                <a:lnTo>
                  <a:pt x="1952" y="141"/>
                </a:lnTo>
                <a:lnTo>
                  <a:pt x="1958" y="141"/>
                </a:lnTo>
                <a:lnTo>
                  <a:pt x="1958" y="141"/>
                </a:lnTo>
                <a:lnTo>
                  <a:pt x="1993" y="141"/>
                </a:lnTo>
                <a:lnTo>
                  <a:pt x="1993" y="135"/>
                </a:lnTo>
                <a:lnTo>
                  <a:pt x="2010" y="135"/>
                </a:lnTo>
                <a:lnTo>
                  <a:pt x="2010" y="135"/>
                </a:lnTo>
                <a:lnTo>
                  <a:pt x="2022" y="135"/>
                </a:lnTo>
                <a:lnTo>
                  <a:pt x="2022" y="129"/>
                </a:lnTo>
                <a:lnTo>
                  <a:pt x="2069" y="129"/>
                </a:lnTo>
                <a:lnTo>
                  <a:pt x="2069" y="123"/>
                </a:lnTo>
                <a:lnTo>
                  <a:pt x="2074" y="123"/>
                </a:lnTo>
                <a:lnTo>
                  <a:pt x="2074" y="118"/>
                </a:lnTo>
                <a:lnTo>
                  <a:pt x="2086" y="118"/>
                </a:lnTo>
                <a:lnTo>
                  <a:pt x="2086" y="118"/>
                </a:lnTo>
                <a:lnTo>
                  <a:pt x="2092" y="118"/>
                </a:lnTo>
                <a:lnTo>
                  <a:pt x="2092" y="112"/>
                </a:lnTo>
                <a:lnTo>
                  <a:pt x="2098" y="112"/>
                </a:lnTo>
                <a:lnTo>
                  <a:pt x="2098" y="112"/>
                </a:lnTo>
                <a:lnTo>
                  <a:pt x="2104" y="112"/>
                </a:lnTo>
                <a:lnTo>
                  <a:pt x="2104" y="106"/>
                </a:lnTo>
                <a:lnTo>
                  <a:pt x="2127" y="106"/>
                </a:lnTo>
                <a:lnTo>
                  <a:pt x="2127" y="106"/>
                </a:lnTo>
                <a:lnTo>
                  <a:pt x="2133" y="106"/>
                </a:lnTo>
                <a:lnTo>
                  <a:pt x="2133" y="100"/>
                </a:lnTo>
                <a:lnTo>
                  <a:pt x="2139" y="100"/>
                </a:lnTo>
                <a:lnTo>
                  <a:pt x="2139" y="100"/>
                </a:lnTo>
                <a:lnTo>
                  <a:pt x="2156" y="100"/>
                </a:lnTo>
                <a:lnTo>
                  <a:pt x="2156" y="100"/>
                </a:lnTo>
                <a:lnTo>
                  <a:pt x="2162" y="100"/>
                </a:lnTo>
                <a:lnTo>
                  <a:pt x="2162" y="94"/>
                </a:lnTo>
                <a:lnTo>
                  <a:pt x="2168" y="94"/>
                </a:lnTo>
                <a:lnTo>
                  <a:pt x="2168" y="88"/>
                </a:lnTo>
                <a:lnTo>
                  <a:pt x="2174" y="88"/>
                </a:lnTo>
                <a:lnTo>
                  <a:pt x="2174" y="82"/>
                </a:lnTo>
                <a:lnTo>
                  <a:pt x="2180" y="82"/>
                </a:lnTo>
                <a:lnTo>
                  <a:pt x="2180" y="82"/>
                </a:lnTo>
                <a:lnTo>
                  <a:pt x="2191" y="82"/>
                </a:lnTo>
                <a:lnTo>
                  <a:pt x="2191" y="76"/>
                </a:lnTo>
                <a:lnTo>
                  <a:pt x="2197" y="76"/>
                </a:lnTo>
                <a:lnTo>
                  <a:pt x="2197" y="76"/>
                </a:lnTo>
                <a:lnTo>
                  <a:pt x="2203" y="76"/>
                </a:lnTo>
                <a:lnTo>
                  <a:pt x="2203" y="65"/>
                </a:lnTo>
                <a:lnTo>
                  <a:pt x="2209" y="65"/>
                </a:lnTo>
                <a:lnTo>
                  <a:pt x="2209" y="59"/>
                </a:lnTo>
                <a:lnTo>
                  <a:pt x="2215" y="59"/>
                </a:lnTo>
                <a:lnTo>
                  <a:pt x="2215" y="53"/>
                </a:lnTo>
                <a:lnTo>
                  <a:pt x="2220" y="53"/>
                </a:lnTo>
                <a:lnTo>
                  <a:pt x="2220" y="47"/>
                </a:lnTo>
                <a:lnTo>
                  <a:pt x="2226" y="47"/>
                </a:lnTo>
                <a:lnTo>
                  <a:pt x="2226" y="35"/>
                </a:lnTo>
                <a:lnTo>
                  <a:pt x="2244" y="35"/>
                </a:lnTo>
                <a:lnTo>
                  <a:pt x="2244" y="30"/>
                </a:lnTo>
                <a:lnTo>
                  <a:pt x="2250" y="30"/>
                </a:lnTo>
                <a:lnTo>
                  <a:pt x="2250" y="30"/>
                </a:lnTo>
                <a:lnTo>
                  <a:pt x="2267" y="30"/>
                </a:lnTo>
                <a:lnTo>
                  <a:pt x="2267" y="24"/>
                </a:lnTo>
                <a:lnTo>
                  <a:pt x="2273" y="24"/>
                </a:lnTo>
                <a:lnTo>
                  <a:pt x="2273" y="24"/>
                </a:lnTo>
                <a:lnTo>
                  <a:pt x="2279" y="24"/>
                </a:lnTo>
                <a:lnTo>
                  <a:pt x="2279" y="18"/>
                </a:lnTo>
                <a:lnTo>
                  <a:pt x="2285" y="18"/>
                </a:lnTo>
                <a:lnTo>
                  <a:pt x="2285" y="12"/>
                </a:lnTo>
                <a:lnTo>
                  <a:pt x="2291" y="12"/>
                </a:lnTo>
                <a:lnTo>
                  <a:pt x="2291" y="12"/>
                </a:lnTo>
                <a:lnTo>
                  <a:pt x="2302" y="12"/>
                </a:lnTo>
                <a:lnTo>
                  <a:pt x="2302" y="6"/>
                </a:lnTo>
                <a:lnTo>
                  <a:pt x="2302" y="6"/>
                </a:lnTo>
                <a:lnTo>
                  <a:pt x="2302" y="6"/>
                </a:lnTo>
                <a:lnTo>
                  <a:pt x="2308" y="6"/>
                </a:lnTo>
                <a:lnTo>
                  <a:pt x="2308" y="0"/>
                </a:lnTo>
                <a:lnTo>
                  <a:pt x="2308" y="0"/>
                </a:lnTo>
                <a:lnTo>
                  <a:pt x="2308" y="0"/>
                </a:lnTo>
                <a:lnTo>
                  <a:pt x="2308" y="0"/>
                </a:lnTo>
              </a:path>
            </a:pathLst>
          </a:custGeom>
          <a:noFill/>
          <a:ln w="38100">
            <a:solidFill>
              <a:schemeClr val="bg1">
                <a:lumMod val="50000"/>
                <a:lumOff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CE7C3F0-B070-6645-A4E5-6FB8014D795F}"/>
              </a:ext>
            </a:extLst>
          </p:cNvPr>
          <p:cNvSpPr txBox="1"/>
          <p:nvPr/>
        </p:nvSpPr>
        <p:spPr>
          <a:xfrm>
            <a:off x="2273300" y="4330700"/>
            <a:ext cx="6210299" cy="584775"/>
          </a:xfrm>
          <a:prstGeom prst="rect">
            <a:avLst/>
          </a:prstGeom>
          <a:noFill/>
        </p:spPr>
        <p:txBody>
          <a:bodyPr wrap="square" rtlCol="0">
            <a:spAutoFit/>
          </a:bodyPr>
          <a:lstStyle/>
          <a:p>
            <a:pPr algn="ctr"/>
            <a:r>
              <a:rPr lang="en-US" sz="1600" dirty="0">
                <a:solidFill>
                  <a:schemeClr val="tx2">
                    <a:lumMod val="60000"/>
                    <a:lumOff val="40000"/>
                  </a:schemeClr>
                </a:solidFill>
              </a:rPr>
              <a:t>Protocol definition of angina = </a:t>
            </a:r>
          </a:p>
          <a:p>
            <a:pPr algn="ctr"/>
            <a:r>
              <a:rPr lang="en-US" sz="1600" dirty="0">
                <a:solidFill>
                  <a:schemeClr val="tx2">
                    <a:lumMod val="60000"/>
                    <a:lumOff val="40000"/>
                  </a:schemeClr>
                </a:solidFill>
              </a:rPr>
              <a:t>Adjudicated typical angina or anginal equivalent symptoms</a:t>
            </a:r>
          </a:p>
        </p:txBody>
      </p:sp>
    </p:spTree>
    <p:extLst>
      <p:ext uri="{BB962C8B-B14F-4D97-AF65-F5344CB8AC3E}">
        <p14:creationId xmlns:p14="http://schemas.microsoft.com/office/powerpoint/2010/main" val="334517180"/>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1640111440"/>
              </p:ext>
            </p:extLst>
          </p:nvPr>
        </p:nvGraphicFramePr>
        <p:xfrm>
          <a:off x="503647" y="1227956"/>
          <a:ext cx="8136706" cy="5122045"/>
        </p:xfrm>
        <a:graphic>
          <a:graphicData uri="http://schemas.openxmlformats.org/drawingml/2006/table">
            <a:tbl>
              <a:tblPr firstRow="1" bandRow="1">
                <a:tableStyleId>{5C22544A-7EE6-4342-B048-85BDC9FD1C3A}</a:tableStyleId>
              </a:tblPr>
              <a:tblGrid>
                <a:gridCol w="4123506">
                  <a:extLst>
                    <a:ext uri="{9D8B030D-6E8A-4147-A177-3AD203B41FA5}">
                      <a16:colId xmlns:a16="http://schemas.microsoft.com/office/drawing/2014/main" val="20000"/>
                    </a:ext>
                  </a:extLst>
                </a:gridCol>
                <a:gridCol w="1298615">
                  <a:extLst>
                    <a:ext uri="{9D8B030D-6E8A-4147-A177-3AD203B41FA5}">
                      <a16:colId xmlns:a16="http://schemas.microsoft.com/office/drawing/2014/main" val="3227795137"/>
                    </a:ext>
                  </a:extLst>
                </a:gridCol>
                <a:gridCol w="1530985">
                  <a:extLst>
                    <a:ext uri="{9D8B030D-6E8A-4147-A177-3AD203B41FA5}">
                      <a16:colId xmlns:a16="http://schemas.microsoft.com/office/drawing/2014/main" val="20002"/>
                    </a:ext>
                  </a:extLst>
                </a:gridCol>
                <a:gridCol w="1183600">
                  <a:extLst>
                    <a:ext uri="{9D8B030D-6E8A-4147-A177-3AD203B41FA5}">
                      <a16:colId xmlns:a16="http://schemas.microsoft.com/office/drawing/2014/main" val="20003"/>
                    </a:ext>
                  </a:extLst>
                </a:gridCol>
              </a:tblGrid>
              <a:tr h="719810">
                <a:tc>
                  <a:txBody>
                    <a:bodyPr/>
                    <a:lstStyle/>
                    <a:p>
                      <a:pPr>
                        <a:lnSpc>
                          <a:spcPct val="100000"/>
                        </a:lnSpc>
                      </a:pPr>
                      <a:endParaRPr lang="en-US" sz="2000" baseline="0" dirty="0">
                        <a:solidFill>
                          <a:srgbClr val="FFFF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r>
                        <a:rPr lang="en-US" sz="2000" dirty="0">
                          <a:solidFill>
                            <a:srgbClr val="FFFF00"/>
                          </a:solidFill>
                          <a:latin typeface="Arial" panose="020B0604020202020204" pitchFamily="34" charset="0"/>
                          <a:cs typeface="Arial" panose="020B0604020202020204" pitchFamily="34" charset="0"/>
                        </a:rPr>
                        <a:t>Absorb</a:t>
                      </a:r>
                    </a:p>
                    <a:p>
                      <a:pPr algn="ctr">
                        <a:lnSpc>
                          <a:spcPct val="100000"/>
                        </a:lnSpc>
                      </a:pPr>
                      <a:r>
                        <a:rPr lang="en-US" sz="2000" b="0" dirty="0">
                          <a:solidFill>
                            <a:srgbClr val="FFFF00"/>
                          </a:solidFill>
                          <a:latin typeface="Arial" panose="020B0604020202020204" pitchFamily="34" charset="0"/>
                          <a:cs typeface="Arial" panose="020B0604020202020204" pitchFamily="34" charset="0"/>
                        </a:rPr>
                        <a:t>(N=1296)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r>
                        <a:rPr lang="en-US" sz="2000" dirty="0" err="1">
                          <a:solidFill>
                            <a:srgbClr val="FFFF00"/>
                          </a:solidFill>
                          <a:latin typeface="Arial" panose="020B0604020202020204" pitchFamily="34" charset="0"/>
                          <a:cs typeface="Arial" panose="020B0604020202020204" pitchFamily="34" charset="0"/>
                        </a:rPr>
                        <a:t>Xience</a:t>
                      </a:r>
                      <a:endParaRPr lang="en-US" sz="2000" dirty="0">
                        <a:solidFill>
                          <a:srgbClr val="FFFF00"/>
                        </a:solidFill>
                        <a:latin typeface="Arial" panose="020B0604020202020204" pitchFamily="34" charset="0"/>
                        <a:cs typeface="Arial" panose="020B0604020202020204" pitchFamily="34" charset="0"/>
                      </a:endParaRPr>
                    </a:p>
                    <a:p>
                      <a:pPr algn="ctr">
                        <a:lnSpc>
                          <a:spcPct val="100000"/>
                        </a:lnSpc>
                      </a:pPr>
                      <a:r>
                        <a:rPr lang="en-US" sz="2000" b="0" dirty="0">
                          <a:solidFill>
                            <a:srgbClr val="FFFF00"/>
                          </a:solidFill>
                          <a:latin typeface="Arial" panose="020B0604020202020204" pitchFamily="34" charset="0"/>
                          <a:cs typeface="Arial" panose="020B0604020202020204" pitchFamily="34" charset="0"/>
                        </a:rPr>
                        <a:t>(N=1308)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r>
                        <a:rPr lang="en-US" sz="2000" dirty="0">
                          <a:solidFill>
                            <a:srgbClr val="FFFF00"/>
                          </a:solidFill>
                          <a:latin typeface="Arial" panose="020B0604020202020204" pitchFamily="34" charset="0"/>
                          <a:cs typeface="Arial" panose="020B0604020202020204" pitchFamily="34" charset="0"/>
                        </a:rPr>
                        <a:t>p-value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r h="421183">
                <a:tc>
                  <a:txBody>
                    <a:bodyPr/>
                    <a:lstStyle/>
                    <a:p>
                      <a:pPr marL="0" marR="0">
                        <a:lnSpc>
                          <a:spcPct val="100000"/>
                        </a:lnSpc>
                        <a:spcBef>
                          <a:spcPts val="1200"/>
                        </a:spcBef>
                        <a:spcAft>
                          <a:spcPts val="0"/>
                        </a:spcAft>
                      </a:pPr>
                      <a:r>
                        <a:rPr lang="en-US" sz="20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Symptom adjudication type*</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1200"/>
                        </a:spcBef>
                        <a:spcAft>
                          <a:spcPts val="0"/>
                        </a:spcAft>
                      </a:pPr>
                      <a:r>
                        <a:rPr lang="en-US" sz="200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1200"/>
                        </a:spcBef>
                        <a:spcAft>
                          <a:spcPts val="0"/>
                        </a:spcAft>
                      </a:pPr>
                      <a:r>
                        <a:rPr lang="en-US" sz="200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1200"/>
                        </a:spcBef>
                        <a:spcAft>
                          <a:spcPts val="0"/>
                        </a:spcAft>
                      </a:pPr>
                      <a:r>
                        <a:rPr lang="en-US" sz="200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1"/>
                  </a:ext>
                </a:extLst>
              </a:tr>
              <a:tr h="421183">
                <a:tc>
                  <a:txBody>
                    <a:bodyPr/>
                    <a:lstStyle/>
                    <a:p>
                      <a:pPr marL="0" marR="0">
                        <a:lnSpc>
                          <a:spcPct val="100000"/>
                        </a:lnSpc>
                        <a:spcBef>
                          <a:spcPts val="60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 Angina</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600"/>
                        </a:spcBef>
                        <a:spcAft>
                          <a:spcPts val="0"/>
                        </a:spcAft>
                      </a:pPr>
                      <a:r>
                        <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rPr>
                        <a:t>13.0% </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60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13.3%</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60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0.88 </a:t>
                      </a: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2"/>
                  </a:ext>
                </a:extLst>
              </a:tr>
              <a:tr h="421183">
                <a:tc>
                  <a:txBody>
                    <a:bodyPr/>
                    <a:lstStyle/>
                    <a:p>
                      <a:pPr marL="0" marR="0">
                        <a:lnSpc>
                          <a:spcPct val="100000"/>
                        </a:lnSpc>
                        <a:spcBef>
                          <a:spcPts val="120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 Anginal equivalent</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1200"/>
                        </a:spcBef>
                        <a:spcAft>
                          <a:spcPts val="0"/>
                        </a:spcAft>
                      </a:pPr>
                      <a:r>
                        <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rPr>
                        <a:t>8.2% </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120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8.3%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120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0.92</a:t>
                      </a: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3"/>
                  </a:ext>
                </a:extLst>
              </a:tr>
              <a:tr h="625922">
                <a:tc>
                  <a:txBody>
                    <a:bodyPr/>
                    <a:lstStyle/>
                    <a:p>
                      <a:pPr marL="0" marR="0">
                        <a:lnSpc>
                          <a:spcPct val="100000"/>
                        </a:lnSpc>
                        <a:spcBef>
                          <a:spcPts val="1200"/>
                        </a:spcBef>
                        <a:spcAft>
                          <a:spcPts val="0"/>
                        </a:spcAft>
                        <a:tabLst>
                          <a:tab pos="217805" algn="l"/>
                        </a:tabLs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 Non-anginal chest pain and/or</a:t>
                      </a:r>
                    </a:p>
                    <a:p>
                      <a:pPr marL="0" marR="0">
                        <a:lnSpc>
                          <a:spcPct val="100000"/>
                        </a:lnSpc>
                        <a:spcBef>
                          <a:spcPts val="0"/>
                        </a:spcBef>
                        <a:spcAft>
                          <a:spcPts val="0"/>
                        </a:spcAft>
                        <a:tabLst>
                          <a:tab pos="217805" algn="l"/>
                        </a:tabLs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non-cardiac shortness of breath</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25.4%</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25.1%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0.85 </a:t>
                      </a: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4"/>
                  </a:ext>
                </a:extLst>
              </a:tr>
              <a:tr h="421183">
                <a:tc>
                  <a:txBody>
                    <a:bodyPr/>
                    <a:lstStyle/>
                    <a:p>
                      <a:pPr marL="0" marR="0">
                        <a:lnSpc>
                          <a:spcPct val="100000"/>
                        </a:lnSpc>
                        <a:spcBef>
                          <a:spcPts val="2400"/>
                        </a:spcBef>
                        <a:spcAft>
                          <a:spcPts val="0"/>
                        </a:spcAft>
                      </a:pPr>
                      <a:r>
                        <a:rPr lang="en-US" sz="20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Protocol angina**</a:t>
                      </a:r>
                    </a:p>
                  </a:txBody>
                  <a:tcPr marL="68580" marR="6858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240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20.3%</a:t>
                      </a:r>
                    </a:p>
                  </a:txBody>
                  <a:tcPr marL="68580" marR="6858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240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20.5%</a:t>
                      </a:r>
                    </a:p>
                  </a:txBody>
                  <a:tcPr marL="68580" marR="6858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240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0.89 </a:t>
                      </a:r>
                    </a:p>
                  </a:txBody>
                  <a:tcPr marL="68580" marR="68580"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5"/>
                  </a:ext>
                </a:extLst>
              </a:tr>
              <a:tr h="406849">
                <a:tc gridSpan="4">
                  <a:txBody>
                    <a:bodyPr/>
                    <a:lstStyle/>
                    <a:p>
                      <a:pPr lvl="0" algn="l">
                        <a:lnSpc>
                          <a:spcPct val="100000"/>
                        </a:lnSpc>
                      </a:pPr>
                      <a:r>
                        <a:rPr lang="en-US" sz="2000" kern="1200" dirty="0">
                          <a:solidFill>
                            <a:schemeClr val="tx2">
                              <a:lumMod val="60000"/>
                              <a:lumOff val="40000"/>
                            </a:schemeClr>
                          </a:solidFill>
                          <a:effectLst/>
                          <a:latin typeface="Arial" panose="020B0604020202020204" pitchFamily="34" charset="0"/>
                          <a:ea typeface="+mn-ea"/>
                          <a:cs typeface="Arial" panose="020B0604020202020204" pitchFamily="34" charset="0"/>
                        </a:rPr>
                        <a:t>Anginal severity worst class, pts with protocol angina</a:t>
                      </a:r>
                      <a:r>
                        <a:rPr lang="en-US" sz="2000" dirty="0">
                          <a:solidFill>
                            <a:schemeClr val="tx2">
                              <a:lumMod val="60000"/>
                              <a:lumOff val="40000"/>
                            </a:schemeClr>
                          </a:solidFill>
                          <a:effectLst/>
                          <a:latin typeface="Arial" panose="020B0604020202020204" pitchFamily="34" charset="0"/>
                          <a:cs typeface="Arial" panose="020B0604020202020204" pitchFamily="34" charset="0"/>
                        </a:rPr>
                        <a:t> </a:t>
                      </a:r>
                      <a:endParaRPr lang="en-US" sz="2000" dirty="0">
                        <a:solidFill>
                          <a:schemeClr val="tx2">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mpd="sng">
                      <a:noFill/>
                    </a:lnT>
                  </a:tcPr>
                </a:tc>
                <a:tc hMerge="1">
                  <a:txBody>
                    <a:bodyPr/>
                    <a:lstStyle/>
                    <a:p>
                      <a:pPr algn="ctr"/>
                      <a:endParaRPr lang="en-US" sz="20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lang="en-US" sz="200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5184326"/>
                  </a:ext>
                </a:extLst>
              </a:tr>
              <a:tr h="421183">
                <a:tc>
                  <a:txBody>
                    <a:bodyPr/>
                    <a:lstStyle/>
                    <a:p>
                      <a:pPr marL="0" marR="0">
                        <a:lnSpc>
                          <a:spcPct val="100000"/>
                        </a:lnSpc>
                        <a:spcBef>
                          <a:spcPts val="120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 I</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120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16.6% </a:t>
                      </a:r>
                    </a:p>
                  </a:txBody>
                  <a:tcPr marL="68580" marR="6858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120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18.9%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0000"/>
                        </a:lnSpc>
                      </a:pPr>
                      <a:endParaRPr lang="en-US" sz="200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471504181"/>
                  </a:ext>
                </a:extLst>
              </a:tr>
              <a:tr h="421183">
                <a:tc>
                  <a:txBody>
                    <a:bodyPr/>
                    <a:lstStyle/>
                    <a:p>
                      <a:pPr marL="0" marR="0">
                        <a:lnSpc>
                          <a:spcPct val="100000"/>
                        </a:lnSpc>
                        <a:spcBef>
                          <a:spcPts val="1200"/>
                        </a:spcBef>
                        <a:spcAft>
                          <a:spcPts val="0"/>
                        </a:spcAft>
                      </a:pPr>
                      <a:r>
                        <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rPr>
                        <a:t>   - II</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1200"/>
                        </a:spcBef>
                        <a:spcAft>
                          <a:spcPts val="0"/>
                        </a:spcAft>
                      </a:pPr>
                      <a:r>
                        <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rPr>
                        <a:t>41.1% </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120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33.2%</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0000"/>
                        </a:lnSpc>
                      </a:pPr>
                      <a:r>
                        <a:rPr lang="en-US" sz="2000" dirty="0">
                          <a:solidFill>
                            <a:schemeClr val="tx1"/>
                          </a:solidFill>
                          <a:latin typeface="Arial" panose="020B0604020202020204" pitchFamily="34" charset="0"/>
                          <a:cs typeface="Arial" panose="020B0604020202020204" pitchFamily="34" charset="0"/>
                        </a:rPr>
                        <a:t>0.98</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161980325"/>
                  </a:ext>
                </a:extLst>
              </a:tr>
              <a:tr h="421183">
                <a:tc>
                  <a:txBody>
                    <a:bodyPr/>
                    <a:lstStyle/>
                    <a:p>
                      <a:pPr marL="0" marR="0">
                        <a:lnSpc>
                          <a:spcPct val="100000"/>
                        </a:lnSpc>
                        <a:spcBef>
                          <a:spcPts val="1200"/>
                        </a:spcBef>
                        <a:spcAft>
                          <a:spcPts val="0"/>
                        </a:spcAft>
                      </a:pPr>
                      <a:r>
                        <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rPr>
                        <a:t>   - III</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1200"/>
                        </a:spcBef>
                        <a:spcAft>
                          <a:spcPts val="0"/>
                        </a:spcAft>
                      </a:pPr>
                      <a:r>
                        <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rPr>
                        <a:t>26.5% </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120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35.5%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vMerge="1">
                  <a:txBody>
                    <a:bodyPr/>
                    <a:lstStyle/>
                    <a:p>
                      <a:pPr algn="ctr">
                        <a:lnSpc>
                          <a:spcPct val="100000"/>
                        </a:lnSpc>
                      </a:pPr>
                      <a:endParaRPr lang="en-US" sz="200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4096415488"/>
                  </a:ext>
                </a:extLst>
              </a:tr>
              <a:tr h="421183">
                <a:tc>
                  <a:txBody>
                    <a:bodyPr/>
                    <a:lstStyle/>
                    <a:p>
                      <a:pPr marL="0" marR="0">
                        <a:lnSpc>
                          <a:spcPct val="100000"/>
                        </a:lnSpc>
                        <a:spcBef>
                          <a:spcPts val="1200"/>
                        </a:spcBef>
                        <a:spcAft>
                          <a:spcPts val="0"/>
                        </a:spcAft>
                      </a:pPr>
                      <a:r>
                        <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rPr>
                        <a:t>   - IV</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120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15.8%</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120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12.4%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0000"/>
                        </a:lnSpc>
                      </a:pPr>
                      <a:endParaRPr lang="en-US" sz="200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636769000"/>
                  </a:ext>
                </a:extLst>
              </a:tr>
            </a:tbl>
          </a:graphicData>
        </a:graphic>
      </p:graphicFrame>
      <p:sp>
        <p:nvSpPr>
          <p:cNvPr id="3" name="Rectangle 3"/>
          <p:cNvSpPr txBox="1">
            <a:spLocks noChangeArrowheads="1"/>
          </p:cNvSpPr>
          <p:nvPr/>
        </p:nvSpPr>
        <p:spPr bwMode="auto">
          <a:xfrm>
            <a:off x="538800" y="230252"/>
            <a:ext cx="8185150" cy="8890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lnSpc>
                <a:spcPct val="90000"/>
              </a:lnSpc>
              <a:spcBef>
                <a:spcPts val="0"/>
              </a:spcBef>
              <a:buClr>
                <a:srgbClr val="FDE25E"/>
              </a:buClr>
              <a:buNone/>
            </a:pPr>
            <a:r>
              <a:rPr lang="en-US" dirty="0">
                <a:solidFill>
                  <a:srgbClr val="FFFFFF"/>
                </a:solidFill>
                <a:latin typeface="Arial"/>
              </a:rPr>
              <a:t>Type and Severity of Angina</a:t>
            </a:r>
          </a:p>
          <a:p>
            <a:pPr marL="0" indent="0" algn="ctr" eaLnBrk="1" hangingPunct="1">
              <a:lnSpc>
                <a:spcPct val="90000"/>
              </a:lnSpc>
              <a:spcBef>
                <a:spcPts val="0"/>
              </a:spcBef>
              <a:buClr>
                <a:srgbClr val="FDE25E"/>
              </a:buClr>
              <a:buNone/>
            </a:pPr>
            <a:r>
              <a:rPr lang="en-US" dirty="0">
                <a:solidFill>
                  <a:srgbClr val="FFFFFF"/>
                </a:solidFill>
                <a:latin typeface="Arial"/>
              </a:rPr>
              <a:t>During 1-Year Follow-up Adjudicated</a:t>
            </a:r>
            <a:r>
              <a:rPr lang="en-US" sz="3600" dirty="0">
                <a:solidFill>
                  <a:srgbClr val="FFFFFF"/>
                </a:solidFill>
                <a:latin typeface="Arial"/>
              </a:rPr>
              <a:t> </a:t>
            </a:r>
            <a:endParaRPr lang="en-US" sz="3600" kern="0" dirty="0">
              <a:solidFill>
                <a:srgbClr val="FFFFFF"/>
              </a:solidFill>
              <a:effectLst>
                <a:outerShdw blurRad="38100" dist="38100" dir="2700000" algn="tl">
                  <a:srgbClr val="000000">
                    <a:alpha val="43137"/>
                  </a:srgbClr>
                </a:outerShdw>
              </a:effectLst>
              <a:latin typeface="Aria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
        <p:nvSpPr>
          <p:cNvPr id="6" name="Rectangle 5">
            <a:extLst>
              <a:ext uri="{FF2B5EF4-FFF2-40B4-BE49-F238E27FC236}">
                <a16:creationId xmlns:a16="http://schemas.microsoft.com/office/drawing/2014/main" id="{F93B64D4-F129-2F4D-A7A1-9CB1B797CCB4}"/>
              </a:ext>
            </a:extLst>
          </p:cNvPr>
          <p:cNvSpPr/>
          <p:nvPr/>
        </p:nvSpPr>
        <p:spPr>
          <a:xfrm>
            <a:off x="1508760" y="6407765"/>
            <a:ext cx="6126480" cy="461665"/>
          </a:xfrm>
          <a:prstGeom prst="rect">
            <a:avLst/>
          </a:prstGeom>
        </p:spPr>
        <p:txBody>
          <a:bodyPr wrap="square">
            <a:spAutoFit/>
          </a:bodyPr>
          <a:lstStyle/>
          <a:p>
            <a:pPr algn="ctr"/>
            <a:r>
              <a:rPr lang="en-US" sz="1200" dirty="0">
                <a:latin typeface="Arial" panose="020B0604020202020204" pitchFamily="34" charset="0"/>
                <a:ea typeface="Calibri" panose="020F0502020204030204" pitchFamily="34" charset="0"/>
                <a:cs typeface="Times New Roman" panose="02020603050405020304" pitchFamily="18" charset="0"/>
              </a:rPr>
              <a:t>*Categories are non-exclusive; patients may have more than one type of symptom during follow-up. **Defined as adjudicated angina or anginal equivalent symptoms.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ight Brace 6">
            <a:extLst>
              <a:ext uri="{FF2B5EF4-FFF2-40B4-BE49-F238E27FC236}">
                <a16:creationId xmlns:a16="http://schemas.microsoft.com/office/drawing/2014/main" id="{4447F074-8564-394D-BD83-8C83641635C7}"/>
              </a:ext>
            </a:extLst>
          </p:cNvPr>
          <p:cNvSpPr/>
          <p:nvPr/>
        </p:nvSpPr>
        <p:spPr>
          <a:xfrm>
            <a:off x="7327264" y="4732020"/>
            <a:ext cx="136525" cy="1421448"/>
          </a:xfrm>
          <a:prstGeom prst="rightBrace">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535165382"/>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154183"/>
            <a:ext cx="8896350" cy="755650"/>
          </a:xfrm>
        </p:spPr>
        <p:txBody>
          <a:bodyPr/>
          <a:lstStyle/>
          <a:p>
            <a:pPr>
              <a:lnSpc>
                <a:spcPct val="105000"/>
              </a:lnSpc>
            </a:pPr>
            <a:r>
              <a:rPr lang="en-US" dirty="0"/>
              <a:t>1-Year Target Lesion Failure</a:t>
            </a:r>
            <a:br>
              <a:rPr lang="en-US" dirty="0"/>
            </a:br>
            <a:r>
              <a:rPr lang="en-US" sz="2800" b="0" dirty="0">
                <a:solidFill>
                  <a:srgbClr val="FFFF00"/>
                </a:solidFill>
              </a:rPr>
              <a:t>ABSORB IV vs. ABSORB III</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graphicFrame>
        <p:nvGraphicFramePr>
          <p:cNvPr id="6" name="Chart 5"/>
          <p:cNvGraphicFramePr/>
          <p:nvPr>
            <p:extLst>
              <p:ext uri="{D42A27DB-BD31-4B8C-83A1-F6EECF244321}">
                <p14:modId xmlns:p14="http://schemas.microsoft.com/office/powerpoint/2010/main" val="754433113"/>
              </p:ext>
            </p:extLst>
          </p:nvPr>
        </p:nvGraphicFramePr>
        <p:xfrm>
          <a:off x="1009842" y="2014304"/>
          <a:ext cx="7535332"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796221" y="6145359"/>
            <a:ext cx="397933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a:ea typeface="+mn-ea"/>
                <a:cs typeface="+mn-cs"/>
              </a:rPr>
              <a:t>ABSORB IV (n=2604)</a:t>
            </a:r>
          </a:p>
        </p:txBody>
      </p:sp>
      <p:sp>
        <p:nvSpPr>
          <p:cNvPr id="8" name="Right Bracket 7"/>
          <p:cNvSpPr/>
          <p:nvPr/>
        </p:nvSpPr>
        <p:spPr bwMode="auto">
          <a:xfrm rot="5400000">
            <a:off x="5740167" y="3633300"/>
            <a:ext cx="91440" cy="4937760"/>
          </a:xfrm>
          <a:prstGeom prst="rightBracket">
            <a:avLst/>
          </a:prstGeom>
          <a:noFill/>
          <a:ln w="28575"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a:ea typeface="ヒラギノ角ゴ Pro W3" pitchFamily="-111" charset="-128"/>
              <a:cs typeface="+mn-cs"/>
            </a:endParaRPr>
          </a:p>
        </p:txBody>
      </p:sp>
      <p:sp>
        <p:nvSpPr>
          <p:cNvPr id="9" name="TextBox 8"/>
          <p:cNvSpPr txBox="1"/>
          <p:nvPr/>
        </p:nvSpPr>
        <p:spPr>
          <a:xfrm rot="16200000">
            <a:off x="-145573" y="3700716"/>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Arial"/>
                <a:ea typeface="+mn-ea"/>
                <a:cs typeface="+mn-cs"/>
              </a:rPr>
              <a:t>1-year TLF (%)</a:t>
            </a:r>
          </a:p>
        </p:txBody>
      </p:sp>
      <p:sp>
        <p:nvSpPr>
          <p:cNvPr id="11" name="Rectangle 10"/>
          <p:cNvSpPr/>
          <p:nvPr/>
        </p:nvSpPr>
        <p:spPr>
          <a:xfrm>
            <a:off x="1780992" y="2541261"/>
            <a:ext cx="1160895"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HR [95%CI]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r-IN" sz="1100" b="0" i="0" u="none" strike="noStrike" kern="1200" cap="none" spc="0" normalizeH="0" baseline="0" noProof="0" dirty="0">
                <a:ln>
                  <a:noFill/>
                </a:ln>
                <a:solidFill>
                  <a:srgbClr val="FFFFFF"/>
                </a:solidFill>
                <a:effectLst/>
                <a:uLnTx/>
                <a:uFillTx/>
                <a:latin typeface="Arial"/>
                <a:ea typeface="Arial" charset="0"/>
                <a:cs typeface="Arial" charset="0"/>
              </a:rPr>
              <a:t>1.3</a:t>
            </a: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3</a:t>
            </a:r>
            <a:r>
              <a:rPr kumimoji="0" lang="mr-IN" sz="1100" b="0" i="0" u="none" strike="noStrike" kern="1200" cap="none" spc="0" normalizeH="0" baseline="0" noProof="0" dirty="0">
                <a:ln>
                  <a:noFill/>
                </a:ln>
                <a:solidFill>
                  <a:srgbClr val="FFFFFF"/>
                </a:solidFill>
                <a:effectLst/>
                <a:uLnTx/>
                <a:uFillTx/>
                <a:latin typeface="Arial"/>
                <a:ea typeface="Arial" charset="0"/>
                <a:cs typeface="Arial" charset="0"/>
              </a:rPr>
              <a:t> [0.9</a:t>
            </a: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2</a:t>
            </a:r>
            <a:r>
              <a:rPr kumimoji="0" lang="mr-IN" sz="1100" b="0" i="0" u="none" strike="noStrike" kern="1200" cap="none" spc="0" normalizeH="0" baseline="0" noProof="0" dirty="0">
                <a:ln>
                  <a:noFill/>
                </a:ln>
                <a:solidFill>
                  <a:srgbClr val="FFFFFF"/>
                </a:solidFill>
                <a:effectLst/>
                <a:uLnTx/>
                <a:uFillTx/>
                <a:latin typeface="Arial"/>
                <a:ea typeface="Arial" charset="0"/>
                <a:cs typeface="Arial" charset="0"/>
              </a:rPr>
              <a:t>,1.9</a:t>
            </a: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3</a:t>
            </a:r>
            <a:r>
              <a:rPr kumimoji="0" lang="mr-IN" sz="1100" b="0" i="0" u="none" strike="noStrike" kern="1200" cap="none" spc="0" normalizeH="0" baseline="0" noProof="0" dirty="0">
                <a:ln>
                  <a:noFill/>
                </a:ln>
                <a:solidFill>
                  <a:srgbClr val="FFFFFF"/>
                </a:solidFill>
                <a:effectLst/>
                <a:uLnTx/>
                <a:uFillTx/>
                <a:latin typeface="Arial"/>
                <a:ea typeface="Arial" charset="0"/>
                <a:cs typeface="Arial" charset="0"/>
              </a:rPr>
              <a:t>]</a:t>
            </a:r>
          </a:p>
        </p:txBody>
      </p:sp>
      <p:cxnSp>
        <p:nvCxnSpPr>
          <p:cNvPr id="15" name="Straight Connector 14"/>
          <p:cNvCxnSpPr>
            <a:cxnSpLocks/>
          </p:cNvCxnSpPr>
          <p:nvPr/>
        </p:nvCxnSpPr>
        <p:spPr bwMode="auto">
          <a:xfrm>
            <a:off x="4050030" y="3037585"/>
            <a:ext cx="1722120" cy="0"/>
          </a:xfrm>
          <a:prstGeom prst="line">
            <a:avLst/>
          </a:prstGeom>
          <a:solidFill>
            <a:schemeClr val="accent1"/>
          </a:solidFill>
          <a:ln w="19050" cap="flat" cmpd="sng" algn="ctr">
            <a:solidFill>
              <a:srgbClr val="FFFF00"/>
            </a:solidFill>
            <a:prstDash val="solid"/>
            <a:round/>
            <a:headEnd type="none" w="med" len="med"/>
            <a:tailEnd type="none" w="med" len="med"/>
          </a:ln>
          <a:effectLst/>
        </p:spPr>
      </p:cxnSp>
      <p:sp>
        <p:nvSpPr>
          <p:cNvPr id="17" name="Rectangle 16"/>
          <p:cNvSpPr/>
          <p:nvPr/>
        </p:nvSpPr>
        <p:spPr>
          <a:xfrm>
            <a:off x="4094740" y="3087615"/>
            <a:ext cx="715260" cy="450316"/>
          </a:xfrm>
          <a:prstGeom prst="rect">
            <a:avLst/>
          </a:prstGeom>
          <a:solidFill>
            <a:srgbClr val="00194D"/>
          </a:solidFill>
          <a:ln>
            <a:solidFill>
              <a:srgbClr val="FFFF00"/>
            </a:solidFill>
          </a:ln>
        </p:spPr>
        <p:txBody>
          <a:bodyPr wrap="none" anchor="ctr" anchorCtr="0">
            <a:spAutoFit/>
          </a:bodyPr>
          <a:lstStyle/>
          <a:p>
            <a:pPr lvl="0" algn="ctr">
              <a:lnSpc>
                <a:spcPct val="110000"/>
              </a:lnSpc>
              <a:defRPr/>
            </a:pPr>
            <a:r>
              <a:rPr lang="en-US" sz="1100" dirty="0">
                <a:solidFill>
                  <a:srgbClr val="FFFFFF"/>
                </a:solidFill>
                <a:ea typeface="Arial" charset="0"/>
                <a:cs typeface="Arial" charset="0"/>
              </a:rPr>
              <a:t>P</a:t>
            </a:r>
            <a:r>
              <a:rPr lang="en-US" sz="1100" baseline="-25000" dirty="0">
                <a:solidFill>
                  <a:srgbClr val="FFFFFF"/>
                </a:solidFill>
                <a:ea typeface="Arial" charset="0"/>
                <a:cs typeface="Arial" charset="0"/>
              </a:rPr>
              <a:t>interaction</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 0.46</a:t>
            </a:r>
          </a:p>
        </p:txBody>
      </p:sp>
      <p:sp>
        <p:nvSpPr>
          <p:cNvPr id="18" name="TextBox 17"/>
          <p:cNvSpPr txBox="1"/>
          <p:nvPr/>
        </p:nvSpPr>
        <p:spPr>
          <a:xfrm>
            <a:off x="1747311" y="5501893"/>
            <a:ext cx="620684" cy="24622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n=1322</a:t>
            </a:r>
          </a:p>
        </p:txBody>
      </p:sp>
      <p:sp>
        <p:nvSpPr>
          <p:cNvPr id="19" name="TextBox 18"/>
          <p:cNvSpPr txBox="1"/>
          <p:nvPr/>
        </p:nvSpPr>
        <p:spPr>
          <a:xfrm>
            <a:off x="2316739" y="5501893"/>
            <a:ext cx="550152" cy="24622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n=686</a:t>
            </a:r>
          </a:p>
        </p:txBody>
      </p:sp>
      <p:sp>
        <p:nvSpPr>
          <p:cNvPr id="25" name="TextBox 24"/>
          <p:cNvSpPr txBox="1"/>
          <p:nvPr/>
        </p:nvSpPr>
        <p:spPr>
          <a:xfrm>
            <a:off x="5235199" y="5501893"/>
            <a:ext cx="550152" cy="24622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n=338</a:t>
            </a:r>
          </a:p>
        </p:txBody>
      </p:sp>
      <p:sp>
        <p:nvSpPr>
          <p:cNvPr id="26" name="TextBox 25"/>
          <p:cNvSpPr txBox="1"/>
          <p:nvPr/>
        </p:nvSpPr>
        <p:spPr>
          <a:xfrm>
            <a:off x="5780792" y="5501893"/>
            <a:ext cx="550152" cy="24622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n=348</a:t>
            </a:r>
          </a:p>
        </p:txBody>
      </p:sp>
      <p:sp>
        <p:nvSpPr>
          <p:cNvPr id="28" name="TextBox 27"/>
          <p:cNvSpPr txBox="1"/>
          <p:nvPr/>
        </p:nvSpPr>
        <p:spPr>
          <a:xfrm>
            <a:off x="6920530" y="5501893"/>
            <a:ext cx="620683" cy="24622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n=1296</a:t>
            </a:r>
          </a:p>
        </p:txBody>
      </p:sp>
      <p:sp>
        <p:nvSpPr>
          <p:cNvPr id="29" name="TextBox 28"/>
          <p:cNvSpPr txBox="1"/>
          <p:nvPr/>
        </p:nvSpPr>
        <p:spPr>
          <a:xfrm>
            <a:off x="7466123" y="5501893"/>
            <a:ext cx="620683" cy="24622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n=1308</a:t>
            </a:r>
          </a:p>
        </p:txBody>
      </p:sp>
      <p:sp>
        <p:nvSpPr>
          <p:cNvPr id="31" name="TextBox 30"/>
          <p:cNvSpPr txBox="1"/>
          <p:nvPr/>
        </p:nvSpPr>
        <p:spPr>
          <a:xfrm>
            <a:off x="3503173" y="5501893"/>
            <a:ext cx="550152" cy="24622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n=958</a:t>
            </a:r>
          </a:p>
        </p:txBody>
      </p:sp>
      <p:sp>
        <p:nvSpPr>
          <p:cNvPr id="32" name="TextBox 31"/>
          <p:cNvSpPr txBox="1"/>
          <p:nvPr/>
        </p:nvSpPr>
        <p:spPr>
          <a:xfrm>
            <a:off x="4048765" y="5531901"/>
            <a:ext cx="550152" cy="186205"/>
          </a:xfrm>
          <a:prstGeom prst="rect">
            <a:avLst/>
          </a:prstGeom>
          <a:noFill/>
        </p:spPr>
        <p:txBody>
          <a:bodyPr wrap="none" tIns="18288" bIns="13716"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n=960</a:t>
            </a:r>
          </a:p>
        </p:txBody>
      </p:sp>
      <p:sp>
        <p:nvSpPr>
          <p:cNvPr id="34" name="Rectangle 33"/>
          <p:cNvSpPr/>
          <p:nvPr/>
        </p:nvSpPr>
        <p:spPr>
          <a:xfrm>
            <a:off x="1835842" y="6003027"/>
            <a:ext cx="914033"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a:ea typeface="+mn-ea"/>
                <a:cs typeface="+mn-cs"/>
              </a:rPr>
              <a:t>(n=2008)</a:t>
            </a:r>
          </a:p>
        </p:txBody>
      </p:sp>
      <p:sp>
        <p:nvSpPr>
          <p:cNvPr id="30" name="Rectangle 29"/>
          <p:cNvSpPr/>
          <p:nvPr/>
        </p:nvSpPr>
        <p:spPr>
          <a:xfrm>
            <a:off x="6851533" y="2541261"/>
            <a:ext cx="1245854"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HR [95%CI]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srgbClr val="FFFFFF"/>
                </a:solidFill>
                <a:effectLst/>
                <a:uLnTx/>
                <a:uFillTx/>
                <a:latin typeface="Arial"/>
                <a:ea typeface="Arial" charset="0"/>
                <a:cs typeface="Arial" charset="0"/>
              </a:rPr>
              <a:t>1.22 [0.91, 1.63] </a:t>
            </a:r>
          </a:p>
        </p:txBody>
      </p:sp>
      <p:sp>
        <p:nvSpPr>
          <p:cNvPr id="35" name="Rectangle 34"/>
          <p:cNvSpPr/>
          <p:nvPr/>
        </p:nvSpPr>
        <p:spPr>
          <a:xfrm>
            <a:off x="5171705" y="2541261"/>
            <a:ext cx="1199367"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HR [95%CI]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dirty="0">
                <a:ln>
                  <a:noFill/>
                </a:ln>
                <a:solidFill>
                  <a:srgbClr val="FFFFFF"/>
                </a:solidFill>
                <a:effectLst/>
                <a:uLnTx/>
                <a:uFillTx/>
                <a:latin typeface="Arial"/>
                <a:ea typeface="Arial" charset="0"/>
                <a:cs typeface="Arial" charset="0"/>
              </a:rPr>
              <a:t>1.03 [0.61, 1.74]</a:t>
            </a:r>
          </a:p>
        </p:txBody>
      </p:sp>
      <p:cxnSp>
        <p:nvCxnSpPr>
          <p:cNvPr id="16" name="Straight Connector 15"/>
          <p:cNvCxnSpPr/>
          <p:nvPr/>
        </p:nvCxnSpPr>
        <p:spPr bwMode="auto">
          <a:xfrm rot="5400000">
            <a:off x="3227070" y="3860545"/>
            <a:ext cx="1645920" cy="0"/>
          </a:xfrm>
          <a:prstGeom prst="line">
            <a:avLst/>
          </a:prstGeom>
          <a:solidFill>
            <a:schemeClr val="accent1"/>
          </a:solidFill>
          <a:ln w="19050" cap="flat" cmpd="sng" algn="ctr">
            <a:solidFill>
              <a:srgbClr val="FFFF00"/>
            </a:solidFill>
            <a:prstDash val="solid"/>
            <a:round/>
            <a:headEnd type="none" w="med" len="med"/>
            <a:tailEnd type="none" w="med" len="med"/>
          </a:ln>
          <a:effectLst/>
        </p:spPr>
      </p:cxnSp>
      <p:cxnSp>
        <p:nvCxnSpPr>
          <p:cNvPr id="33" name="Straight Connector 32"/>
          <p:cNvCxnSpPr>
            <a:cxnSpLocks/>
          </p:cNvCxnSpPr>
          <p:nvPr/>
        </p:nvCxnSpPr>
        <p:spPr bwMode="auto">
          <a:xfrm>
            <a:off x="2320290" y="3037585"/>
            <a:ext cx="1729740" cy="0"/>
          </a:xfrm>
          <a:prstGeom prst="line">
            <a:avLst/>
          </a:prstGeom>
          <a:solidFill>
            <a:schemeClr val="accent1"/>
          </a:solidFill>
          <a:ln w="19050" cap="flat" cmpd="sng" algn="ctr">
            <a:solidFill>
              <a:srgbClr val="FFFF00"/>
            </a:solidFill>
            <a:prstDash val="solid"/>
            <a:round/>
            <a:headEnd type="none" w="med" len="med"/>
            <a:tailEnd type="none" w="med" len="med"/>
          </a:ln>
          <a:effectLst/>
        </p:spPr>
      </p:cxnSp>
      <p:sp>
        <p:nvSpPr>
          <p:cNvPr id="36" name="Rectangle 35"/>
          <p:cNvSpPr/>
          <p:nvPr/>
        </p:nvSpPr>
        <p:spPr>
          <a:xfrm>
            <a:off x="3287020" y="3087615"/>
            <a:ext cx="715260" cy="450316"/>
          </a:xfrm>
          <a:prstGeom prst="rect">
            <a:avLst/>
          </a:prstGeom>
          <a:solidFill>
            <a:srgbClr val="00194D"/>
          </a:solidFill>
          <a:ln>
            <a:solidFill>
              <a:srgbClr val="FFFF00"/>
            </a:solidFill>
          </a:ln>
        </p:spPr>
        <p:txBody>
          <a:bodyPr wrap="none" anchor="ctr" anchorCtr="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P</a:t>
            </a:r>
            <a:r>
              <a:rPr kumimoji="0" lang="en-US" sz="1100" b="0" i="0" u="none" strike="noStrike" kern="1200" cap="none" spc="0" normalizeH="0" baseline="-25000" noProof="0" dirty="0">
                <a:ln>
                  <a:noFill/>
                </a:ln>
                <a:solidFill>
                  <a:srgbClr val="FFFFFF"/>
                </a:solidFill>
                <a:effectLst/>
                <a:uLnTx/>
                <a:uFillTx/>
                <a:latin typeface="Arial"/>
                <a:ea typeface="Arial" charset="0"/>
                <a:cs typeface="Arial" charset="0"/>
              </a:rPr>
              <a:t>interaction</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 0.</a:t>
            </a:r>
            <a:r>
              <a:rPr lang="en-US" sz="1100" dirty="0">
                <a:solidFill>
                  <a:srgbClr val="FFFFFF"/>
                </a:solidFill>
                <a:latin typeface="Arial"/>
                <a:ea typeface="Arial" charset="0"/>
                <a:cs typeface="Arial" charset="0"/>
              </a:rPr>
              <a:t>97</a:t>
            </a:r>
            <a:endParaRPr kumimoji="0" lang="en-US" sz="1100" b="0" i="0" u="none" strike="noStrike" kern="1200" cap="none" spc="0" normalizeH="0" baseline="0" noProof="0" dirty="0">
              <a:ln>
                <a:noFill/>
              </a:ln>
              <a:solidFill>
                <a:srgbClr val="FFFFFF"/>
              </a:solidFill>
              <a:effectLst/>
              <a:uLnTx/>
              <a:uFillTx/>
              <a:latin typeface="Arial"/>
              <a:ea typeface="Arial" charset="0"/>
              <a:cs typeface="Arial" charset="0"/>
            </a:endParaRPr>
          </a:p>
        </p:txBody>
      </p:sp>
      <p:sp>
        <p:nvSpPr>
          <p:cNvPr id="37" name="Rectangle 36">
            <a:extLst>
              <a:ext uri="{FF2B5EF4-FFF2-40B4-BE49-F238E27FC236}">
                <a16:creationId xmlns:a16="http://schemas.microsoft.com/office/drawing/2014/main" id="{D420C822-B305-5545-BCA4-F2976804565C}"/>
              </a:ext>
            </a:extLst>
          </p:cNvPr>
          <p:cNvSpPr/>
          <p:nvPr/>
        </p:nvSpPr>
        <p:spPr>
          <a:xfrm>
            <a:off x="3476442" y="2541261"/>
            <a:ext cx="1160895"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HR [95%CI]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r-IN" sz="1100" b="0" i="0" u="none" strike="noStrike" kern="1200" cap="none" spc="0" normalizeH="0" baseline="0" noProof="0" dirty="0">
                <a:ln>
                  <a:noFill/>
                </a:ln>
                <a:solidFill>
                  <a:srgbClr val="FFFFFF"/>
                </a:solidFill>
                <a:effectLst/>
                <a:uLnTx/>
                <a:uFillTx/>
                <a:latin typeface="Arial"/>
                <a:ea typeface="Arial" charset="0"/>
                <a:cs typeface="Arial" charset="0"/>
              </a:rPr>
              <a:t>1.3</a:t>
            </a:r>
            <a:r>
              <a:rPr lang="en-US" sz="1100" dirty="0">
                <a:solidFill>
                  <a:srgbClr val="FFFFFF"/>
                </a:solidFill>
                <a:latin typeface="Arial"/>
                <a:ea typeface="Arial" charset="0"/>
                <a:cs typeface="Arial" charset="0"/>
              </a:rPr>
              <a:t>1</a:t>
            </a:r>
            <a:r>
              <a:rPr kumimoji="0" lang="mr-IN" sz="1100" b="0" i="0" u="none" strike="noStrike" kern="1200" cap="none" spc="0" normalizeH="0" baseline="0" noProof="0" dirty="0">
                <a:ln>
                  <a:noFill/>
                </a:ln>
                <a:solidFill>
                  <a:srgbClr val="FFFFFF"/>
                </a:solidFill>
                <a:effectLst/>
                <a:uLnTx/>
                <a:uFillTx/>
                <a:latin typeface="Arial"/>
                <a:ea typeface="Arial" charset="0"/>
                <a:cs typeface="Arial" charset="0"/>
              </a:rPr>
              <a:t> [0.9</a:t>
            </a: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2</a:t>
            </a:r>
            <a:r>
              <a:rPr kumimoji="0" lang="mr-IN" sz="1100" b="0" i="0" u="none" strike="noStrike" kern="1200" cap="none" spc="0" normalizeH="0" baseline="0" noProof="0" dirty="0">
                <a:ln>
                  <a:noFill/>
                </a:ln>
                <a:solidFill>
                  <a:srgbClr val="FFFFFF"/>
                </a:solidFill>
                <a:effectLst/>
                <a:uLnTx/>
                <a:uFillTx/>
                <a:latin typeface="Arial"/>
                <a:ea typeface="Arial" charset="0"/>
                <a:cs typeface="Arial" charset="0"/>
              </a:rPr>
              <a:t>,1.</a:t>
            </a: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87</a:t>
            </a:r>
            <a:r>
              <a:rPr kumimoji="0" lang="mr-IN" sz="1100" b="0" i="0" u="none" strike="noStrike" kern="1200" cap="none" spc="0" normalizeH="0" baseline="0" noProof="0" dirty="0">
                <a:ln>
                  <a:noFill/>
                </a:ln>
                <a:solidFill>
                  <a:srgbClr val="FFFFFF"/>
                </a:solidFill>
                <a:effectLst/>
                <a:uLnTx/>
                <a:uFillTx/>
                <a:latin typeface="Arial"/>
                <a:ea typeface="Arial" charset="0"/>
                <a:cs typeface="Arial" charset="0"/>
              </a:rPr>
              <a:t>]</a:t>
            </a:r>
          </a:p>
        </p:txBody>
      </p:sp>
      <p:sp>
        <p:nvSpPr>
          <p:cNvPr id="40" name="TextBox 39">
            <a:extLst>
              <a:ext uri="{FF2B5EF4-FFF2-40B4-BE49-F238E27FC236}">
                <a16:creationId xmlns:a16="http://schemas.microsoft.com/office/drawing/2014/main" id="{9771A206-3387-7245-9973-26B3EF147930}"/>
              </a:ext>
            </a:extLst>
          </p:cNvPr>
          <p:cNvSpPr txBox="1"/>
          <p:nvPr/>
        </p:nvSpPr>
        <p:spPr>
          <a:xfrm>
            <a:off x="0" y="1263151"/>
            <a:ext cx="9144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DE25E">
                    <a:lumMod val="60000"/>
                    <a:lumOff val="40000"/>
                  </a:srgbClr>
                </a:solidFill>
                <a:effectLst/>
                <a:uLnTx/>
                <a:uFillTx/>
                <a:latin typeface="Arial"/>
                <a:ea typeface="+mn-ea"/>
                <a:cs typeface="+mn-cs"/>
              </a:rPr>
              <a:t>1918/2604 pts (73.7%) enrolled in ABSORB IV were “ABSORB III-like”; 686 (26.3%) were not (23.9% troponin+ ACS, </a:t>
            </a:r>
            <a:r>
              <a:rPr lang="en-US" dirty="0">
                <a:solidFill>
                  <a:srgbClr val="FDE25E">
                    <a:lumMod val="60000"/>
                    <a:lumOff val="40000"/>
                  </a:srgbClr>
                </a:solidFill>
                <a:latin typeface="Arial"/>
              </a:rPr>
              <a:t>0.5</a:t>
            </a:r>
            <a:r>
              <a:rPr kumimoji="0" lang="en-US" b="0" i="0" u="none" strike="noStrike" kern="1200" cap="none" spc="0" normalizeH="0" baseline="0" noProof="0" dirty="0">
                <a:ln>
                  <a:noFill/>
                </a:ln>
                <a:solidFill>
                  <a:srgbClr val="FDE25E">
                    <a:lumMod val="60000"/>
                    <a:lumOff val="40000"/>
                  </a:srgbClr>
                </a:solidFill>
                <a:effectLst/>
                <a:uLnTx/>
                <a:uFillTx/>
                <a:latin typeface="Arial"/>
                <a:ea typeface="+mn-ea"/>
                <a:cs typeface="+mn-cs"/>
              </a:rPr>
              <a:t>% 3 target lesions treated, 2.1% thrombus)</a:t>
            </a:r>
          </a:p>
        </p:txBody>
      </p:sp>
      <p:sp>
        <p:nvSpPr>
          <p:cNvPr id="41" name="TextBox 40">
            <a:extLst>
              <a:ext uri="{FF2B5EF4-FFF2-40B4-BE49-F238E27FC236}">
                <a16:creationId xmlns:a16="http://schemas.microsoft.com/office/drawing/2014/main" id="{0DC89D99-D372-2345-BD24-B07AB7BC0866}"/>
              </a:ext>
            </a:extLst>
          </p:cNvPr>
          <p:cNvSpPr txBox="1"/>
          <p:nvPr/>
        </p:nvSpPr>
        <p:spPr>
          <a:xfrm>
            <a:off x="3516270" y="6540500"/>
            <a:ext cx="2111475" cy="276999"/>
          </a:xfrm>
          <a:prstGeom prst="rect">
            <a:avLst/>
          </a:prstGeom>
          <a:noFill/>
        </p:spPr>
        <p:txBody>
          <a:bodyPr wrap="none" rtlCol="0">
            <a:spAutoFit/>
          </a:bodyPr>
          <a:lstStyle/>
          <a:p>
            <a:pPr algn="ctr"/>
            <a:r>
              <a:rPr lang="en-US" sz="1200" dirty="0"/>
              <a:t>Data are Kaplan-Meier rates</a:t>
            </a:r>
          </a:p>
        </p:txBody>
      </p:sp>
    </p:spTree>
    <p:extLst>
      <p:ext uri="{BB962C8B-B14F-4D97-AF65-F5344CB8AC3E}">
        <p14:creationId xmlns:p14="http://schemas.microsoft.com/office/powerpoint/2010/main" val="2534853591"/>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154183"/>
            <a:ext cx="8896350" cy="755650"/>
          </a:xfrm>
        </p:spPr>
        <p:txBody>
          <a:bodyPr/>
          <a:lstStyle/>
          <a:p>
            <a:pPr>
              <a:lnSpc>
                <a:spcPct val="105000"/>
              </a:lnSpc>
            </a:pPr>
            <a:r>
              <a:rPr lang="en-US" dirty="0"/>
              <a:t>1-Year Device Thrombosis</a:t>
            </a:r>
            <a:br>
              <a:rPr lang="en-US" dirty="0"/>
            </a:br>
            <a:r>
              <a:rPr lang="en-US" sz="2800" b="0" dirty="0">
                <a:solidFill>
                  <a:srgbClr val="FFFF00"/>
                </a:solidFill>
              </a:rPr>
              <a:t>ABSORB IV vs. ABSORB III</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graphicFrame>
        <p:nvGraphicFramePr>
          <p:cNvPr id="6" name="Chart 5"/>
          <p:cNvGraphicFramePr/>
          <p:nvPr>
            <p:extLst>
              <p:ext uri="{D42A27DB-BD31-4B8C-83A1-F6EECF244321}">
                <p14:modId xmlns:p14="http://schemas.microsoft.com/office/powerpoint/2010/main" val="2092999034"/>
              </p:ext>
            </p:extLst>
          </p:nvPr>
        </p:nvGraphicFramePr>
        <p:xfrm>
          <a:off x="1009842" y="2014304"/>
          <a:ext cx="7535332"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796221" y="6145359"/>
            <a:ext cx="397933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a:ea typeface="+mn-ea"/>
                <a:cs typeface="+mn-cs"/>
              </a:rPr>
              <a:t>ABSORB IV (n=2604)</a:t>
            </a:r>
          </a:p>
        </p:txBody>
      </p:sp>
      <p:sp>
        <p:nvSpPr>
          <p:cNvPr id="8" name="Right Bracket 7"/>
          <p:cNvSpPr/>
          <p:nvPr/>
        </p:nvSpPr>
        <p:spPr bwMode="auto">
          <a:xfrm rot="5400000">
            <a:off x="5740167" y="3633300"/>
            <a:ext cx="91440" cy="4937760"/>
          </a:xfrm>
          <a:prstGeom prst="rightBracket">
            <a:avLst/>
          </a:prstGeom>
          <a:noFill/>
          <a:ln w="28575"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a:ea typeface="ヒラギノ角ゴ Pro W3" pitchFamily="-111" charset="-128"/>
              <a:cs typeface="+mn-cs"/>
            </a:endParaRPr>
          </a:p>
        </p:txBody>
      </p:sp>
      <p:sp>
        <p:nvSpPr>
          <p:cNvPr id="9" name="TextBox 8"/>
          <p:cNvSpPr txBox="1"/>
          <p:nvPr/>
        </p:nvSpPr>
        <p:spPr>
          <a:xfrm rot="16200000">
            <a:off x="-797643" y="3731495"/>
            <a:ext cx="311655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rial"/>
                <a:ea typeface="+mn-ea"/>
                <a:cs typeface="+mn-cs"/>
              </a:rPr>
              <a:t>1-year Device Thrombosis (%)</a:t>
            </a:r>
          </a:p>
        </p:txBody>
      </p:sp>
      <p:sp>
        <p:nvSpPr>
          <p:cNvPr id="11" name="Rectangle 10"/>
          <p:cNvSpPr/>
          <p:nvPr/>
        </p:nvSpPr>
        <p:spPr>
          <a:xfrm>
            <a:off x="1731091" y="2541261"/>
            <a:ext cx="1237839"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HR [95%CI]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r-IN" sz="1100" b="0" i="0" u="none" strike="noStrike" kern="1200" cap="none" spc="0" normalizeH="0" baseline="0" noProof="0" dirty="0">
                <a:ln>
                  <a:noFill/>
                </a:ln>
                <a:solidFill>
                  <a:srgbClr val="FFFFFF"/>
                </a:solidFill>
                <a:effectLst/>
                <a:uLnTx/>
                <a:uFillTx/>
                <a:latin typeface="Arial"/>
                <a:ea typeface="Arial" charset="0"/>
                <a:cs typeface="Arial" charset="0"/>
              </a:rPr>
              <a:t>2.08 [0.78, 5.5</a:t>
            </a: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5</a:t>
            </a:r>
            <a:r>
              <a:rPr kumimoji="0" lang="mr-IN" sz="1100" b="0" i="0" u="none" strike="noStrike" kern="1200" cap="none" spc="0" normalizeH="0" baseline="0" noProof="0" dirty="0">
                <a:ln>
                  <a:noFill/>
                </a:ln>
                <a:solidFill>
                  <a:srgbClr val="FFFFFF"/>
                </a:solidFill>
                <a:effectLst/>
                <a:uLnTx/>
                <a:uFillTx/>
                <a:latin typeface="Arial"/>
                <a:ea typeface="Arial" charset="0"/>
                <a:cs typeface="Arial" charset="0"/>
              </a:rPr>
              <a:t>] </a:t>
            </a:r>
          </a:p>
        </p:txBody>
      </p:sp>
      <p:cxnSp>
        <p:nvCxnSpPr>
          <p:cNvPr id="15" name="Straight Connector 14"/>
          <p:cNvCxnSpPr>
            <a:cxnSpLocks/>
          </p:cNvCxnSpPr>
          <p:nvPr/>
        </p:nvCxnSpPr>
        <p:spPr bwMode="auto">
          <a:xfrm>
            <a:off x="4050030" y="3060445"/>
            <a:ext cx="1722120" cy="0"/>
          </a:xfrm>
          <a:prstGeom prst="line">
            <a:avLst/>
          </a:prstGeom>
          <a:solidFill>
            <a:schemeClr val="accent1"/>
          </a:solidFill>
          <a:ln w="19050" cap="flat" cmpd="sng" algn="ctr">
            <a:solidFill>
              <a:srgbClr val="FFFF00"/>
            </a:solidFill>
            <a:prstDash val="solid"/>
            <a:round/>
            <a:headEnd type="none" w="med" len="med"/>
            <a:tailEnd type="none" w="med" len="med"/>
          </a:ln>
          <a:effectLst/>
        </p:spPr>
      </p:cxnSp>
      <p:sp>
        <p:nvSpPr>
          <p:cNvPr id="17" name="Rectangle 16"/>
          <p:cNvSpPr/>
          <p:nvPr/>
        </p:nvSpPr>
        <p:spPr>
          <a:xfrm>
            <a:off x="4094740" y="3100761"/>
            <a:ext cx="715260" cy="450316"/>
          </a:xfrm>
          <a:prstGeom prst="rect">
            <a:avLst/>
          </a:prstGeom>
          <a:solidFill>
            <a:srgbClr val="00194D"/>
          </a:solidFill>
          <a:ln>
            <a:solidFill>
              <a:srgbClr val="FFFF00"/>
            </a:solidFill>
          </a:ln>
        </p:spPr>
        <p:txBody>
          <a:bodyPr wrap="none" anchor="ctr" anchorCtr="0">
            <a:spAutoFit/>
          </a:bodyPr>
          <a:lstStyle/>
          <a:p>
            <a:pPr algn="ctr">
              <a:lnSpc>
                <a:spcPct val="110000"/>
              </a:lnSpc>
              <a:defRPr/>
            </a:pPr>
            <a:r>
              <a:rPr lang="en-US" sz="1100" dirty="0">
                <a:solidFill>
                  <a:srgbClr val="FFFFFF"/>
                </a:solidFill>
                <a:ea typeface="Arial" charset="0"/>
                <a:cs typeface="Arial" charset="0"/>
              </a:rPr>
              <a:t>P</a:t>
            </a:r>
            <a:r>
              <a:rPr lang="en-US" sz="1100" baseline="-25000" dirty="0">
                <a:solidFill>
                  <a:srgbClr val="FFFFFF"/>
                </a:solidFill>
                <a:ea typeface="Arial" charset="0"/>
                <a:cs typeface="Arial" charset="0"/>
              </a:rPr>
              <a:t>interaction</a:t>
            </a:r>
          </a:p>
          <a:p>
            <a:pPr marL="0" marR="0" lvl="0" indent="0" algn="ctr" defTabSz="914400" rtl="0" eaLnBrk="1" fontAlgn="auto" latinLnBrk="0" hangingPunct="1">
              <a:lnSpc>
                <a:spcPct val="110000"/>
              </a:lnSpc>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 0.53</a:t>
            </a:r>
          </a:p>
        </p:txBody>
      </p:sp>
      <p:sp>
        <p:nvSpPr>
          <p:cNvPr id="18" name="TextBox 17"/>
          <p:cNvSpPr txBox="1"/>
          <p:nvPr/>
        </p:nvSpPr>
        <p:spPr>
          <a:xfrm>
            <a:off x="1735881" y="5524753"/>
            <a:ext cx="620684" cy="24622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n=1322</a:t>
            </a:r>
          </a:p>
        </p:txBody>
      </p:sp>
      <p:sp>
        <p:nvSpPr>
          <p:cNvPr id="19" name="TextBox 18"/>
          <p:cNvSpPr txBox="1"/>
          <p:nvPr/>
        </p:nvSpPr>
        <p:spPr>
          <a:xfrm>
            <a:off x="2316739" y="5524753"/>
            <a:ext cx="550152" cy="24622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n=686</a:t>
            </a:r>
          </a:p>
        </p:txBody>
      </p:sp>
      <p:sp>
        <p:nvSpPr>
          <p:cNvPr id="25" name="TextBox 24"/>
          <p:cNvSpPr txBox="1"/>
          <p:nvPr/>
        </p:nvSpPr>
        <p:spPr>
          <a:xfrm>
            <a:off x="5212339" y="5524753"/>
            <a:ext cx="550152" cy="24622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n=338</a:t>
            </a:r>
          </a:p>
        </p:txBody>
      </p:sp>
      <p:sp>
        <p:nvSpPr>
          <p:cNvPr id="26" name="TextBox 25"/>
          <p:cNvSpPr txBox="1"/>
          <p:nvPr/>
        </p:nvSpPr>
        <p:spPr>
          <a:xfrm>
            <a:off x="5757932" y="5524753"/>
            <a:ext cx="550152" cy="24622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n=348</a:t>
            </a:r>
          </a:p>
        </p:txBody>
      </p:sp>
      <p:sp>
        <p:nvSpPr>
          <p:cNvPr id="28" name="TextBox 27"/>
          <p:cNvSpPr txBox="1"/>
          <p:nvPr/>
        </p:nvSpPr>
        <p:spPr>
          <a:xfrm>
            <a:off x="6927895" y="5524753"/>
            <a:ext cx="620683" cy="24622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n=1296</a:t>
            </a:r>
          </a:p>
        </p:txBody>
      </p:sp>
      <p:sp>
        <p:nvSpPr>
          <p:cNvPr id="29" name="TextBox 28"/>
          <p:cNvSpPr txBox="1"/>
          <p:nvPr/>
        </p:nvSpPr>
        <p:spPr>
          <a:xfrm>
            <a:off x="7473488" y="5524753"/>
            <a:ext cx="620683" cy="24622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n=1308</a:t>
            </a:r>
          </a:p>
        </p:txBody>
      </p:sp>
      <p:sp>
        <p:nvSpPr>
          <p:cNvPr id="31" name="TextBox 30"/>
          <p:cNvSpPr txBox="1"/>
          <p:nvPr/>
        </p:nvSpPr>
        <p:spPr>
          <a:xfrm>
            <a:off x="3480313" y="5524753"/>
            <a:ext cx="550152" cy="24622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n=958</a:t>
            </a:r>
          </a:p>
        </p:txBody>
      </p:sp>
      <p:sp>
        <p:nvSpPr>
          <p:cNvPr id="32" name="TextBox 31"/>
          <p:cNvSpPr txBox="1"/>
          <p:nvPr/>
        </p:nvSpPr>
        <p:spPr>
          <a:xfrm>
            <a:off x="4025905" y="5554761"/>
            <a:ext cx="550152" cy="186205"/>
          </a:xfrm>
          <a:prstGeom prst="rect">
            <a:avLst/>
          </a:prstGeom>
          <a:noFill/>
        </p:spPr>
        <p:txBody>
          <a:bodyPr wrap="none" tIns="18288" bIns="13716"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n=960</a:t>
            </a:r>
          </a:p>
        </p:txBody>
      </p:sp>
      <p:sp>
        <p:nvSpPr>
          <p:cNvPr id="34" name="Rectangle 33"/>
          <p:cNvSpPr/>
          <p:nvPr/>
        </p:nvSpPr>
        <p:spPr>
          <a:xfrm>
            <a:off x="1847272" y="6003027"/>
            <a:ext cx="914033"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a:ea typeface="+mn-ea"/>
                <a:cs typeface="+mn-cs"/>
              </a:rPr>
              <a:t>(n=2008)</a:t>
            </a:r>
          </a:p>
        </p:txBody>
      </p:sp>
      <p:sp>
        <p:nvSpPr>
          <p:cNvPr id="30" name="Rectangle 29"/>
          <p:cNvSpPr/>
          <p:nvPr/>
        </p:nvSpPr>
        <p:spPr>
          <a:xfrm>
            <a:off x="6889829" y="2541261"/>
            <a:ext cx="1237839"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HR [95%CI]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srgbClr val="FFFFFF"/>
                </a:solidFill>
                <a:effectLst/>
                <a:uLnTx/>
                <a:uFillTx/>
                <a:latin typeface="Arial"/>
                <a:ea typeface="Arial" charset="0"/>
                <a:cs typeface="Arial" charset="0"/>
              </a:rPr>
              <a:t>2.28 [0.70, 7.40] </a:t>
            </a:r>
          </a:p>
        </p:txBody>
      </p:sp>
      <p:sp>
        <p:nvSpPr>
          <p:cNvPr id="35" name="Rectangle 34"/>
          <p:cNvSpPr/>
          <p:nvPr/>
        </p:nvSpPr>
        <p:spPr>
          <a:xfrm>
            <a:off x="5160275" y="2541261"/>
            <a:ext cx="1199367"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HR [95%CI]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dirty="0">
                <a:ln>
                  <a:noFill/>
                </a:ln>
                <a:solidFill>
                  <a:srgbClr val="FFFFFF"/>
                </a:solidFill>
                <a:effectLst/>
                <a:uLnTx/>
                <a:uFillTx/>
                <a:latin typeface="Arial"/>
                <a:ea typeface="Arial" charset="0"/>
                <a:cs typeface="Arial" charset="0"/>
              </a:rPr>
              <a:t>1.72 [0.41, 7.21]</a:t>
            </a:r>
          </a:p>
        </p:txBody>
      </p:sp>
      <p:cxnSp>
        <p:nvCxnSpPr>
          <p:cNvPr id="16" name="Straight Connector 15"/>
          <p:cNvCxnSpPr/>
          <p:nvPr/>
        </p:nvCxnSpPr>
        <p:spPr bwMode="auto">
          <a:xfrm rot="5400000">
            <a:off x="3227070" y="3883405"/>
            <a:ext cx="1645920" cy="0"/>
          </a:xfrm>
          <a:prstGeom prst="line">
            <a:avLst/>
          </a:prstGeom>
          <a:solidFill>
            <a:schemeClr val="accent1"/>
          </a:solidFill>
          <a:ln w="19050" cap="flat" cmpd="sng" algn="ctr">
            <a:solidFill>
              <a:srgbClr val="FFFF00"/>
            </a:solidFill>
            <a:prstDash val="solid"/>
            <a:round/>
            <a:headEnd type="none" w="med" len="med"/>
            <a:tailEnd type="none" w="med" len="med"/>
          </a:ln>
          <a:effectLst/>
        </p:spPr>
      </p:cxnSp>
      <p:cxnSp>
        <p:nvCxnSpPr>
          <p:cNvPr id="33" name="Straight Connector 32"/>
          <p:cNvCxnSpPr>
            <a:cxnSpLocks/>
          </p:cNvCxnSpPr>
          <p:nvPr/>
        </p:nvCxnSpPr>
        <p:spPr bwMode="auto">
          <a:xfrm>
            <a:off x="2320290" y="3060445"/>
            <a:ext cx="1729740" cy="0"/>
          </a:xfrm>
          <a:prstGeom prst="line">
            <a:avLst/>
          </a:prstGeom>
          <a:solidFill>
            <a:schemeClr val="accent1"/>
          </a:solidFill>
          <a:ln w="19050" cap="flat" cmpd="sng" algn="ctr">
            <a:solidFill>
              <a:srgbClr val="FFFF00"/>
            </a:solidFill>
            <a:prstDash val="solid"/>
            <a:round/>
            <a:headEnd type="none" w="med" len="med"/>
            <a:tailEnd type="none" w="med" len="med"/>
          </a:ln>
          <a:effectLst/>
        </p:spPr>
      </p:cxnSp>
      <p:sp>
        <p:nvSpPr>
          <p:cNvPr id="36" name="Rectangle 35"/>
          <p:cNvSpPr/>
          <p:nvPr/>
        </p:nvSpPr>
        <p:spPr>
          <a:xfrm>
            <a:off x="3287020" y="3100761"/>
            <a:ext cx="715260" cy="450316"/>
          </a:xfrm>
          <a:prstGeom prst="rect">
            <a:avLst/>
          </a:prstGeom>
          <a:solidFill>
            <a:srgbClr val="00194D"/>
          </a:solidFill>
          <a:ln>
            <a:solidFill>
              <a:srgbClr val="FFFF00"/>
            </a:solidFill>
          </a:ln>
        </p:spPr>
        <p:txBody>
          <a:bodyPr wrap="none" anchor="ctr" anchorCtr="0">
            <a:spAutoFit/>
          </a:bodyPr>
          <a:lstStyle/>
          <a:p>
            <a:pPr marL="0" marR="0" lvl="0" indent="0" algn="ctr" defTabSz="914400" rtl="0" eaLnBrk="1" fontAlgn="auto" latinLnBrk="0" hangingPunct="1">
              <a:lnSpc>
                <a:spcPct val="110000"/>
              </a:lnSpc>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P</a:t>
            </a:r>
            <a:r>
              <a:rPr kumimoji="0" lang="en-US" sz="1100" b="0" i="0" u="none" strike="noStrike" kern="1200" cap="none" spc="0" normalizeH="0" baseline="-25000" noProof="0" dirty="0">
                <a:ln>
                  <a:noFill/>
                </a:ln>
                <a:solidFill>
                  <a:srgbClr val="FFFFFF"/>
                </a:solidFill>
                <a:effectLst/>
                <a:uLnTx/>
                <a:uFillTx/>
                <a:latin typeface="Arial"/>
                <a:ea typeface="Arial" charset="0"/>
                <a:cs typeface="Arial" charset="0"/>
              </a:rPr>
              <a:t>interaction</a:t>
            </a:r>
          </a:p>
          <a:p>
            <a:pPr marL="0" marR="0" lvl="0" indent="0" algn="ctr" defTabSz="914400" rtl="0" eaLnBrk="1" fontAlgn="auto" latinLnBrk="0" hangingPunct="1">
              <a:lnSpc>
                <a:spcPct val="110000"/>
              </a:lnSpc>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 0.</a:t>
            </a:r>
            <a:r>
              <a:rPr lang="en-US" sz="1100" dirty="0">
                <a:solidFill>
                  <a:srgbClr val="FFFFFF"/>
                </a:solidFill>
                <a:latin typeface="Arial"/>
                <a:ea typeface="Arial" charset="0"/>
                <a:cs typeface="Arial" charset="0"/>
              </a:rPr>
              <a:t>59</a:t>
            </a:r>
            <a:endParaRPr kumimoji="0" lang="en-US" sz="1100" b="0" i="0" u="none" strike="noStrike" kern="1200" cap="none" spc="0" normalizeH="0" baseline="0" noProof="0" dirty="0">
              <a:ln>
                <a:noFill/>
              </a:ln>
              <a:solidFill>
                <a:srgbClr val="FFFFFF"/>
              </a:solidFill>
              <a:effectLst/>
              <a:uLnTx/>
              <a:uFillTx/>
              <a:latin typeface="Arial"/>
              <a:ea typeface="Arial" charset="0"/>
              <a:cs typeface="Arial" charset="0"/>
            </a:endParaRPr>
          </a:p>
        </p:txBody>
      </p:sp>
      <p:sp>
        <p:nvSpPr>
          <p:cNvPr id="37" name="Rectangle 36">
            <a:extLst>
              <a:ext uri="{FF2B5EF4-FFF2-40B4-BE49-F238E27FC236}">
                <a16:creationId xmlns:a16="http://schemas.microsoft.com/office/drawing/2014/main" id="{D420C822-B305-5545-BCA4-F2976804565C}"/>
              </a:ext>
            </a:extLst>
          </p:cNvPr>
          <p:cNvSpPr/>
          <p:nvPr/>
        </p:nvSpPr>
        <p:spPr>
          <a:xfrm>
            <a:off x="3395072" y="2541261"/>
            <a:ext cx="1277915"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HR [95%CI]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r-IN" sz="1100" b="0" i="0" u="none" strike="noStrike" kern="1200" cap="none" spc="0" normalizeH="0" baseline="0" noProof="0" dirty="0">
                <a:ln>
                  <a:noFill/>
                </a:ln>
                <a:solidFill>
                  <a:srgbClr val="FFFFFF"/>
                </a:solidFill>
                <a:effectLst/>
                <a:uLnTx/>
                <a:uFillTx/>
                <a:latin typeface="Arial"/>
                <a:ea typeface="Arial" charset="0"/>
                <a:cs typeface="Arial" charset="0"/>
              </a:rPr>
              <a:t>4.02</a:t>
            </a: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 </a:t>
            </a:r>
            <a:r>
              <a:rPr kumimoji="0" lang="mr-IN" sz="1100" b="0" i="0" u="none" strike="noStrike" kern="1200" cap="none" spc="0" normalizeH="0" baseline="0" noProof="0" dirty="0">
                <a:ln>
                  <a:noFill/>
                </a:ln>
                <a:solidFill>
                  <a:srgbClr val="FFFFFF"/>
                </a:solidFill>
                <a:effectLst/>
                <a:uLnTx/>
                <a:uFillTx/>
                <a:latin typeface="Arial"/>
                <a:ea typeface="Arial" charset="0"/>
                <a:cs typeface="Arial" charset="0"/>
              </a:rPr>
              <a:t>[0.</a:t>
            </a:r>
            <a:r>
              <a:rPr kumimoji="0" lang="en-US" sz="1100" b="0" i="0" u="none" strike="noStrike" kern="1200" cap="none" spc="0" normalizeH="0" baseline="0" noProof="0" dirty="0">
                <a:ln>
                  <a:noFill/>
                </a:ln>
                <a:solidFill>
                  <a:srgbClr val="FFFFFF"/>
                </a:solidFill>
                <a:effectLst/>
                <a:uLnTx/>
                <a:uFillTx/>
                <a:latin typeface="Arial"/>
                <a:ea typeface="Arial" charset="0"/>
                <a:cs typeface="Arial" charset="0"/>
              </a:rPr>
              <a:t>4</a:t>
            </a:r>
            <a:r>
              <a:rPr kumimoji="0" lang="mr-IN" sz="1100" b="0" i="0" u="none" strike="noStrike" kern="1200" cap="none" spc="0" normalizeH="0" baseline="0" noProof="0" dirty="0">
                <a:ln>
                  <a:noFill/>
                </a:ln>
                <a:solidFill>
                  <a:srgbClr val="FFFFFF"/>
                </a:solidFill>
                <a:effectLst/>
                <a:uLnTx/>
                <a:uFillTx/>
                <a:latin typeface="Arial"/>
                <a:ea typeface="Arial" charset="0"/>
                <a:cs typeface="Arial" charset="0"/>
              </a:rPr>
              <a:t>5, 35.95]</a:t>
            </a:r>
          </a:p>
        </p:txBody>
      </p:sp>
      <p:sp>
        <p:nvSpPr>
          <p:cNvPr id="38" name="TextBox 37">
            <a:extLst>
              <a:ext uri="{FF2B5EF4-FFF2-40B4-BE49-F238E27FC236}">
                <a16:creationId xmlns:a16="http://schemas.microsoft.com/office/drawing/2014/main" id="{21C35C0D-545E-974C-9BAF-7A252DA48CA0}"/>
              </a:ext>
            </a:extLst>
          </p:cNvPr>
          <p:cNvSpPr txBox="1"/>
          <p:nvPr/>
        </p:nvSpPr>
        <p:spPr>
          <a:xfrm>
            <a:off x="0" y="1263151"/>
            <a:ext cx="9144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DE25E">
                    <a:lumMod val="60000"/>
                    <a:lumOff val="40000"/>
                  </a:srgbClr>
                </a:solidFill>
                <a:effectLst/>
                <a:uLnTx/>
                <a:uFillTx/>
                <a:latin typeface="Arial"/>
                <a:ea typeface="+mn-ea"/>
                <a:cs typeface="+mn-cs"/>
              </a:rPr>
              <a:t>1918/2604 pts (73.7%) enrolled in ABSORB IV were “ABSORB III-like”; 686 (26.3%) were not (23.9% troponin+ ACS, </a:t>
            </a:r>
            <a:r>
              <a:rPr lang="en-US" dirty="0">
                <a:solidFill>
                  <a:srgbClr val="FDE25E">
                    <a:lumMod val="60000"/>
                    <a:lumOff val="40000"/>
                  </a:srgbClr>
                </a:solidFill>
                <a:latin typeface="Arial"/>
              </a:rPr>
              <a:t>0.5</a:t>
            </a:r>
            <a:r>
              <a:rPr kumimoji="0" lang="en-US" b="0" i="0" u="none" strike="noStrike" kern="1200" cap="none" spc="0" normalizeH="0" baseline="0" noProof="0" dirty="0">
                <a:ln>
                  <a:noFill/>
                </a:ln>
                <a:solidFill>
                  <a:srgbClr val="FDE25E">
                    <a:lumMod val="60000"/>
                    <a:lumOff val="40000"/>
                  </a:srgbClr>
                </a:solidFill>
                <a:effectLst/>
                <a:uLnTx/>
                <a:uFillTx/>
                <a:latin typeface="Arial"/>
                <a:ea typeface="+mn-ea"/>
                <a:cs typeface="+mn-cs"/>
              </a:rPr>
              <a:t>% 3 target lesions treated, 2.1% thrombus)</a:t>
            </a:r>
          </a:p>
        </p:txBody>
      </p:sp>
      <p:sp>
        <p:nvSpPr>
          <p:cNvPr id="39" name="TextBox 38">
            <a:extLst>
              <a:ext uri="{FF2B5EF4-FFF2-40B4-BE49-F238E27FC236}">
                <a16:creationId xmlns:a16="http://schemas.microsoft.com/office/drawing/2014/main" id="{A26AE84D-EC30-9B49-A724-5DA360ED8E92}"/>
              </a:ext>
            </a:extLst>
          </p:cNvPr>
          <p:cNvSpPr txBox="1"/>
          <p:nvPr/>
        </p:nvSpPr>
        <p:spPr>
          <a:xfrm>
            <a:off x="3516270" y="6540500"/>
            <a:ext cx="2111475" cy="276999"/>
          </a:xfrm>
          <a:prstGeom prst="rect">
            <a:avLst/>
          </a:prstGeom>
          <a:noFill/>
        </p:spPr>
        <p:txBody>
          <a:bodyPr wrap="none" rtlCol="0">
            <a:spAutoFit/>
          </a:bodyPr>
          <a:lstStyle/>
          <a:p>
            <a:pPr algn="ctr"/>
            <a:r>
              <a:rPr lang="en-US" sz="1200" dirty="0"/>
              <a:t>Data are Kaplan-Meier rates</a:t>
            </a:r>
          </a:p>
        </p:txBody>
      </p:sp>
    </p:spTree>
    <p:extLst>
      <p:ext uri="{BB962C8B-B14F-4D97-AF65-F5344CB8AC3E}">
        <p14:creationId xmlns:p14="http://schemas.microsoft.com/office/powerpoint/2010/main" val="1283777234"/>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hidden">
          <a:xfrm>
            <a:off x="500759" y="998891"/>
            <a:ext cx="8142483" cy="5379049"/>
          </a:xfrm>
          <a:prstGeom prst="rect">
            <a:avLst/>
          </a:prstGeom>
          <a:solidFill>
            <a:srgbClr val="002060"/>
          </a:solidFill>
          <a:ln w="19050" algn="ctr">
            <a:solidFill>
              <a:schemeClr val="tx1"/>
            </a:solidFill>
            <a:miter lim="800000"/>
            <a:headEnd type="none" w="sm" len="sm"/>
            <a:tailEnd type="none" w="sm" len="sm"/>
          </a:ln>
          <a:effectLst>
            <a:outerShdw dist="17961" dir="2700000" algn="ctr" rotWithShape="0">
              <a:srgbClr val="1C1C1C"/>
            </a:outerShdw>
          </a:effectLst>
        </p:spPr>
        <p:txBody>
          <a:bodyPr anchor="ctr"/>
          <a:lstStyle/>
          <a:p>
            <a:pPr algn="ctr" fontAlgn="base">
              <a:spcBef>
                <a:spcPct val="0"/>
              </a:spcBef>
              <a:spcAft>
                <a:spcPct val="0"/>
              </a:spcAft>
              <a:defRPr/>
            </a:pPr>
            <a:endParaRPr lang="en-US" sz="2000" b="1">
              <a:solidFill>
                <a:srgbClr val="FFFFFF"/>
              </a:solidFill>
              <a:ea typeface="ヒラギノ角ゴ Pro W3" pitchFamily="-111" charset="-128"/>
              <a:cs typeface="Arial" charset="0"/>
            </a:endParaRPr>
          </a:p>
        </p:txBody>
      </p:sp>
      <p:sp>
        <p:nvSpPr>
          <p:cNvPr id="3" name="Rectangle 3"/>
          <p:cNvSpPr txBox="1">
            <a:spLocks noChangeArrowheads="1"/>
          </p:cNvSpPr>
          <p:nvPr/>
        </p:nvSpPr>
        <p:spPr>
          <a:xfrm>
            <a:off x="584100" y="1069671"/>
            <a:ext cx="8068410" cy="4825999"/>
          </a:xfrm>
          <a:prstGeom prst="rect">
            <a:avLst/>
          </a:prstGeom>
        </p:spPr>
        <p:txBody>
          <a:bodyPr/>
          <a:lstStyle>
            <a:lvl1pPr marL="342900" indent="-342900" algn="l" rtl="0" fontAlgn="base">
              <a:spcBef>
                <a:spcPct val="30000"/>
              </a:spcBef>
              <a:spcAft>
                <a:spcPct val="0"/>
              </a:spcAft>
              <a:buClr>
                <a:schemeClr val="tx2"/>
              </a:buClr>
              <a:buSzPct val="110000"/>
              <a:buChar char="•"/>
              <a:defRPr sz="30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30000"/>
              </a:spcBef>
              <a:spcAft>
                <a:spcPct val="0"/>
              </a:spcAft>
              <a:buClr>
                <a:schemeClr val="tx2"/>
              </a:buClr>
              <a:buSzPct val="70000"/>
              <a:buFont typeface="Wingdings 2" pitchFamily="18" charset="2"/>
              <a:buChar char="¡"/>
              <a:defRPr sz="2800" b="1">
                <a:solidFill>
                  <a:schemeClr val="tx1"/>
                </a:solidFill>
                <a:effectLst>
                  <a:outerShdw blurRad="38100" dist="38100" dir="2700000" algn="tl">
                    <a:srgbClr val="000000"/>
                  </a:outerShdw>
                </a:effectLst>
                <a:latin typeface="+mn-lt"/>
              </a:defRPr>
            </a:lvl2pPr>
            <a:lvl3pPr marL="1143000" indent="-228600" algn="l" rtl="0" fontAlgn="base">
              <a:spcBef>
                <a:spcPct val="3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6pPr>
            <a:lvl7pPr marL="29718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7pPr>
            <a:lvl8pPr marL="34290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8pPr>
            <a:lvl9pPr marL="38862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9pPr>
          </a:lstStyle>
          <a:p>
            <a:pPr marL="233363" indent="-233363">
              <a:spcBef>
                <a:spcPts val="1200"/>
              </a:spcBef>
              <a:defRPr/>
            </a:pPr>
            <a:r>
              <a:rPr lang="en-US" sz="2400" b="0" kern="0" dirty="0"/>
              <a:t>Although troponin-positive patients were enrolled, ABSORB IV excluded STEMI and complex lesions       (e.g. large bifurcations, diffuse disease, CTO, LM); results may not be generalizable to such patients</a:t>
            </a:r>
          </a:p>
          <a:p>
            <a:pPr marL="233363" indent="-233363">
              <a:spcBef>
                <a:spcPts val="1200"/>
              </a:spcBef>
              <a:defRPr/>
            </a:pPr>
            <a:r>
              <a:rPr lang="en-US" sz="2400" b="0" kern="0" dirty="0"/>
              <a:t>While the trial methodology was successful at eliminating most very small vessels, “optimal” PSP rates were still low, and use of IV imaging was uncommon</a:t>
            </a:r>
          </a:p>
          <a:p>
            <a:pPr marL="233363" indent="-233363">
              <a:spcBef>
                <a:spcPts val="1200"/>
              </a:spcBef>
              <a:defRPr/>
            </a:pPr>
            <a:r>
              <a:rPr lang="en-US" sz="2400" b="0" kern="0" dirty="0"/>
              <a:t>Longer-term follow-up is required to understand the true safety and efficacy profile of BVS during (0-3 years) and beyond (3-10 years) its complete bioresorption</a:t>
            </a:r>
          </a:p>
          <a:p>
            <a:pPr marL="690563" lvl="1" indent="-290513">
              <a:spcBef>
                <a:spcPts val="1200"/>
              </a:spcBef>
              <a:defRPr/>
            </a:pPr>
            <a:r>
              <a:rPr lang="en-US" sz="2200" b="0" kern="0" dirty="0">
                <a:solidFill>
                  <a:schemeClr val="tx2">
                    <a:lumMod val="60000"/>
                    <a:lumOff val="40000"/>
                  </a:schemeClr>
                </a:solidFill>
              </a:rPr>
              <a:t>The beneficial effects of high-pressure post-dilatation on ensuring scaffold-wall apposition may principally impact very late results (&gt;1 year)</a:t>
            </a:r>
          </a:p>
        </p:txBody>
      </p:sp>
      <p:sp>
        <p:nvSpPr>
          <p:cNvPr id="4" name="Rectangle 3"/>
          <p:cNvSpPr txBox="1">
            <a:spLocks noChangeArrowheads="1"/>
          </p:cNvSpPr>
          <p:nvPr/>
        </p:nvSpPr>
        <p:spPr bwMode="auto">
          <a:xfrm>
            <a:off x="479425" y="217086"/>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buClr>
                <a:srgbClr val="FDE25E"/>
              </a:buClr>
              <a:buFontTx/>
              <a:buNone/>
            </a:pPr>
            <a:r>
              <a:rPr lang="en-US" sz="3600" dirty="0">
                <a:solidFill>
                  <a:srgbClr val="FFFFFF"/>
                </a:solidFill>
              </a:rPr>
              <a:t>Limitations</a:t>
            </a:r>
            <a:endParaRPr lang="en-US" sz="3600" kern="0" dirty="0">
              <a:solidFill>
                <a:srgbClr val="FFFFFF"/>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Tree>
    <p:extLst>
      <p:ext uri="{BB962C8B-B14F-4D97-AF65-F5344CB8AC3E}">
        <p14:creationId xmlns:p14="http://schemas.microsoft.com/office/powerpoint/2010/main" val="74357748"/>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hidden">
          <a:xfrm>
            <a:off x="251461" y="1056897"/>
            <a:ext cx="8641079" cy="5252463"/>
          </a:xfrm>
          <a:prstGeom prst="rect">
            <a:avLst/>
          </a:prstGeom>
          <a:solidFill>
            <a:srgbClr val="002060"/>
          </a:solidFill>
          <a:ln w="19050" algn="ctr">
            <a:solidFill>
              <a:schemeClr val="tx1"/>
            </a:solidFill>
            <a:miter lim="800000"/>
            <a:headEnd type="none" w="sm" len="sm"/>
            <a:tailEnd type="none" w="sm" len="sm"/>
          </a:ln>
          <a:effectLst>
            <a:outerShdw dist="17961" dir="2700000" algn="ctr" rotWithShape="0">
              <a:srgbClr val="1C1C1C"/>
            </a:outerShdw>
          </a:effectLst>
        </p:spPr>
        <p:txBody>
          <a:bodyPr anchor="ctr"/>
          <a:lstStyle/>
          <a:p>
            <a:pPr algn="ctr" fontAlgn="base">
              <a:spcBef>
                <a:spcPct val="0"/>
              </a:spcBef>
              <a:spcAft>
                <a:spcPct val="0"/>
              </a:spcAft>
              <a:defRPr/>
            </a:pPr>
            <a:endParaRPr lang="en-US" sz="2000" b="1">
              <a:solidFill>
                <a:srgbClr val="FFFFFF"/>
              </a:solidFill>
              <a:ea typeface="ヒラギノ角ゴ Pro W3" pitchFamily="-111" charset="-128"/>
              <a:cs typeface="Arial" charset="0"/>
            </a:endParaRPr>
          </a:p>
        </p:txBody>
      </p:sp>
      <p:sp>
        <p:nvSpPr>
          <p:cNvPr id="3" name="Rectangle 3"/>
          <p:cNvSpPr txBox="1">
            <a:spLocks noChangeArrowheads="1"/>
          </p:cNvSpPr>
          <p:nvPr/>
        </p:nvSpPr>
        <p:spPr>
          <a:xfrm>
            <a:off x="331471" y="1140388"/>
            <a:ext cx="8641080" cy="4546414"/>
          </a:xfrm>
          <a:prstGeom prst="rect">
            <a:avLst/>
          </a:prstGeom>
        </p:spPr>
        <p:txBody>
          <a:bodyPr/>
          <a:lstStyle>
            <a:lvl1pPr marL="342900" indent="-342900" algn="l" rtl="0" fontAlgn="base">
              <a:spcBef>
                <a:spcPct val="30000"/>
              </a:spcBef>
              <a:spcAft>
                <a:spcPct val="0"/>
              </a:spcAft>
              <a:buClr>
                <a:schemeClr val="tx2"/>
              </a:buClr>
              <a:buSzPct val="110000"/>
              <a:buChar char="•"/>
              <a:defRPr sz="30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30000"/>
              </a:spcBef>
              <a:spcAft>
                <a:spcPct val="0"/>
              </a:spcAft>
              <a:buClr>
                <a:schemeClr val="tx2"/>
              </a:buClr>
              <a:buSzPct val="70000"/>
              <a:buFont typeface="Wingdings 2" pitchFamily="18" charset="2"/>
              <a:buChar char="¡"/>
              <a:defRPr sz="2800" b="1">
                <a:solidFill>
                  <a:schemeClr val="tx1"/>
                </a:solidFill>
                <a:effectLst>
                  <a:outerShdw blurRad="38100" dist="38100" dir="2700000" algn="tl">
                    <a:srgbClr val="000000"/>
                  </a:outerShdw>
                </a:effectLst>
                <a:latin typeface="+mn-lt"/>
              </a:defRPr>
            </a:lvl2pPr>
            <a:lvl3pPr marL="1143000" indent="-228600" algn="l" rtl="0" fontAlgn="base">
              <a:spcBef>
                <a:spcPct val="3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6pPr>
            <a:lvl7pPr marL="29718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7pPr>
            <a:lvl8pPr marL="34290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8pPr>
            <a:lvl9pPr marL="38862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9pPr>
          </a:lstStyle>
          <a:p>
            <a:pPr marL="0" indent="0" algn="ctr">
              <a:spcBef>
                <a:spcPts val="1800"/>
              </a:spcBef>
              <a:buNone/>
              <a:defRPr/>
            </a:pPr>
            <a:r>
              <a:rPr lang="en-US" sz="2600" kern="0" dirty="0">
                <a:solidFill>
                  <a:srgbClr val="FFFF00"/>
                </a:solidFill>
              </a:rPr>
              <a:t>In this large-scale, blinded randomized trial:</a:t>
            </a:r>
          </a:p>
          <a:p>
            <a:pPr marL="233363" indent="-233363">
              <a:spcBef>
                <a:spcPts val="1200"/>
              </a:spcBef>
              <a:defRPr/>
            </a:pPr>
            <a:r>
              <a:rPr lang="en-US" sz="2600" b="0" kern="0" dirty="0"/>
              <a:t>Absorb BVS was non-inferior to Xience CoCr-EES for TLF at 30 days and 1 year</a:t>
            </a:r>
          </a:p>
          <a:p>
            <a:pPr marL="233363" indent="-233363">
              <a:spcBef>
                <a:spcPts val="1800"/>
              </a:spcBef>
              <a:defRPr/>
            </a:pPr>
            <a:r>
              <a:rPr lang="en-US" sz="2600" b="0" kern="0" dirty="0"/>
              <a:t>Compared with ABSORB III, nearly eliminating treatment of very small vessels in ABSORB IV substantially reduced the scaffold thrombosis rate with BVS, but also with CoCr-EES</a:t>
            </a:r>
          </a:p>
          <a:p>
            <a:pPr marL="233363" indent="-233363">
              <a:spcBef>
                <a:spcPts val="1800"/>
              </a:spcBef>
              <a:defRPr/>
            </a:pPr>
            <a:r>
              <a:rPr lang="en-US" sz="2600" b="0" kern="0" dirty="0"/>
              <a:t>Angina recurred in a relatively high but nearly identical rate in both arms, with a bimodal pattern suggesting contributions from incomplete revascularization, restenosis, and possibly non-CAD-related mechanisms</a:t>
            </a:r>
          </a:p>
        </p:txBody>
      </p:sp>
      <p:sp>
        <p:nvSpPr>
          <p:cNvPr id="4" name="Rectangle 3"/>
          <p:cNvSpPr txBox="1">
            <a:spLocks noChangeArrowheads="1"/>
          </p:cNvSpPr>
          <p:nvPr/>
        </p:nvSpPr>
        <p:spPr bwMode="auto">
          <a:xfrm>
            <a:off x="560110" y="260438"/>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buClr>
                <a:srgbClr val="FDE25E"/>
              </a:buClr>
              <a:buFontTx/>
              <a:buNone/>
            </a:pPr>
            <a:r>
              <a:rPr lang="en-US" sz="3600" dirty="0">
                <a:solidFill>
                  <a:srgbClr val="FFFFFF"/>
                </a:solidFill>
              </a:rPr>
              <a:t>Summary and Conclusions 1</a:t>
            </a:r>
            <a:endParaRPr lang="en-US" sz="3600" kern="0" dirty="0">
              <a:solidFill>
                <a:srgbClr val="FFFFFF"/>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Tree>
    <p:extLst>
      <p:ext uri="{BB962C8B-B14F-4D97-AF65-F5344CB8AC3E}">
        <p14:creationId xmlns:p14="http://schemas.microsoft.com/office/powerpoint/2010/main" val="20426717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hidden">
          <a:xfrm>
            <a:off x="246115" y="1159912"/>
            <a:ext cx="8651770" cy="4955138"/>
          </a:xfrm>
          <a:prstGeom prst="rect">
            <a:avLst/>
          </a:prstGeom>
          <a:solidFill>
            <a:srgbClr val="002060"/>
          </a:solidFill>
          <a:ln w="19050" algn="ctr">
            <a:solidFill>
              <a:schemeClr val="tx1"/>
            </a:solidFill>
            <a:miter lim="800000"/>
            <a:headEnd type="none" w="sm" len="sm"/>
            <a:tailEnd type="none" w="sm" len="sm"/>
          </a:ln>
          <a:effectLst>
            <a:outerShdw dist="17961" dir="2700000" algn="ctr" rotWithShape="0">
              <a:srgbClr val="1C1C1C"/>
            </a:outerShdw>
          </a:effectLst>
        </p:spPr>
        <p:txBody>
          <a:bodyPr anchor="ctr"/>
          <a:lstStyle/>
          <a:p>
            <a:pPr algn="ctr" fontAlgn="base">
              <a:spcBef>
                <a:spcPct val="0"/>
              </a:spcBef>
              <a:spcAft>
                <a:spcPct val="0"/>
              </a:spcAft>
              <a:defRPr/>
            </a:pPr>
            <a:endParaRPr lang="en-US" sz="2000" b="1">
              <a:solidFill>
                <a:srgbClr val="FFFFFF"/>
              </a:solidFill>
              <a:ea typeface="ヒラギノ角ゴ Pro W3" pitchFamily="-111" charset="-128"/>
              <a:cs typeface="Arial" charset="0"/>
            </a:endParaRPr>
          </a:p>
        </p:txBody>
      </p:sp>
      <p:sp>
        <p:nvSpPr>
          <p:cNvPr id="3" name="Rectangle 3"/>
          <p:cNvSpPr txBox="1">
            <a:spLocks noChangeArrowheads="1"/>
          </p:cNvSpPr>
          <p:nvPr/>
        </p:nvSpPr>
        <p:spPr>
          <a:xfrm>
            <a:off x="370729" y="1243258"/>
            <a:ext cx="8601821" cy="3327218"/>
          </a:xfrm>
          <a:prstGeom prst="rect">
            <a:avLst/>
          </a:prstGeom>
        </p:spPr>
        <p:txBody>
          <a:bodyPr/>
          <a:lstStyle>
            <a:lvl1pPr marL="342900" indent="-342900" algn="l" rtl="0" fontAlgn="base">
              <a:spcBef>
                <a:spcPct val="30000"/>
              </a:spcBef>
              <a:spcAft>
                <a:spcPct val="0"/>
              </a:spcAft>
              <a:buClr>
                <a:schemeClr val="tx2"/>
              </a:buClr>
              <a:buSzPct val="110000"/>
              <a:buChar char="•"/>
              <a:defRPr sz="30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30000"/>
              </a:spcBef>
              <a:spcAft>
                <a:spcPct val="0"/>
              </a:spcAft>
              <a:buClr>
                <a:schemeClr val="tx2"/>
              </a:buClr>
              <a:buSzPct val="70000"/>
              <a:buFont typeface="Wingdings 2" pitchFamily="18" charset="2"/>
              <a:buChar char="¡"/>
              <a:defRPr sz="2800" b="1">
                <a:solidFill>
                  <a:schemeClr val="tx1"/>
                </a:solidFill>
                <a:effectLst>
                  <a:outerShdw blurRad="38100" dist="38100" dir="2700000" algn="tl">
                    <a:srgbClr val="000000"/>
                  </a:outerShdw>
                </a:effectLst>
                <a:latin typeface="+mn-lt"/>
              </a:defRPr>
            </a:lvl2pPr>
            <a:lvl3pPr marL="1143000" indent="-228600" algn="l" rtl="0" fontAlgn="base">
              <a:spcBef>
                <a:spcPct val="3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6pPr>
            <a:lvl7pPr marL="29718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7pPr>
            <a:lvl8pPr marL="34290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8pPr>
            <a:lvl9pPr marL="38862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9pPr>
          </a:lstStyle>
          <a:p>
            <a:pPr marL="233363" indent="-233363">
              <a:lnSpc>
                <a:spcPct val="110000"/>
              </a:lnSpc>
              <a:spcBef>
                <a:spcPts val="2400"/>
              </a:spcBef>
              <a:defRPr/>
            </a:pPr>
            <a:r>
              <a:rPr lang="en-US" sz="2600" b="0" kern="0" dirty="0"/>
              <a:t>Despite better </a:t>
            </a:r>
            <a:r>
              <a:rPr lang="en-US" sz="2600" b="0" kern="0" dirty="0" err="1"/>
              <a:t>pt</a:t>
            </a:r>
            <a:r>
              <a:rPr lang="en-US" sz="2600" b="0" kern="0" dirty="0"/>
              <a:t> and lesion selection (larger vessels, troponin+ ACS) and improved technique, 30-day and  1-year rates of MI, ID-TLR and device thrombosis still tended to be greater with BVS than with CoCr-EES</a:t>
            </a:r>
          </a:p>
          <a:p>
            <a:pPr marL="233363" indent="-233363">
              <a:lnSpc>
                <a:spcPct val="110000"/>
              </a:lnSpc>
              <a:spcBef>
                <a:spcPts val="2400"/>
              </a:spcBef>
              <a:defRPr/>
            </a:pPr>
            <a:r>
              <a:rPr lang="en-US" sz="2600" b="0" kern="0" dirty="0"/>
              <a:t>These data, which are largely consistent with those from earlier ABSORB trials, emphasize the need for further advancements in device technology and improvements in technique (e.g. routine IV imaging)    to further improve the early safety profile of BVS if the benefits of late scaffold bioresorption are to be realized </a:t>
            </a:r>
          </a:p>
        </p:txBody>
      </p:sp>
      <p:sp>
        <p:nvSpPr>
          <p:cNvPr id="4" name="Rectangle 3"/>
          <p:cNvSpPr txBox="1">
            <a:spLocks noChangeArrowheads="1"/>
          </p:cNvSpPr>
          <p:nvPr/>
        </p:nvSpPr>
        <p:spPr bwMode="auto">
          <a:xfrm>
            <a:off x="560110" y="260437"/>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buClr>
                <a:srgbClr val="FDE25E"/>
              </a:buClr>
              <a:buFontTx/>
              <a:buNone/>
            </a:pPr>
            <a:r>
              <a:rPr lang="en-US" sz="3600" dirty="0">
                <a:solidFill>
                  <a:srgbClr val="FFFFFF"/>
                </a:solidFill>
              </a:rPr>
              <a:t>Summary and Conclusions 2</a:t>
            </a:r>
            <a:endParaRPr lang="en-US" sz="3600" kern="0" dirty="0">
              <a:solidFill>
                <a:srgbClr val="FFFFFF"/>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Tree>
    <p:extLst>
      <p:ext uri="{BB962C8B-B14F-4D97-AF65-F5344CB8AC3E}">
        <p14:creationId xmlns:p14="http://schemas.microsoft.com/office/powerpoint/2010/main" val="15101683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59724B-A745-D045-B981-B98C45EAD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6268"/>
            <a:ext cx="9144000" cy="2259463"/>
          </a:xfrm>
          <a:prstGeom prst="rect">
            <a:avLst/>
          </a:prstGeom>
        </p:spPr>
      </p:pic>
      <p:sp>
        <p:nvSpPr>
          <p:cNvPr id="7" name="Rectangle 6">
            <a:extLst>
              <a:ext uri="{FF2B5EF4-FFF2-40B4-BE49-F238E27FC236}">
                <a16:creationId xmlns:a16="http://schemas.microsoft.com/office/drawing/2014/main" id="{07EF8A22-4F7E-1E4B-B4D3-EF5FD5D2E1F0}"/>
              </a:ext>
            </a:extLst>
          </p:cNvPr>
          <p:cNvSpPr/>
          <p:nvPr/>
        </p:nvSpPr>
        <p:spPr>
          <a:xfrm>
            <a:off x="-107950" y="3669437"/>
            <a:ext cx="9359900" cy="892552"/>
          </a:xfrm>
          <a:prstGeom prst="rect">
            <a:avLst/>
          </a:prstGeom>
        </p:spPr>
        <p:txBody>
          <a:bodyPr wrap="square">
            <a:spAutoFit/>
          </a:bodyPr>
          <a:lstStyle/>
          <a:p>
            <a:pPr algn="ctr"/>
            <a:r>
              <a:rPr lang="en-US" sz="2600" dirty="0" err="1">
                <a:latin typeface="Arial" panose="020B0604020202020204" pitchFamily="34" charset="0"/>
                <a:cs typeface="Arial" panose="020B0604020202020204" pitchFamily="34" charset="0"/>
              </a:rPr>
              <a:t>www.thelancet.com</a:t>
            </a:r>
            <a:r>
              <a:rPr lang="en-US" sz="26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Published online September 25, 2018 http://</a:t>
            </a:r>
            <a:r>
              <a:rPr lang="en-US" sz="2600" b="1" dirty="0" err="1">
                <a:latin typeface="Arial" panose="020B0604020202020204" pitchFamily="34" charset="0"/>
                <a:cs typeface="Arial" panose="020B0604020202020204" pitchFamily="34" charset="0"/>
              </a:rPr>
              <a:t>dx.doi.org</a:t>
            </a:r>
            <a:r>
              <a:rPr lang="en-US" sz="2600" b="1" dirty="0">
                <a:latin typeface="Arial" panose="020B0604020202020204" pitchFamily="34" charset="0"/>
                <a:cs typeface="Arial" panose="020B0604020202020204" pitchFamily="34" charset="0"/>
              </a:rPr>
              <a:t>/10.1016/S0140-6736(18)32283-9 </a:t>
            </a:r>
            <a:endParaRPr lang="en-US" sz="26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393209"/>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79425" y="296451"/>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buClr>
                <a:srgbClr val="FDE25E"/>
              </a:buClr>
              <a:buFontTx/>
              <a:buNone/>
            </a:pPr>
            <a:r>
              <a:rPr lang="en-US" sz="3600" kern="0" dirty="0">
                <a:solidFill>
                  <a:srgbClr val="FFFFFF"/>
                </a:solidFill>
                <a:effectLst>
                  <a:outerShdw blurRad="38100" dist="38100" dir="2700000" algn="tl">
                    <a:srgbClr val="000000">
                      <a:alpha val="43137"/>
                    </a:srgbClr>
                  </a:outerShdw>
                </a:effectLst>
              </a:rPr>
              <a:t>Background</a:t>
            </a:r>
          </a:p>
        </p:txBody>
      </p:sp>
      <p:sp>
        <p:nvSpPr>
          <p:cNvPr id="3" name="Rectangle 2"/>
          <p:cNvSpPr/>
          <p:nvPr/>
        </p:nvSpPr>
        <p:spPr>
          <a:xfrm>
            <a:off x="555231" y="1111342"/>
            <a:ext cx="8033538" cy="4858253"/>
          </a:xfrm>
          <a:prstGeom prst="rect">
            <a:avLst/>
          </a:prstGeom>
          <a:solidFill>
            <a:srgbClr val="002060"/>
          </a:solidFill>
          <a:ln>
            <a:solidFill>
              <a:schemeClr val="tx1"/>
            </a:solidFill>
          </a:ln>
        </p:spPr>
        <p:txBody>
          <a:bodyPr wrap="square" lIns="137160" tIns="109728" rIns="137160" bIns="91440">
            <a:spAutoFit/>
          </a:bodyPr>
          <a:lstStyle/>
          <a:p>
            <a:pPr marL="292100" indent="-292100">
              <a:spcBef>
                <a:spcPts val="2700"/>
              </a:spcBef>
              <a:buClr>
                <a:srgbClr val="FDE25E"/>
              </a:buClr>
              <a:buFont typeface="Arial" panose="020B0604020202020204" pitchFamily="34" charset="0"/>
              <a:buChar char="•"/>
            </a:pPr>
            <a:r>
              <a:rPr lang="en-US" sz="2800" dirty="0"/>
              <a:t>Prior studies have demonstrated more adverse events with coronary bioresorbable vascular scaffolds (BVS) compared with metallic DES, although in the ABSORB II trial angina was reduced with BVS </a:t>
            </a:r>
          </a:p>
          <a:p>
            <a:pPr marL="292100" indent="-292100">
              <a:spcBef>
                <a:spcPts val="2700"/>
              </a:spcBef>
              <a:buClr>
                <a:srgbClr val="FDE25E"/>
              </a:buClr>
              <a:buFont typeface="Arial" panose="020B0604020202020204" pitchFamily="34" charset="0"/>
              <a:buChar char="•"/>
            </a:pPr>
            <a:r>
              <a:rPr lang="en-US" sz="2800" dirty="0"/>
              <a:t>However, these early studies were unblinded, lesions smaller than intended for the scaffold were frequently enrolled, technique was suboptimal, and patients with recent MI in whom BVS may be well-suited were excluded </a:t>
            </a:r>
            <a:endParaRPr lang="en-US" sz="2800" kern="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Tree>
    <p:extLst>
      <p:ext uri="{BB962C8B-B14F-4D97-AF65-F5344CB8AC3E}">
        <p14:creationId xmlns:p14="http://schemas.microsoft.com/office/powerpoint/2010/main" val="1237568819"/>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92357-7900-FE4E-900B-D701F892C884}"/>
              </a:ext>
            </a:extLst>
          </p:cNvPr>
          <p:cNvSpPr>
            <a:spLocks noGrp="1"/>
          </p:cNvSpPr>
          <p:nvPr>
            <p:ph type="title"/>
          </p:nvPr>
        </p:nvSpPr>
        <p:spPr>
          <a:xfrm>
            <a:off x="123825" y="2428875"/>
            <a:ext cx="8896350" cy="755650"/>
          </a:xfrm>
        </p:spPr>
        <p:txBody>
          <a:bodyPr/>
          <a:lstStyle/>
          <a:p>
            <a:r>
              <a:rPr lang="en-US" sz="5400" dirty="0"/>
              <a:t>Back-up Slides</a:t>
            </a:r>
          </a:p>
        </p:txBody>
      </p:sp>
      <p:pic>
        <p:nvPicPr>
          <p:cNvPr id="3" name="Picture 2">
            <a:extLst>
              <a:ext uri="{FF2B5EF4-FFF2-40B4-BE49-F238E27FC236}">
                <a16:creationId xmlns:a16="http://schemas.microsoft.com/office/drawing/2014/main" id="{D91FC62D-EC55-FA47-83A1-F82D63684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Tree>
    <p:extLst>
      <p:ext uri="{BB962C8B-B14F-4D97-AF65-F5344CB8AC3E}">
        <p14:creationId xmlns:p14="http://schemas.microsoft.com/office/powerpoint/2010/main" val="3566718337"/>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hidden">
          <a:xfrm>
            <a:off x="1000306" y="1036968"/>
            <a:ext cx="7143389" cy="5202616"/>
          </a:xfrm>
          <a:prstGeom prst="rect">
            <a:avLst/>
          </a:prstGeom>
          <a:solidFill>
            <a:srgbClr val="002060"/>
          </a:solidFill>
          <a:ln w="19050" algn="ctr">
            <a:solidFill>
              <a:schemeClr val="tx1"/>
            </a:solidFill>
            <a:miter lim="800000"/>
            <a:headEnd type="none" w="sm" len="sm"/>
            <a:tailEnd type="none" w="sm" len="sm"/>
          </a:ln>
          <a:effectLst>
            <a:outerShdw dist="17961" dir="2700000" algn="ctr" rotWithShape="0">
              <a:srgbClr val="1C1C1C"/>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ヒラギノ角ゴ Pro W3" pitchFamily="-111" charset="-128"/>
              <a:cs typeface="Arial" charset="0"/>
            </a:endParaRPr>
          </a:p>
        </p:txBody>
      </p:sp>
      <p:sp>
        <p:nvSpPr>
          <p:cNvPr id="3" name="Rectangle 3"/>
          <p:cNvSpPr txBox="1">
            <a:spLocks noChangeArrowheads="1"/>
          </p:cNvSpPr>
          <p:nvPr/>
        </p:nvSpPr>
        <p:spPr>
          <a:xfrm>
            <a:off x="1085253" y="1096748"/>
            <a:ext cx="7040175" cy="4817313"/>
          </a:xfrm>
          <a:prstGeom prst="rect">
            <a:avLst/>
          </a:prstGeom>
        </p:spPr>
        <p:txBody>
          <a:bodyPr/>
          <a:lstStyle>
            <a:lvl1pPr marL="342900" indent="-342900" algn="l" rtl="0" fontAlgn="base">
              <a:spcBef>
                <a:spcPct val="30000"/>
              </a:spcBef>
              <a:spcAft>
                <a:spcPct val="0"/>
              </a:spcAft>
              <a:buClr>
                <a:schemeClr val="tx2"/>
              </a:buClr>
              <a:buSzPct val="110000"/>
              <a:buChar char="•"/>
              <a:defRPr sz="30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30000"/>
              </a:spcBef>
              <a:spcAft>
                <a:spcPct val="0"/>
              </a:spcAft>
              <a:buClr>
                <a:schemeClr val="tx2"/>
              </a:buClr>
              <a:buSzPct val="70000"/>
              <a:buFont typeface="Wingdings 2" pitchFamily="18" charset="2"/>
              <a:buChar char="¡"/>
              <a:defRPr sz="2800" b="1">
                <a:solidFill>
                  <a:schemeClr val="tx1"/>
                </a:solidFill>
                <a:effectLst>
                  <a:outerShdw blurRad="38100" dist="38100" dir="2700000" algn="tl">
                    <a:srgbClr val="000000"/>
                  </a:outerShdw>
                </a:effectLst>
                <a:latin typeface="+mn-lt"/>
              </a:defRPr>
            </a:lvl2pPr>
            <a:lvl3pPr marL="1143000" indent="-228600" algn="l" rtl="0" fontAlgn="base">
              <a:spcBef>
                <a:spcPct val="3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6pPr>
            <a:lvl7pPr marL="29718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7pPr>
            <a:lvl8pPr marL="34290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8pPr>
            <a:lvl9pPr marL="38862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9pPr>
          </a:lstStyle>
          <a:p>
            <a:pPr marL="233363" marR="0" lvl="0" indent="-233363" algn="l" defTabSz="914400" rtl="0" eaLnBrk="1" fontAlgn="base" latinLnBrk="0" hangingPunct="1">
              <a:lnSpc>
                <a:spcPct val="100000"/>
              </a:lnSpc>
              <a:spcBef>
                <a:spcPts val="1500"/>
              </a:spcBef>
              <a:spcAft>
                <a:spcPct val="0"/>
              </a:spcAft>
              <a:buClr>
                <a:srgbClr val="FDE25E"/>
              </a:buClr>
              <a:buSzPct val="110000"/>
              <a:buFontTx/>
              <a:buChar char="•"/>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≥18 years old</a:t>
            </a:r>
          </a:p>
          <a:p>
            <a:pPr marL="233363" marR="0" lvl="0" indent="-233363" algn="l" defTabSz="914400" rtl="0" eaLnBrk="1" fontAlgn="base" latinLnBrk="0" hangingPunct="1">
              <a:lnSpc>
                <a:spcPct val="100000"/>
              </a:lnSpc>
              <a:spcBef>
                <a:spcPts val="1500"/>
              </a:spcBef>
              <a:spcAft>
                <a:spcPct val="0"/>
              </a:spcAft>
              <a:buClr>
                <a:srgbClr val="FDE25E"/>
              </a:buClr>
              <a:buSzPct val="110000"/>
              <a:buFontTx/>
              <a:buChar char="•"/>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SIHD, NSTEACS, STEMI &gt;72 hours; </a:t>
            </a:r>
            <a:r>
              <a:rPr kumimoji="0" lang="en-US" sz="2000" b="0"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mn-ea"/>
                <a:cs typeface="+mn-cs"/>
              </a:rPr>
              <a:t>troponin </a:t>
            </a:r>
            <a:r>
              <a:rPr kumimoji="0" lang="en-US" sz="2000" b="0" i="0" u="none" strike="noStrike" kern="0" cap="none" spc="0" normalizeH="0" baseline="0" noProof="0" dirty="0" err="1">
                <a:ln>
                  <a:noFill/>
                </a:ln>
                <a:solidFill>
                  <a:srgbClr val="FFFF00"/>
                </a:solidFill>
                <a:effectLst>
                  <a:outerShdw blurRad="38100" dist="38100" dir="2700000" algn="tl">
                    <a:srgbClr val="000000"/>
                  </a:outerShdw>
                </a:effectLst>
                <a:uLnTx/>
                <a:uFillTx/>
                <a:latin typeface="Arial"/>
                <a:ea typeface="+mn-ea"/>
                <a:cs typeface="+mn-cs"/>
              </a:rPr>
              <a:t>pos</a:t>
            </a:r>
            <a:r>
              <a:rPr kumimoji="0" lang="en-US" sz="2000" b="0"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mn-ea"/>
                <a:cs typeface="+mn-cs"/>
              </a:rPr>
              <a:t> or </a:t>
            </a:r>
            <a:r>
              <a:rPr kumimoji="0" lang="en-US" sz="2000" b="0" i="0" u="none" strike="noStrike" kern="0" cap="none" spc="0" normalizeH="0" baseline="0" noProof="0" dirty="0" err="1">
                <a:ln>
                  <a:noFill/>
                </a:ln>
                <a:solidFill>
                  <a:srgbClr val="FFFF00"/>
                </a:solidFill>
                <a:effectLst>
                  <a:outerShdw blurRad="38100" dist="38100" dir="2700000" algn="tl">
                    <a:srgbClr val="000000"/>
                  </a:outerShdw>
                </a:effectLst>
                <a:uLnTx/>
                <a:uFillTx/>
                <a:latin typeface="Arial"/>
                <a:ea typeface="+mn-ea"/>
                <a:cs typeface="+mn-cs"/>
              </a:rPr>
              <a:t>neg</a:t>
            </a:r>
            <a:r>
              <a:rPr kumimoji="0" lang="en-US" sz="2000" b="0"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mn-ea"/>
                <a:cs typeface="+mn-cs"/>
              </a:rPr>
              <a:t> </a:t>
            </a:r>
          </a:p>
          <a:p>
            <a:pPr marL="233363" marR="0" lvl="0" indent="-233363" algn="l" defTabSz="914400" rtl="0" eaLnBrk="1" fontAlgn="base" latinLnBrk="0" hangingPunct="1">
              <a:lnSpc>
                <a:spcPct val="100000"/>
              </a:lnSpc>
              <a:spcBef>
                <a:spcPts val="1500"/>
              </a:spcBef>
              <a:spcAft>
                <a:spcPct val="0"/>
              </a:spcAft>
              <a:buClr>
                <a:srgbClr val="FDE25E"/>
              </a:buClr>
              <a:buSzPct val="110000"/>
              <a:buFontTx/>
              <a:buChar char="•"/>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1, 2 </a:t>
            </a:r>
            <a:r>
              <a:rPr kumimoji="0" lang="en-US" sz="2000" b="0"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mn-ea"/>
                <a:cs typeface="+mn-cs"/>
              </a:rPr>
              <a:t>or</a:t>
            </a: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 </a:t>
            </a:r>
            <a:r>
              <a:rPr kumimoji="0" lang="en-US" sz="2000" b="0"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mn-ea"/>
                <a:cs typeface="+mn-cs"/>
              </a:rPr>
              <a:t>3</a:t>
            </a: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 </a:t>
            </a:r>
            <a:r>
              <a:rPr kumimoji="0" lang="en-US" sz="2000" b="0"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de novo </a:t>
            </a: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target lesions in up to 2 native coronary arteries (max 2 lesions per artery) ± 1 non-target lesion</a:t>
            </a:r>
          </a:p>
          <a:p>
            <a:pPr marL="233363" marR="0" lvl="0" indent="-233363" algn="l" defTabSz="914400" rtl="0" eaLnBrk="1" fontAlgn="base" latinLnBrk="0" hangingPunct="1">
              <a:lnSpc>
                <a:spcPct val="100000"/>
              </a:lnSpc>
              <a:spcBef>
                <a:spcPts val="1500"/>
              </a:spcBef>
              <a:spcAft>
                <a:spcPct val="0"/>
              </a:spcAft>
              <a:buClr>
                <a:srgbClr val="FDE25E"/>
              </a:buClr>
              <a:buSzPct val="110000"/>
              <a:buFontTx/>
              <a:buChar char="•"/>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Diameter stenosis ≥50% and &lt;100% with TIMI flow ≥1</a:t>
            </a:r>
            <a:endParaRPr kumimoji="0" lang="en-US" sz="2000" b="0" i="0" u="none" strike="noStrike" kern="0" cap="none" spc="0" normalizeH="0" baseline="0" noProof="0" dirty="0">
              <a:ln>
                <a:noFill/>
              </a:ln>
              <a:solidFill>
                <a:srgbClr val="FDE25E">
                  <a:lumMod val="60000"/>
                  <a:lumOff val="40000"/>
                </a:srgbClr>
              </a:solidFill>
              <a:effectLst>
                <a:outerShdw blurRad="38100" dist="38100" dir="2700000" algn="tl">
                  <a:srgbClr val="000000"/>
                </a:outerShdw>
              </a:effectLst>
              <a:uLnTx/>
              <a:uFillTx/>
              <a:latin typeface="Arial"/>
              <a:ea typeface="+mn-ea"/>
              <a:cs typeface="+mn-cs"/>
            </a:endParaRPr>
          </a:p>
          <a:p>
            <a:pPr marL="690563" marR="0" lvl="1" indent="-233363" algn="l" defTabSz="914400" rtl="0" eaLnBrk="1" fontAlgn="base" latinLnBrk="0" hangingPunct="1">
              <a:lnSpc>
                <a:spcPct val="100000"/>
              </a:lnSpc>
              <a:spcBef>
                <a:spcPts val="1500"/>
              </a:spcBef>
              <a:spcAft>
                <a:spcPct val="0"/>
              </a:spcAft>
              <a:buClr>
                <a:srgbClr val="FDE25E"/>
              </a:buClr>
              <a:buSzPct val="70000"/>
              <a:buFont typeface="Wingdings 2" pitchFamily="18" charset="2"/>
              <a:buChar char="¡"/>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If DS &lt;70%, abnormal noninvasive or invasive functional test, unstable angina or NSTEMI within 2 weeks, or STEMI &gt;72 hours </a:t>
            </a:r>
            <a:r>
              <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t>but ≤2 </a:t>
            </a: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weeks.</a:t>
            </a:r>
          </a:p>
          <a:p>
            <a:pPr marL="233363" marR="0" lvl="0" indent="-233363" algn="l" defTabSz="914400" rtl="0" eaLnBrk="1" fontAlgn="base" latinLnBrk="0" hangingPunct="1">
              <a:lnSpc>
                <a:spcPct val="100000"/>
              </a:lnSpc>
              <a:spcBef>
                <a:spcPts val="1500"/>
              </a:spcBef>
              <a:spcAft>
                <a:spcPct val="0"/>
              </a:spcAft>
              <a:buClr>
                <a:srgbClr val="FDE25E"/>
              </a:buClr>
              <a:buSzPct val="110000"/>
              <a:buFontTx/>
              <a:buChar char="•"/>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RVD ≥2.50 mm and ≤3.75 mm (visually estimated)</a:t>
            </a:r>
          </a:p>
          <a:p>
            <a:pPr marL="633413" marR="0" lvl="1" indent="-233363" algn="l" defTabSz="914400" rtl="0" eaLnBrk="1" fontAlgn="base" latinLnBrk="0" hangingPunct="1">
              <a:lnSpc>
                <a:spcPct val="100000"/>
              </a:lnSpc>
              <a:spcBef>
                <a:spcPts val="1500"/>
              </a:spcBef>
              <a:spcAft>
                <a:spcPct val="0"/>
              </a:spcAft>
              <a:buClr>
                <a:srgbClr val="FDE25E"/>
              </a:buClr>
              <a:buSzPct val="70000"/>
              <a:buFont typeface="Wingdings 2" pitchFamily="18" charset="2"/>
              <a:buChar char="¡"/>
              <a:tabLst/>
              <a:defRPr/>
            </a:pPr>
            <a:r>
              <a:rPr kumimoji="0" lang="en-US" sz="2000" b="0"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mn-ea"/>
                <a:cs typeface="+mn-cs"/>
              </a:rPr>
              <a:t>QCA or IVUS/OCT strongly recommended if visually estimated RVD ≤2.75 mm and 2.5 mm device intended </a:t>
            </a:r>
          </a:p>
          <a:p>
            <a:pPr marL="233363" marR="0" lvl="0" indent="-233363" algn="l" defTabSz="914400" rtl="0" eaLnBrk="1" fontAlgn="base" latinLnBrk="0" hangingPunct="1">
              <a:lnSpc>
                <a:spcPct val="100000"/>
              </a:lnSpc>
              <a:spcBef>
                <a:spcPts val="1500"/>
              </a:spcBef>
              <a:spcAft>
                <a:spcPct val="0"/>
              </a:spcAft>
              <a:buClr>
                <a:srgbClr val="FDE25E"/>
              </a:buClr>
              <a:buSzPct val="110000"/>
              <a:buFontTx/>
              <a:buChar char="•"/>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Lesion length ≤24 mm (visually estimated) </a:t>
            </a:r>
          </a:p>
        </p:txBody>
      </p:sp>
      <p:sp>
        <p:nvSpPr>
          <p:cNvPr id="4" name="Rectangle 3"/>
          <p:cNvSpPr txBox="1">
            <a:spLocks noChangeArrowheads="1"/>
          </p:cNvSpPr>
          <p:nvPr/>
        </p:nvSpPr>
        <p:spPr bwMode="auto">
          <a:xfrm>
            <a:off x="479425" y="219358"/>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marR="0" lvl="0" indent="0" algn="ctr" defTabSz="914400" rtl="0" eaLnBrk="1" fontAlgn="base" latinLnBrk="0" hangingPunct="1">
              <a:lnSpc>
                <a:spcPct val="100000"/>
              </a:lnSpc>
              <a:spcBef>
                <a:spcPct val="30000"/>
              </a:spcBef>
              <a:spcAft>
                <a:spcPct val="0"/>
              </a:spcAft>
              <a:buClr>
                <a:srgbClr val="FDE25E"/>
              </a:buClr>
              <a:buSzPct val="110000"/>
              <a:buFontTx/>
              <a:buNone/>
              <a:tabLst/>
              <a:defRPr/>
            </a:pP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Major Inclusion Criteria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Tree>
    <p:extLst>
      <p:ext uri="{BB962C8B-B14F-4D97-AF65-F5344CB8AC3E}">
        <p14:creationId xmlns:p14="http://schemas.microsoft.com/office/powerpoint/2010/main" val="2963622096"/>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hidden">
          <a:xfrm>
            <a:off x="995641" y="995157"/>
            <a:ext cx="7152719" cy="5314582"/>
          </a:xfrm>
          <a:prstGeom prst="rect">
            <a:avLst/>
          </a:prstGeom>
          <a:solidFill>
            <a:srgbClr val="002060"/>
          </a:solidFill>
          <a:ln w="19050" algn="ctr">
            <a:solidFill>
              <a:schemeClr val="tx1"/>
            </a:solidFill>
            <a:miter lim="800000"/>
            <a:headEnd type="none" w="sm" len="sm"/>
            <a:tailEnd type="none" w="sm" len="sm"/>
          </a:ln>
          <a:effectLst>
            <a:outerShdw dist="17961" dir="2700000" algn="ctr" rotWithShape="0">
              <a:srgbClr val="1C1C1C"/>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ヒラギノ角ゴ Pro W3" pitchFamily="-111" charset="-128"/>
              <a:cs typeface="Arial" charset="0"/>
            </a:endParaRPr>
          </a:p>
        </p:txBody>
      </p:sp>
      <p:sp>
        <p:nvSpPr>
          <p:cNvPr id="3" name="Rectangle 3"/>
          <p:cNvSpPr txBox="1">
            <a:spLocks noChangeArrowheads="1"/>
          </p:cNvSpPr>
          <p:nvPr/>
        </p:nvSpPr>
        <p:spPr>
          <a:xfrm>
            <a:off x="1092340" y="1094504"/>
            <a:ext cx="6997302" cy="4817313"/>
          </a:xfrm>
          <a:prstGeom prst="rect">
            <a:avLst/>
          </a:prstGeom>
        </p:spPr>
        <p:txBody>
          <a:bodyPr/>
          <a:lstStyle>
            <a:lvl1pPr marL="342900" indent="-342900" algn="l" rtl="0" fontAlgn="base">
              <a:spcBef>
                <a:spcPct val="30000"/>
              </a:spcBef>
              <a:spcAft>
                <a:spcPct val="0"/>
              </a:spcAft>
              <a:buClr>
                <a:schemeClr val="tx2"/>
              </a:buClr>
              <a:buSzPct val="110000"/>
              <a:buChar char="•"/>
              <a:defRPr sz="30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30000"/>
              </a:spcBef>
              <a:spcAft>
                <a:spcPct val="0"/>
              </a:spcAft>
              <a:buClr>
                <a:schemeClr val="tx2"/>
              </a:buClr>
              <a:buSzPct val="70000"/>
              <a:buFont typeface="Wingdings 2" pitchFamily="18" charset="2"/>
              <a:buChar char="¡"/>
              <a:defRPr sz="2800" b="1">
                <a:solidFill>
                  <a:schemeClr val="tx1"/>
                </a:solidFill>
                <a:effectLst>
                  <a:outerShdw blurRad="38100" dist="38100" dir="2700000" algn="tl">
                    <a:srgbClr val="000000"/>
                  </a:outerShdw>
                </a:effectLst>
                <a:latin typeface="+mn-lt"/>
              </a:defRPr>
            </a:lvl2pPr>
            <a:lvl3pPr marL="1143000" indent="-228600" algn="l" rtl="0" fontAlgn="base">
              <a:spcBef>
                <a:spcPct val="3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6pPr>
            <a:lvl7pPr marL="29718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7pPr>
            <a:lvl8pPr marL="34290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8pPr>
            <a:lvl9pPr marL="38862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9pPr>
          </a:lstStyle>
          <a:p>
            <a:pPr marL="233363" marR="0" lvl="0" indent="-233363" algn="l" defTabSz="914400" rtl="0" eaLnBrk="1" fontAlgn="base" latinLnBrk="0" hangingPunct="1">
              <a:lnSpc>
                <a:spcPct val="100000"/>
              </a:lnSpc>
              <a:spcBef>
                <a:spcPts val="1200"/>
              </a:spcBef>
              <a:spcAft>
                <a:spcPct val="0"/>
              </a:spcAft>
              <a:buClr>
                <a:srgbClr val="FDE25E"/>
              </a:buClr>
              <a:buSzPct val="110000"/>
              <a:buFontTx/>
              <a:buChar char="•"/>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Arial" charset="0"/>
                <a:cs typeface="Arial" charset="0"/>
              </a:rPr>
              <a:t>LVEF &lt;30%</a:t>
            </a:r>
          </a:p>
          <a:p>
            <a:pPr marL="233363" marR="0" lvl="0" indent="-233363" algn="l" defTabSz="914400" rtl="0" eaLnBrk="1" fontAlgn="base" latinLnBrk="0" hangingPunct="1">
              <a:lnSpc>
                <a:spcPct val="100000"/>
              </a:lnSpc>
              <a:spcBef>
                <a:spcPts val="1200"/>
              </a:spcBef>
              <a:spcAft>
                <a:spcPct val="0"/>
              </a:spcAft>
              <a:buClr>
                <a:srgbClr val="FDE25E"/>
              </a:buClr>
              <a:buSzPct val="110000"/>
              <a:buFontTx/>
              <a:buChar char="•"/>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Arial" charset="0"/>
                <a:cs typeface="Arial" charset="0"/>
              </a:rPr>
              <a:t>GFR &lt;30 ml/min/1.73mm</a:t>
            </a:r>
            <a:r>
              <a:rPr kumimoji="0" lang="en-US" sz="2000" b="0"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charset="0"/>
                <a:ea typeface="Arial" charset="0"/>
                <a:cs typeface="Arial" charset="0"/>
              </a:rPr>
              <a:t>2</a:t>
            </a: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Arial" charset="0"/>
                <a:cs typeface="Arial" charset="0"/>
              </a:rPr>
              <a:t> or dialysis </a:t>
            </a:r>
          </a:p>
          <a:p>
            <a:pPr marL="233363" marR="0" lvl="0" indent="-233363" algn="l" defTabSz="914400" rtl="0" eaLnBrk="1" fontAlgn="base" latinLnBrk="0" hangingPunct="1">
              <a:lnSpc>
                <a:spcPct val="100000"/>
              </a:lnSpc>
              <a:spcBef>
                <a:spcPts val="1200"/>
              </a:spcBef>
              <a:spcAft>
                <a:spcPct val="0"/>
              </a:spcAft>
              <a:buClr>
                <a:srgbClr val="FDE25E"/>
              </a:buClr>
              <a:buSzPct val="110000"/>
              <a:buFontTx/>
              <a:buChar char="•"/>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Arial" charset="0"/>
                <a:cs typeface="Arial" charset="0"/>
              </a:rPr>
              <a:t>Any contraindication to taking DAPT for ≥12 months</a:t>
            </a:r>
          </a:p>
          <a:p>
            <a:pPr marL="233363" marR="0" lvl="0" indent="-233363" algn="l" defTabSz="914400" rtl="0" eaLnBrk="1" fontAlgn="base" latinLnBrk="0" hangingPunct="1">
              <a:lnSpc>
                <a:spcPct val="100000"/>
              </a:lnSpc>
              <a:spcBef>
                <a:spcPts val="1200"/>
              </a:spcBef>
              <a:spcAft>
                <a:spcPct val="0"/>
              </a:spcAft>
              <a:buClr>
                <a:srgbClr val="FDE25E"/>
              </a:buClr>
              <a:buSzPct val="110000"/>
              <a:buFontTx/>
              <a:buChar char="•"/>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Arial" charset="0"/>
                <a:cs typeface="Arial" charset="0"/>
              </a:rPr>
              <a:t>Target lesion: left main, ostial, bifurcation with SB ≥2 mm or stenosis &gt;50% or requiring dilatation, in or distal to bypass graft, or within 5 mm of prior stent </a:t>
            </a:r>
          </a:p>
          <a:p>
            <a:pPr marL="233363" marR="0" lvl="0" indent="-233363" algn="l" defTabSz="914400" rtl="0" eaLnBrk="1" fontAlgn="base" latinLnBrk="0" hangingPunct="1">
              <a:lnSpc>
                <a:spcPct val="100000"/>
              </a:lnSpc>
              <a:spcBef>
                <a:spcPts val="1200"/>
              </a:spcBef>
              <a:spcAft>
                <a:spcPct val="0"/>
              </a:spcAft>
              <a:buClr>
                <a:srgbClr val="FDE25E"/>
              </a:buClr>
              <a:buSzPct val="110000"/>
              <a:buFontTx/>
              <a:buChar char="•"/>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Arial" charset="0"/>
                <a:cs typeface="Arial" charset="0"/>
              </a:rPr>
              <a:t>Proximal vessel or target lesion: mod/severe calcification, extreme angulation (≥90°) or excessive tortuosity (≥two     45° angles) </a:t>
            </a:r>
          </a:p>
          <a:p>
            <a:pPr marL="233363" marR="0" lvl="0" indent="-233363" algn="l" defTabSz="914400" rtl="0" eaLnBrk="1" fontAlgn="base" latinLnBrk="0" hangingPunct="1">
              <a:lnSpc>
                <a:spcPct val="100000"/>
              </a:lnSpc>
              <a:spcBef>
                <a:spcPts val="1200"/>
              </a:spcBef>
              <a:spcAft>
                <a:spcPct val="0"/>
              </a:spcAft>
              <a:buClr>
                <a:srgbClr val="FDE25E"/>
              </a:buClr>
              <a:buSzPct val="110000"/>
              <a:buFontTx/>
              <a:buChar char="•"/>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Arial" charset="0"/>
                <a:cs typeface="Arial" charset="0"/>
              </a:rPr>
              <a:t>Target vessel PCI within prior 12 months, or any future planned PCI (except staged procedures for study lesions)</a:t>
            </a:r>
          </a:p>
          <a:p>
            <a:pPr marL="233363" marR="0" lvl="0" indent="-233363" algn="l" defTabSz="914400" rtl="0" eaLnBrk="1" fontAlgn="base" latinLnBrk="0" hangingPunct="1">
              <a:lnSpc>
                <a:spcPct val="100000"/>
              </a:lnSpc>
              <a:spcBef>
                <a:spcPts val="1200"/>
              </a:spcBef>
              <a:spcAft>
                <a:spcPct val="0"/>
              </a:spcAft>
              <a:buClr>
                <a:srgbClr val="FDE25E"/>
              </a:buClr>
              <a:buSzPct val="110000"/>
              <a:buFontTx/>
              <a:buChar char="•"/>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Arial" charset="0"/>
                <a:cs typeface="Arial" charset="0"/>
              </a:rPr>
              <a:t>Receiving or will require chronic oral anticoagulation</a:t>
            </a:r>
          </a:p>
          <a:p>
            <a:pPr marL="233363" marR="0" lvl="0" indent="-233363" algn="l" defTabSz="914400" rtl="0" eaLnBrk="1" fontAlgn="base" latinLnBrk="0" hangingPunct="1">
              <a:lnSpc>
                <a:spcPct val="100000"/>
              </a:lnSpc>
              <a:spcBef>
                <a:spcPts val="1200"/>
              </a:spcBef>
              <a:spcAft>
                <a:spcPct val="0"/>
              </a:spcAft>
              <a:buClr>
                <a:srgbClr val="FDE25E"/>
              </a:buClr>
              <a:buSzPct val="110000"/>
              <a:buFontTx/>
              <a:buChar char="•"/>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Arial" charset="0"/>
                <a:cs typeface="Arial" charset="0"/>
              </a:rPr>
              <a:t>Unsuccessful pre-dilatation</a:t>
            </a:r>
          </a:p>
          <a:p>
            <a:pPr marL="233363" marR="0" lvl="0" indent="-233363" algn="l" defTabSz="914400" rtl="0" eaLnBrk="1" fontAlgn="base" latinLnBrk="0" hangingPunct="1">
              <a:lnSpc>
                <a:spcPct val="100000"/>
              </a:lnSpc>
              <a:spcBef>
                <a:spcPts val="1200"/>
              </a:spcBef>
              <a:spcAft>
                <a:spcPct val="0"/>
              </a:spcAft>
              <a:buClr>
                <a:srgbClr val="FDE25E"/>
              </a:buClr>
              <a:buSzPct val="110000"/>
              <a:buFontTx/>
              <a:buChar char="•"/>
              <a:tabLst/>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Arial" charset="0"/>
              <a:cs typeface="Arial" charset="0"/>
            </a:endParaRPr>
          </a:p>
          <a:p>
            <a:pPr marL="233363" marR="0" lvl="0" indent="-233363" algn="l" defTabSz="914400" rtl="0" eaLnBrk="1" fontAlgn="base" latinLnBrk="0" hangingPunct="1">
              <a:lnSpc>
                <a:spcPct val="100000"/>
              </a:lnSpc>
              <a:spcBef>
                <a:spcPts val="1200"/>
              </a:spcBef>
              <a:spcAft>
                <a:spcPct val="0"/>
              </a:spcAft>
              <a:buClr>
                <a:srgbClr val="FDE25E"/>
              </a:buClr>
              <a:buSzPct val="110000"/>
              <a:buFontTx/>
              <a:buChar char="•"/>
              <a:tabLst/>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Arial" charset="0"/>
              <a:cs typeface="Arial" charset="0"/>
            </a:endParaRPr>
          </a:p>
        </p:txBody>
      </p:sp>
      <p:sp>
        <p:nvSpPr>
          <p:cNvPr id="4" name="Rectangle 3"/>
          <p:cNvSpPr txBox="1">
            <a:spLocks noChangeArrowheads="1"/>
          </p:cNvSpPr>
          <p:nvPr/>
        </p:nvSpPr>
        <p:spPr bwMode="auto">
          <a:xfrm>
            <a:off x="479425" y="219358"/>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marR="0" lvl="0" indent="0" algn="ctr" defTabSz="914400" rtl="0" eaLnBrk="1" fontAlgn="base" latinLnBrk="0" hangingPunct="1">
              <a:lnSpc>
                <a:spcPct val="100000"/>
              </a:lnSpc>
              <a:spcBef>
                <a:spcPct val="30000"/>
              </a:spcBef>
              <a:spcAft>
                <a:spcPct val="0"/>
              </a:spcAft>
              <a:buClr>
                <a:srgbClr val="FDE25E"/>
              </a:buClr>
              <a:buSzPct val="110000"/>
              <a:buFontTx/>
              <a:buNone/>
              <a:tabLst/>
              <a:defRPr/>
            </a:pP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Major Exclusion Criteria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Tree>
    <p:extLst>
      <p:ext uri="{BB962C8B-B14F-4D97-AF65-F5344CB8AC3E}">
        <p14:creationId xmlns:p14="http://schemas.microsoft.com/office/powerpoint/2010/main" val="841770468"/>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hidden">
          <a:xfrm>
            <a:off x="296060" y="1310169"/>
            <a:ext cx="8551880" cy="5124921"/>
          </a:xfrm>
          <a:prstGeom prst="rect">
            <a:avLst/>
          </a:prstGeom>
          <a:solidFill>
            <a:srgbClr val="002060"/>
          </a:solidFill>
          <a:ln w="19050" algn="ctr">
            <a:solidFill>
              <a:schemeClr val="tx1"/>
            </a:solidFill>
            <a:miter lim="800000"/>
            <a:headEnd type="none" w="sm" len="sm"/>
            <a:tailEnd type="none" w="sm" len="sm"/>
          </a:ln>
          <a:effectLst>
            <a:outerShdw dist="17961" dir="2700000" algn="ctr" rotWithShape="0">
              <a:srgbClr val="1C1C1C"/>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ヒラギノ角ゴ Pro W3" pitchFamily="-111" charset="-128"/>
              <a:cs typeface="Arial" charset="0"/>
            </a:endParaRPr>
          </a:p>
        </p:txBody>
      </p:sp>
      <p:sp>
        <p:nvSpPr>
          <p:cNvPr id="3" name="Rectangle 3"/>
          <p:cNvSpPr txBox="1">
            <a:spLocks noChangeArrowheads="1"/>
          </p:cNvSpPr>
          <p:nvPr/>
        </p:nvSpPr>
        <p:spPr>
          <a:xfrm>
            <a:off x="327264" y="1406410"/>
            <a:ext cx="8481073" cy="5360150"/>
          </a:xfrm>
          <a:prstGeom prst="rect">
            <a:avLst/>
          </a:prstGeom>
        </p:spPr>
        <p:txBody>
          <a:bodyPr/>
          <a:lstStyle>
            <a:lvl1pPr marL="342900" indent="-342900" algn="l" rtl="0" fontAlgn="base">
              <a:spcBef>
                <a:spcPct val="30000"/>
              </a:spcBef>
              <a:spcAft>
                <a:spcPct val="0"/>
              </a:spcAft>
              <a:buClr>
                <a:schemeClr val="tx2"/>
              </a:buClr>
              <a:buSzPct val="110000"/>
              <a:buChar char="•"/>
              <a:defRPr sz="30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30000"/>
              </a:spcBef>
              <a:spcAft>
                <a:spcPct val="0"/>
              </a:spcAft>
              <a:buClr>
                <a:schemeClr val="tx2"/>
              </a:buClr>
              <a:buSzPct val="70000"/>
              <a:buFont typeface="Wingdings 2" pitchFamily="18" charset="2"/>
              <a:buChar char="¡"/>
              <a:defRPr sz="2800" b="1">
                <a:solidFill>
                  <a:schemeClr val="tx1"/>
                </a:solidFill>
                <a:effectLst>
                  <a:outerShdw blurRad="38100" dist="38100" dir="2700000" algn="tl">
                    <a:srgbClr val="000000"/>
                  </a:outerShdw>
                </a:effectLst>
                <a:latin typeface="+mn-lt"/>
              </a:defRPr>
            </a:lvl2pPr>
            <a:lvl3pPr marL="1143000" indent="-228600" algn="l" rtl="0" fontAlgn="base">
              <a:spcBef>
                <a:spcPct val="3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6pPr>
            <a:lvl7pPr marL="29718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7pPr>
            <a:lvl8pPr marL="34290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8pPr>
            <a:lvl9pPr marL="38862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9pPr>
          </a:lstStyle>
          <a:p>
            <a:pPr marL="0" marR="0" lvl="0" indent="0" algn="l" defTabSz="914400" rtl="0" eaLnBrk="1" fontAlgn="auto" latinLnBrk="0" hangingPunct="1">
              <a:lnSpc>
                <a:spcPct val="100000"/>
              </a:lnSpc>
              <a:spcBef>
                <a:spcPts val="1200"/>
              </a:spcBef>
              <a:spcAft>
                <a:spcPts val="0"/>
              </a:spcAft>
              <a:buClr>
                <a:srgbClr val="FDE25E"/>
              </a:buClr>
              <a:buSzPct val="110000"/>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a:ea typeface="+mn-ea"/>
                <a:cs typeface="+mn-cs"/>
              </a:rPr>
              <a:t>Primary endpoint #1: </a:t>
            </a: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TLF at 30 days </a:t>
            </a: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(non-inferiority)</a:t>
            </a:r>
          </a:p>
          <a:p>
            <a:pPr marL="627063" marR="0" lvl="1" indent="-169863" algn="l" defTabSz="914400" rtl="0" eaLnBrk="1" fontAlgn="auto" latinLnBrk="0" hangingPunct="1">
              <a:lnSpc>
                <a:spcPct val="100000"/>
              </a:lnSpc>
              <a:spcBef>
                <a:spcPts val="1200"/>
              </a:spcBef>
              <a:spcAft>
                <a:spcPts val="0"/>
              </a:spcAft>
              <a:buClr>
                <a:srgbClr val="FFFFFF"/>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Cardiac death, or </a:t>
            </a:r>
          </a:p>
          <a:p>
            <a:pPr marL="627063" marR="0" lvl="1" indent="-169863" algn="l" defTabSz="914400" rtl="0" eaLnBrk="1" fontAlgn="auto" latinLnBrk="0" hangingPunct="1">
              <a:lnSpc>
                <a:spcPct val="100000"/>
              </a:lnSpc>
              <a:spcBef>
                <a:spcPts val="1200"/>
              </a:spcBef>
              <a:spcAft>
                <a:spcPts val="0"/>
              </a:spcAft>
              <a:buClr>
                <a:srgbClr val="FFFFFF"/>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Myocardial infarction attributed to the target vessel (TV-MI), or</a:t>
            </a:r>
          </a:p>
          <a:p>
            <a:pPr marL="1143000" marR="0" lvl="2" indent="-228600" algn="l" defTabSz="914400" rtl="0" eaLnBrk="1" fontAlgn="auto" latinLnBrk="0" hangingPunct="1">
              <a:lnSpc>
                <a:spcPct val="100000"/>
              </a:lnSpc>
              <a:spcBef>
                <a:spcPts val="1200"/>
              </a:spcBef>
              <a:spcAft>
                <a:spcPts val="0"/>
              </a:spcAft>
              <a:buClr>
                <a:srgbClr val="FDE25E">
                  <a:lumMod val="60000"/>
                  <a:lumOff val="40000"/>
                </a:srgbClr>
              </a:buClr>
              <a:buSzTx/>
              <a:buFont typeface="Arial" panose="020B0604020202020204" pitchFamily="34" charset="0"/>
              <a:buChar char="•"/>
              <a:tabLst/>
              <a:defRPr/>
            </a:pPr>
            <a:r>
              <a:rPr kumimoji="0" lang="en-US" sz="1800" b="0" i="0" u="none" strike="noStrike" kern="0" cap="none" spc="0" normalizeH="0" baseline="0" noProof="0" dirty="0">
                <a:ln>
                  <a:noFill/>
                </a:ln>
                <a:solidFill>
                  <a:srgbClr val="FDE25E">
                    <a:lumMod val="60000"/>
                    <a:lumOff val="40000"/>
                  </a:srgbClr>
                </a:solidFill>
                <a:effectLst>
                  <a:outerShdw blurRad="38100" dist="38100" dir="2700000" algn="tl">
                    <a:srgbClr val="000000"/>
                  </a:outerShdw>
                </a:effectLst>
                <a:uLnTx/>
                <a:uFillTx/>
                <a:latin typeface="Arial"/>
                <a:ea typeface="+mn-ea"/>
                <a:cs typeface="+mn-cs"/>
              </a:rPr>
              <a:t>Peri-procedural MI: CK-MB &gt;5x ULN w/</a:t>
            </a:r>
            <a:r>
              <a:rPr kumimoji="0" lang="en-US" sz="1800" b="0" i="0" u="none" strike="noStrike" kern="0" cap="none" spc="0" normalizeH="0" baseline="0" noProof="0" dirty="0" err="1">
                <a:ln>
                  <a:noFill/>
                </a:ln>
                <a:solidFill>
                  <a:srgbClr val="FDE25E">
                    <a:lumMod val="60000"/>
                    <a:lumOff val="40000"/>
                  </a:srgbClr>
                </a:solidFill>
                <a:effectLst>
                  <a:outerShdw blurRad="38100" dist="38100" dir="2700000" algn="tl">
                    <a:srgbClr val="000000"/>
                  </a:outerShdw>
                </a:effectLst>
                <a:uLnTx/>
                <a:uFillTx/>
                <a:latin typeface="Arial"/>
                <a:ea typeface="+mn-ea"/>
                <a:cs typeface="+mn-cs"/>
              </a:rPr>
              <a:t>i</a:t>
            </a:r>
            <a:r>
              <a:rPr kumimoji="0" lang="en-US" sz="1800" b="0" i="0" u="none" strike="noStrike" kern="0" cap="none" spc="0" normalizeH="0" baseline="0" noProof="0" dirty="0">
                <a:ln>
                  <a:noFill/>
                </a:ln>
                <a:solidFill>
                  <a:srgbClr val="FDE25E">
                    <a:lumMod val="60000"/>
                    <a:lumOff val="40000"/>
                  </a:srgbClr>
                </a:solidFill>
                <a:effectLst>
                  <a:outerShdw blurRad="38100" dist="38100" dir="2700000" algn="tl">
                    <a:srgbClr val="000000"/>
                  </a:outerShdw>
                </a:effectLst>
                <a:uLnTx/>
                <a:uFillTx/>
                <a:latin typeface="Arial"/>
                <a:ea typeface="+mn-ea"/>
                <a:cs typeface="+mn-cs"/>
              </a:rPr>
              <a:t> 48 hours </a:t>
            </a:r>
            <a:endParaRPr kumimoji="0" lang="en-US" sz="1800" b="0" i="0" u="none" strike="noStrike" kern="1200" cap="none" spc="0" normalizeH="0" baseline="0" noProof="0" dirty="0">
              <a:ln>
                <a:noFill/>
              </a:ln>
              <a:solidFill>
                <a:srgbClr val="FDE25E">
                  <a:lumMod val="60000"/>
                  <a:lumOff val="40000"/>
                </a:srgbClr>
              </a:solidFill>
              <a:effectLst>
                <a:outerShdw blurRad="38100" dist="38100" dir="2700000" algn="tl">
                  <a:srgbClr val="000000"/>
                </a:outerShdw>
              </a:effectLst>
              <a:uLnTx/>
              <a:uFillTx/>
              <a:latin typeface="Arial"/>
              <a:ea typeface="+mn-ea"/>
              <a:cs typeface="+mn-cs"/>
            </a:endParaRPr>
          </a:p>
          <a:p>
            <a:pPr marL="627063" marR="0" lvl="1" indent="-169863" algn="l" defTabSz="914400" rtl="0" eaLnBrk="1" fontAlgn="base" latinLnBrk="0" hangingPunct="1">
              <a:lnSpc>
                <a:spcPct val="100000"/>
              </a:lnSpc>
              <a:spcBef>
                <a:spcPts val="1800"/>
              </a:spcBef>
              <a:spcAft>
                <a:spcPts val="0"/>
              </a:spcAft>
              <a:buClr>
                <a:srgbClr val="FFFFFF"/>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Ischemia-driven target lesion revascularization (ID-TLR)</a:t>
            </a:r>
          </a:p>
          <a:p>
            <a:pPr marL="0" marR="0" lvl="0" indent="0" algn="l" defTabSz="914400" rtl="0" eaLnBrk="1" fontAlgn="base" latinLnBrk="0" hangingPunct="1">
              <a:lnSpc>
                <a:spcPct val="100000"/>
              </a:lnSpc>
              <a:spcBef>
                <a:spcPts val="3600"/>
              </a:spcBef>
              <a:spcAft>
                <a:spcPts val="0"/>
              </a:spcAft>
              <a:buClr>
                <a:srgbClr val="FDE25E"/>
              </a:buClr>
              <a:buSzPct val="110000"/>
              <a:buFontTx/>
              <a:buNone/>
              <a:tabLst>
                <a:tab pos="3135313" algn="l"/>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a:ea typeface="+mn-ea"/>
                <a:cs typeface="+mn-cs"/>
              </a:rPr>
              <a:t>Secondary endpoint #1: </a:t>
            </a:r>
            <a:r>
              <a:rPr kumimoji="0" lang="en-US" sz="2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TLF at 1 year </a:t>
            </a:r>
            <a:r>
              <a:rPr kumimoji="0" lang="en-US" sz="2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(non-inferiority)</a:t>
            </a:r>
          </a:p>
          <a:p>
            <a:pPr marL="0" marR="0" lvl="0" indent="0" algn="l" defTabSz="914400" rtl="0" eaLnBrk="1" fontAlgn="base" latinLnBrk="0" hangingPunct="1">
              <a:lnSpc>
                <a:spcPct val="100000"/>
              </a:lnSpc>
              <a:spcBef>
                <a:spcPts val="3600"/>
              </a:spcBef>
              <a:spcAft>
                <a:spcPts val="0"/>
              </a:spcAft>
              <a:buClr>
                <a:srgbClr val="FDE25E"/>
              </a:buClr>
              <a:buSzPct val="110000"/>
              <a:buFontTx/>
              <a:buNone/>
              <a:tabLst>
                <a:tab pos="3540125" algn="l"/>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a:ea typeface="+mn-ea"/>
                <a:cs typeface="+mn-cs"/>
              </a:rPr>
              <a:t>Secondary endpoint #2: </a:t>
            </a:r>
            <a:r>
              <a:rPr kumimoji="0" lang="en-US" sz="2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Adjudicated angina at 1 year </a:t>
            </a:r>
            <a:r>
              <a:rPr kumimoji="0" lang="en-US" sz="2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	(sequential </a:t>
            </a:r>
            <a:r>
              <a:rPr kumimoji="0" lang="en-US" sz="2200" b="0"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mn-ea"/>
                <a:cs typeface="+mn-cs"/>
              </a:rPr>
              <a:t>noninf</a:t>
            </a:r>
            <a:r>
              <a:rPr kumimoji="0" lang="en-US" sz="2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 and superiority) </a:t>
            </a:r>
          </a:p>
          <a:p>
            <a:pPr marL="633413" marR="0" lvl="1" indent="-176213" algn="l" defTabSz="914400" rtl="0" eaLnBrk="1" fontAlgn="base" latinLnBrk="0" hangingPunct="1">
              <a:lnSpc>
                <a:spcPct val="100000"/>
              </a:lnSpc>
              <a:spcBef>
                <a:spcPts val="1200"/>
              </a:spcBef>
              <a:spcAft>
                <a:spcPts val="0"/>
              </a:spcAft>
              <a:buClr>
                <a:srgbClr val="FFFFFF"/>
              </a:buClr>
              <a:buSzPct val="100000"/>
              <a:buFont typeface="Arial" panose="020B0604020202020204" pitchFamily="34" charset="0"/>
              <a:buChar char="•"/>
              <a:tabLst>
                <a:tab pos="3540125" algn="l"/>
              </a:tabLst>
              <a:defRPr/>
            </a:pPr>
            <a:r>
              <a:rPr kumimoji="0" lang="en-US" sz="2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Typical angina or anginal equivalent symptoms</a:t>
            </a:r>
          </a:p>
        </p:txBody>
      </p:sp>
      <p:sp>
        <p:nvSpPr>
          <p:cNvPr id="4" name="Rectangle 3"/>
          <p:cNvSpPr txBox="1">
            <a:spLocks noChangeArrowheads="1"/>
          </p:cNvSpPr>
          <p:nvPr/>
        </p:nvSpPr>
        <p:spPr bwMode="auto">
          <a:xfrm>
            <a:off x="479425" y="54408"/>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marR="0" lvl="0" indent="0" algn="ctr" defTabSz="914400" rtl="0" eaLnBrk="1" fontAlgn="base" latinLnBrk="0" hangingPunct="1">
              <a:lnSpc>
                <a:spcPct val="100000"/>
              </a:lnSpc>
              <a:spcBef>
                <a:spcPts val="0"/>
              </a:spcBef>
              <a:spcAft>
                <a:spcPct val="0"/>
              </a:spcAft>
              <a:buClr>
                <a:srgbClr val="FDE25E"/>
              </a:buClr>
              <a:buSzPct val="110000"/>
              <a:buFontTx/>
              <a:buNone/>
              <a:tabLst/>
              <a:defRPr/>
            </a:pP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Powered Endpoints</a:t>
            </a:r>
          </a:p>
          <a:p>
            <a:pPr marL="0" marR="0" lvl="0" indent="0" algn="ctr" defTabSz="914400" rtl="0" eaLnBrk="1" fontAlgn="base" latinLnBrk="0" hangingPunct="1">
              <a:lnSpc>
                <a:spcPct val="100000"/>
              </a:lnSpc>
              <a:spcBef>
                <a:spcPts val="0"/>
              </a:spcBef>
              <a:spcAft>
                <a:spcPct val="0"/>
              </a:spcAft>
              <a:buClr>
                <a:srgbClr val="FDE25E"/>
              </a:buClr>
              <a:buSzPct val="110000"/>
              <a:buFontTx/>
              <a:buNone/>
              <a:tabLst/>
              <a:defRPr/>
            </a:pP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Through 1 Year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Tree>
    <p:extLst>
      <p:ext uri="{BB962C8B-B14F-4D97-AF65-F5344CB8AC3E}">
        <p14:creationId xmlns:p14="http://schemas.microsoft.com/office/powerpoint/2010/main" val="2365982510"/>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nvPr>
        </p:nvGraphicFramePr>
        <p:xfrm>
          <a:off x="1456233" y="1013468"/>
          <a:ext cx="6231535" cy="5213711"/>
        </p:xfrm>
        <a:graphic>
          <a:graphicData uri="http://schemas.openxmlformats.org/drawingml/2006/table">
            <a:tbl>
              <a:tblPr firstRow="1" bandRow="1">
                <a:tableStyleId>{5C22544A-7EE6-4342-B048-85BDC9FD1C3A}</a:tableStyleId>
              </a:tblPr>
              <a:tblGrid>
                <a:gridCol w="3154848">
                  <a:extLst>
                    <a:ext uri="{9D8B030D-6E8A-4147-A177-3AD203B41FA5}">
                      <a16:colId xmlns:a16="http://schemas.microsoft.com/office/drawing/2014/main" val="20000"/>
                    </a:ext>
                  </a:extLst>
                </a:gridCol>
                <a:gridCol w="1581374">
                  <a:extLst>
                    <a:ext uri="{9D8B030D-6E8A-4147-A177-3AD203B41FA5}">
                      <a16:colId xmlns:a16="http://schemas.microsoft.com/office/drawing/2014/main" val="20001"/>
                    </a:ext>
                  </a:extLst>
                </a:gridCol>
                <a:gridCol w="1495313">
                  <a:extLst>
                    <a:ext uri="{9D8B030D-6E8A-4147-A177-3AD203B41FA5}">
                      <a16:colId xmlns:a16="http://schemas.microsoft.com/office/drawing/2014/main" val="20002"/>
                    </a:ext>
                  </a:extLst>
                </a:gridCol>
              </a:tblGrid>
              <a:tr h="999605">
                <a:tc>
                  <a:txBody>
                    <a:bodyPr/>
                    <a:lstStyle/>
                    <a:p>
                      <a:r>
                        <a:rPr lang="en-US" sz="1800" b="1" baseline="0" dirty="0">
                          <a:solidFill>
                            <a:srgbClr val="FFFF00"/>
                          </a:solidFill>
                        </a:rPr>
                        <a:t>Per lesion</a:t>
                      </a:r>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800" b="1" dirty="0">
                          <a:solidFill>
                            <a:srgbClr val="FFFF00"/>
                          </a:solidFill>
                        </a:rPr>
                        <a:t>Absorb</a:t>
                      </a:r>
                    </a:p>
                    <a:p>
                      <a:pPr algn="ctr"/>
                      <a:r>
                        <a:rPr lang="en-US" sz="1800" b="0" dirty="0">
                          <a:solidFill>
                            <a:srgbClr val="FFFF00"/>
                          </a:solidFill>
                        </a:rPr>
                        <a:t>(N=1296)</a:t>
                      </a:r>
                    </a:p>
                    <a:p>
                      <a:pPr algn="ctr"/>
                      <a:r>
                        <a:rPr lang="en-US" sz="1800" b="0" dirty="0">
                          <a:solidFill>
                            <a:srgbClr val="FFFF00"/>
                          </a:solidFill>
                        </a:rPr>
                        <a:t>(L=1446)</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800" b="1" dirty="0" err="1">
                          <a:solidFill>
                            <a:srgbClr val="FFFF00"/>
                          </a:solidFill>
                        </a:rPr>
                        <a:t>Xience</a:t>
                      </a:r>
                      <a:endParaRPr lang="en-US" sz="1800" b="1" dirty="0">
                        <a:solidFill>
                          <a:srgbClr val="FFFF00"/>
                        </a:solidFill>
                      </a:endParaRPr>
                    </a:p>
                    <a:p>
                      <a:pPr algn="ctr"/>
                      <a:r>
                        <a:rPr lang="en-US" sz="1800" b="0" dirty="0">
                          <a:solidFill>
                            <a:srgbClr val="FFFF00"/>
                          </a:solidFill>
                        </a:rPr>
                        <a:t>(N=1308)</a:t>
                      </a:r>
                    </a:p>
                    <a:p>
                      <a:pPr algn="ctr"/>
                      <a:r>
                        <a:rPr lang="en-US" sz="1800" b="0" dirty="0">
                          <a:solidFill>
                            <a:srgbClr val="FFFF00"/>
                          </a:solidFill>
                        </a:rPr>
                        <a:t>(L=1457)</a:t>
                      </a:r>
                    </a:p>
                  </a:txBody>
                  <a:tcPr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r h="4682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ACC/AHA lesion class</a:t>
                      </a:r>
                      <a:r>
                        <a:rPr lang="en-US" sz="1800" b="0" baseline="0" dirty="0">
                          <a:solidFill>
                            <a:schemeClr val="tx1"/>
                          </a:solidFill>
                        </a:rPr>
                        <a:t> B2/C</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800" b="0" i="0" u="none" strike="noStrike" kern="1200" baseline="0" dirty="0">
                          <a:solidFill>
                            <a:schemeClr val="tx1"/>
                          </a:solidFill>
                          <a:latin typeface="+mn-lt"/>
                          <a:ea typeface="+mn-ea"/>
                          <a:cs typeface="+mn-cs"/>
                        </a:rPr>
                        <a:t>47.0%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800" b="0" i="0" u="none" strike="noStrike" kern="1200" baseline="0" dirty="0">
                          <a:solidFill>
                            <a:schemeClr val="tx1"/>
                          </a:solidFill>
                          <a:latin typeface="+mn-lt"/>
                          <a:ea typeface="+mn-ea"/>
                          <a:cs typeface="+mn-cs"/>
                        </a:rPr>
                        <a:t>45.6%</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1"/>
                  </a:ext>
                </a:extLst>
              </a:tr>
              <a:tr h="468234">
                <a:tc>
                  <a:txBody>
                    <a:bodyPr/>
                    <a:lstStyle/>
                    <a:p>
                      <a:pPr lvl="0"/>
                      <a:r>
                        <a:rPr lang="en-US" sz="1800" b="0" baseline="0" dirty="0">
                          <a:solidFill>
                            <a:schemeClr val="tx1"/>
                          </a:solidFill>
                        </a:rPr>
                        <a:t>Mod/</a:t>
                      </a:r>
                      <a:r>
                        <a:rPr lang="en-US" sz="1800" b="0" baseline="0" dirty="0" err="1">
                          <a:solidFill>
                            <a:schemeClr val="tx1"/>
                          </a:solidFill>
                        </a:rPr>
                        <a:t>sev</a:t>
                      </a:r>
                      <a:r>
                        <a:rPr lang="en-US" sz="1800" b="0" baseline="0" dirty="0">
                          <a:solidFill>
                            <a:schemeClr val="tx1"/>
                          </a:solidFill>
                        </a:rPr>
                        <a:t> calcification</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800" b="0" kern="1200" dirty="0">
                          <a:solidFill>
                            <a:schemeClr val="tx1"/>
                          </a:solidFill>
                          <a:latin typeface="+mn-lt"/>
                          <a:ea typeface="+mn-ea"/>
                          <a:cs typeface="+mn-cs"/>
                        </a:rPr>
                        <a:t>24.1%</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1800" b="0" kern="1200" dirty="0">
                          <a:solidFill>
                            <a:schemeClr val="tx1"/>
                          </a:solidFill>
                          <a:latin typeface="+mn-lt"/>
                          <a:ea typeface="+mn-ea"/>
                          <a:cs typeface="+mn-cs"/>
                        </a:rPr>
                        <a:t>23.5%</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2"/>
                  </a:ext>
                </a:extLst>
              </a:tr>
              <a:tr h="468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baseline="0" dirty="0">
                          <a:solidFill>
                            <a:schemeClr val="tx1"/>
                          </a:solidFill>
                        </a:rPr>
                        <a:t>Mod/</a:t>
                      </a:r>
                      <a:r>
                        <a:rPr lang="en-US" sz="1800" b="0" baseline="0" dirty="0" err="1">
                          <a:solidFill>
                            <a:schemeClr val="tx1"/>
                          </a:solidFill>
                        </a:rPr>
                        <a:t>sev</a:t>
                      </a:r>
                      <a:r>
                        <a:rPr lang="en-US" sz="1800" b="0" baseline="0" dirty="0">
                          <a:solidFill>
                            <a:schemeClr val="tx1"/>
                          </a:solidFill>
                        </a:rPr>
                        <a:t> tortuosity</a:t>
                      </a:r>
                      <a:endParaRPr lang="en-US" sz="18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dirty="0">
                          <a:solidFill>
                            <a:schemeClr val="tx1"/>
                          </a:solidFill>
                        </a:rPr>
                        <a:t>8.7%</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7.5%</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3"/>
                  </a:ext>
                </a:extLst>
              </a:tr>
              <a:tr h="468234">
                <a:tc>
                  <a:txBody>
                    <a:bodyPr/>
                    <a:lstStyle/>
                    <a:p>
                      <a:pPr marL="0" lvl="0" algn="l" defTabSz="914400" rtl="0" eaLnBrk="1" latinLnBrk="0" hangingPunct="1">
                        <a:spcAft>
                          <a:spcPts val="0"/>
                        </a:spcAft>
                      </a:pPr>
                      <a:r>
                        <a:rPr lang="en-US" sz="1800" b="0" kern="1200" dirty="0">
                          <a:solidFill>
                            <a:schemeClr val="tx1"/>
                          </a:solidFill>
                          <a:latin typeface="+mn-lt"/>
                          <a:ea typeface="+mn-ea"/>
                          <a:cs typeface="+mn-cs"/>
                        </a:rPr>
                        <a:t>Bifurcation</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17.3%</a:t>
                      </a: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17.5%</a:t>
                      </a:r>
                      <a:endParaRPr lang="en-US" sz="1800" b="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4"/>
                  </a:ext>
                </a:extLst>
              </a:tr>
              <a:tr h="468234">
                <a:tc>
                  <a:txBody>
                    <a:bodyPr/>
                    <a:lstStyle/>
                    <a:p>
                      <a:pPr marL="0" lvl="0" algn="l" defTabSz="914400" rtl="0" eaLnBrk="1" latinLnBrk="0" hangingPunct="1">
                        <a:spcAft>
                          <a:spcPts val="0"/>
                        </a:spcAft>
                      </a:pPr>
                      <a:r>
                        <a:rPr lang="en-US" sz="1800" b="0" kern="1200" dirty="0">
                          <a:solidFill>
                            <a:schemeClr val="tx1"/>
                          </a:solidFill>
                          <a:latin typeface="+mn-lt"/>
                          <a:ea typeface="+mn-ea"/>
                          <a:cs typeface="+mn-cs"/>
                        </a:rPr>
                        <a:t>Thrombus</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2">
                              <a:lumMod val="60000"/>
                              <a:lumOff val="40000"/>
                            </a:schemeClr>
                          </a:solidFill>
                          <a:latin typeface="+mn-lt"/>
                          <a:ea typeface="+mn-ea"/>
                          <a:cs typeface="+mn-cs"/>
                        </a:rPr>
                        <a:t>1.9%</a:t>
                      </a:r>
                      <a:endParaRPr lang="en-US" sz="1800" b="0" dirty="0">
                        <a:solidFill>
                          <a:schemeClr val="tx2">
                            <a:lumMod val="60000"/>
                            <a:lumOff val="40000"/>
                          </a:schemeClr>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2">
                              <a:lumMod val="60000"/>
                              <a:lumOff val="40000"/>
                            </a:schemeClr>
                          </a:solidFill>
                          <a:latin typeface="+mn-lt"/>
                          <a:ea typeface="+mn-ea"/>
                          <a:cs typeface="+mn-cs"/>
                        </a:rPr>
                        <a:t>2.3%</a:t>
                      </a:r>
                      <a:endParaRPr lang="en-US" sz="1800" b="0" dirty="0">
                        <a:solidFill>
                          <a:schemeClr val="tx2">
                            <a:lumMod val="60000"/>
                            <a:lumOff val="40000"/>
                          </a:schemeClr>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5"/>
                  </a:ext>
                </a:extLst>
              </a:tr>
              <a:tr h="468234">
                <a:tc>
                  <a:txBody>
                    <a:bodyPr/>
                    <a:lstStyle/>
                    <a:p>
                      <a:pPr marL="0" lvl="0" algn="l" defTabSz="914400" rtl="0" eaLnBrk="1" latinLnBrk="0" hangingPunct="1">
                        <a:spcAft>
                          <a:spcPts val="0"/>
                        </a:spcAft>
                      </a:pPr>
                      <a:r>
                        <a:rPr lang="en-US" sz="1800" b="0" kern="1200" dirty="0">
                          <a:solidFill>
                            <a:schemeClr val="tx1"/>
                          </a:solidFill>
                          <a:latin typeface="+mn-lt"/>
                          <a:ea typeface="+mn-ea"/>
                          <a:cs typeface="+mn-cs"/>
                        </a:rPr>
                        <a:t>TIMI flow</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US" sz="180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US" sz="180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6"/>
                  </a:ext>
                </a:extLst>
              </a:tr>
              <a:tr h="468234">
                <a:tc>
                  <a:txBody>
                    <a:bodyPr/>
                    <a:lstStyle/>
                    <a:p>
                      <a:pPr marL="0" lvl="0" algn="l" defTabSz="914400" rtl="0" eaLnBrk="1" latinLnBrk="0" hangingPunct="1">
                        <a:spcAft>
                          <a:spcPts val="0"/>
                        </a:spcAft>
                      </a:pPr>
                      <a:r>
                        <a:rPr lang="en-US" sz="1800" b="0" kern="1200" dirty="0">
                          <a:solidFill>
                            <a:schemeClr val="tx1"/>
                          </a:solidFill>
                          <a:latin typeface="+mn-lt"/>
                          <a:ea typeface="+mn-ea"/>
                          <a:cs typeface="+mn-cs"/>
                        </a:rPr>
                        <a:t>        </a:t>
                      </a:r>
                      <a:r>
                        <a:rPr lang="en-US" sz="1800" b="0" kern="1200" baseline="0" dirty="0">
                          <a:solidFill>
                            <a:schemeClr val="tx1"/>
                          </a:solidFill>
                          <a:latin typeface="+mn-lt"/>
                          <a:ea typeface="+mn-ea"/>
                          <a:cs typeface="+mn-cs"/>
                        </a:rPr>
                        <a:t>3</a:t>
                      </a:r>
                      <a:endParaRPr lang="en-US" sz="1800" b="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84.1%</a:t>
                      </a: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85.0%</a:t>
                      </a:r>
                      <a:endParaRPr lang="en-US" sz="1800" b="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7"/>
                  </a:ext>
                </a:extLst>
              </a:tr>
              <a:tr h="468234">
                <a:tc>
                  <a:txBody>
                    <a:bodyPr/>
                    <a:lstStyle/>
                    <a:p>
                      <a:pPr marL="0" lvl="0" algn="l" defTabSz="914400" rtl="0" eaLnBrk="1" latinLnBrk="0" hangingPunct="1">
                        <a:spcAft>
                          <a:spcPts val="0"/>
                        </a:spcAft>
                      </a:pPr>
                      <a:r>
                        <a:rPr lang="en-US" sz="1800" b="0" kern="1200" dirty="0">
                          <a:solidFill>
                            <a:schemeClr val="tx1"/>
                          </a:solidFill>
                          <a:latin typeface="+mn-lt"/>
                          <a:ea typeface="+mn-ea"/>
                          <a:cs typeface="+mn-cs"/>
                        </a:rPr>
                        <a:t>        </a:t>
                      </a:r>
                      <a:r>
                        <a:rPr lang="en-US" sz="1800" b="0" kern="1200" baseline="0" dirty="0">
                          <a:solidFill>
                            <a:schemeClr val="tx1"/>
                          </a:solidFill>
                          <a:latin typeface="+mn-lt"/>
                          <a:ea typeface="+mn-ea"/>
                          <a:cs typeface="+mn-cs"/>
                        </a:rPr>
                        <a:t>2</a:t>
                      </a:r>
                      <a:endParaRPr lang="en-US" sz="1800" b="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12.9%</a:t>
                      </a: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13.1%</a:t>
                      </a:r>
                      <a:endParaRPr lang="en-US" sz="1800" b="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8"/>
                  </a:ext>
                </a:extLst>
              </a:tr>
              <a:tr h="468234">
                <a:tc>
                  <a:txBody>
                    <a:bodyPr/>
                    <a:lstStyle/>
                    <a:p>
                      <a:pPr marL="0" lvl="0" algn="l" defTabSz="914400" rtl="0" eaLnBrk="1" latinLnBrk="0" hangingPunct="1">
                        <a:spcAft>
                          <a:spcPts val="0"/>
                        </a:spcAft>
                      </a:pPr>
                      <a:r>
                        <a:rPr lang="en-US" sz="1800" b="0" kern="1200" dirty="0">
                          <a:solidFill>
                            <a:schemeClr val="tx1"/>
                          </a:solidFill>
                          <a:latin typeface="+mn-lt"/>
                          <a:ea typeface="+mn-ea"/>
                          <a:cs typeface="+mn-cs"/>
                        </a:rPr>
                        <a:t>      </a:t>
                      </a:r>
                      <a:r>
                        <a:rPr lang="en-US" sz="1800" b="0" kern="1200" baseline="0" dirty="0">
                          <a:solidFill>
                            <a:schemeClr val="tx1"/>
                          </a:solidFill>
                          <a:latin typeface="+mn-lt"/>
                          <a:ea typeface="+mn-ea"/>
                          <a:cs typeface="+mn-cs"/>
                        </a:rPr>
                        <a:t>  0/1</a:t>
                      </a:r>
                      <a:endParaRPr lang="en-US" sz="1800" b="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3.0%</a:t>
                      </a: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800" b="0" i="0" u="none" strike="noStrike" kern="1200" baseline="0" dirty="0">
                          <a:solidFill>
                            <a:schemeClr val="tx1"/>
                          </a:solidFill>
                          <a:latin typeface="+mn-lt"/>
                          <a:ea typeface="+mn-ea"/>
                          <a:cs typeface="+mn-cs"/>
                        </a:rPr>
                        <a:t>1.9%</a:t>
                      </a:r>
                      <a:endParaRPr lang="en-US" sz="1800" b="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9"/>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
        <p:nvSpPr>
          <p:cNvPr id="6" name="Rectangle 3"/>
          <p:cNvSpPr txBox="1">
            <a:spLocks noChangeArrowheads="1"/>
          </p:cNvSpPr>
          <p:nvPr/>
        </p:nvSpPr>
        <p:spPr bwMode="auto">
          <a:xfrm>
            <a:off x="479425" y="259301"/>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marR="0" lvl="0" indent="0" algn="ctr" defTabSz="914400" rtl="0" eaLnBrk="1" fontAlgn="base" latinLnBrk="0" hangingPunct="1">
              <a:lnSpc>
                <a:spcPct val="100000"/>
              </a:lnSpc>
              <a:spcBef>
                <a:spcPct val="30000"/>
              </a:spcBef>
              <a:spcAft>
                <a:spcPct val="0"/>
              </a:spcAft>
              <a:buClr>
                <a:srgbClr val="FDE25E"/>
              </a:buClr>
              <a:buSzPct val="110000"/>
              <a:buFontTx/>
              <a:buNone/>
              <a:tabLst/>
              <a:defRPr/>
            </a:pPr>
            <a:r>
              <a:rPr kumimoji="0" lang="en-US" sz="3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Baseline Characteristics (QCA)</a:t>
            </a:r>
          </a:p>
        </p:txBody>
      </p:sp>
      <p:sp>
        <p:nvSpPr>
          <p:cNvPr id="8" name="TextBox 7">
            <a:extLst>
              <a:ext uri="{FF2B5EF4-FFF2-40B4-BE49-F238E27FC236}">
                <a16:creationId xmlns:a16="http://schemas.microsoft.com/office/drawing/2014/main" id="{40946194-1840-CC44-B431-A270D522BA18}"/>
              </a:ext>
            </a:extLst>
          </p:cNvPr>
          <p:cNvSpPr txBox="1"/>
          <p:nvPr/>
        </p:nvSpPr>
        <p:spPr>
          <a:xfrm>
            <a:off x="1533346" y="6413101"/>
            <a:ext cx="60773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N= number of patients; L= number of lesions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DE25E">
                    <a:lumMod val="60000"/>
                    <a:lumOff val="40000"/>
                  </a:srgbClr>
                </a:solidFill>
                <a:effectLst/>
                <a:uLnTx/>
                <a:uFillTx/>
                <a:latin typeface="Arial" panose="020B0604020202020204" pitchFamily="34" charset="0"/>
                <a:ea typeface="Calibri" panose="020F0502020204030204" pitchFamily="34" charset="0"/>
                <a:cs typeface="+mn-cs"/>
              </a:rPr>
              <a:t>There were no significant differences between groups </a:t>
            </a:r>
            <a:endParaRPr kumimoji="0" lang="en-US" sz="1200" b="0" i="0" u="none" strike="noStrike" kern="1200" cap="none" spc="0" normalizeH="0" baseline="0" noProof="0" dirty="0">
              <a:ln>
                <a:noFill/>
              </a:ln>
              <a:solidFill>
                <a:srgbClr val="FDE25E">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1933070187"/>
      </p:ext>
    </p:extLst>
  </p:cSld>
  <p:clrMapOvr>
    <a:masterClrMapping/>
  </p:clrMapOvr>
  <mc:AlternateContent xmlns:mc="http://schemas.openxmlformats.org/markup-compatibility/2006">
    <mc:Choice xmlns:p14="http://schemas.microsoft.com/office/powerpoint/2010/main" Requires="p14">
      <p:transition p14:dur="250">
        <p:wipe dir="r"/>
      </p:transition>
    </mc:Choice>
    <mc:Fallback>
      <p:transition>
        <p:wipe dir="r"/>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nvPr>
        </p:nvGraphicFramePr>
        <p:xfrm>
          <a:off x="633893" y="1152769"/>
          <a:ext cx="7876214" cy="4947088"/>
        </p:xfrm>
        <a:graphic>
          <a:graphicData uri="http://schemas.openxmlformats.org/drawingml/2006/table">
            <a:tbl>
              <a:tblPr firstRow="1" bandRow="1">
                <a:tableStyleId>{5C22544A-7EE6-4342-B048-85BDC9FD1C3A}</a:tableStyleId>
              </a:tblPr>
              <a:tblGrid>
                <a:gridCol w="3433306">
                  <a:extLst>
                    <a:ext uri="{9D8B030D-6E8A-4147-A177-3AD203B41FA5}">
                      <a16:colId xmlns:a16="http://schemas.microsoft.com/office/drawing/2014/main" val="20000"/>
                    </a:ext>
                  </a:extLst>
                </a:gridCol>
                <a:gridCol w="1602890">
                  <a:extLst>
                    <a:ext uri="{9D8B030D-6E8A-4147-A177-3AD203B41FA5}">
                      <a16:colId xmlns:a16="http://schemas.microsoft.com/office/drawing/2014/main" val="20001"/>
                    </a:ext>
                  </a:extLst>
                </a:gridCol>
                <a:gridCol w="1592131">
                  <a:extLst>
                    <a:ext uri="{9D8B030D-6E8A-4147-A177-3AD203B41FA5}">
                      <a16:colId xmlns:a16="http://schemas.microsoft.com/office/drawing/2014/main" val="20002"/>
                    </a:ext>
                  </a:extLst>
                </a:gridCol>
                <a:gridCol w="1247887">
                  <a:extLst>
                    <a:ext uri="{9D8B030D-6E8A-4147-A177-3AD203B41FA5}">
                      <a16:colId xmlns:a16="http://schemas.microsoft.com/office/drawing/2014/main" val="20003"/>
                    </a:ext>
                  </a:extLst>
                </a:gridCol>
              </a:tblGrid>
              <a:tr h="988147">
                <a:tc>
                  <a:txBody>
                    <a:bodyPr/>
                    <a:lstStyle/>
                    <a:p>
                      <a:pPr>
                        <a:lnSpc>
                          <a:spcPct val="100000"/>
                        </a:lnSpc>
                      </a:pPr>
                      <a:r>
                        <a:rPr lang="en-US" sz="1800" b="1" baseline="0" dirty="0">
                          <a:solidFill>
                            <a:srgbClr val="FFFF00"/>
                          </a:solidFill>
                          <a:latin typeface="+mn-lt"/>
                        </a:rPr>
                        <a:t>Per patient</a:t>
                      </a:r>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800" b="1" dirty="0">
                          <a:solidFill>
                            <a:srgbClr val="FFFF00"/>
                          </a:solidFill>
                        </a:rPr>
                        <a:t>Absorb</a:t>
                      </a:r>
                    </a:p>
                    <a:p>
                      <a:pPr algn="ctr"/>
                      <a:r>
                        <a:rPr lang="en-US" sz="1800" b="0" dirty="0">
                          <a:solidFill>
                            <a:srgbClr val="FFFF00"/>
                          </a:solidFill>
                        </a:rPr>
                        <a:t>(N=1296)</a:t>
                      </a:r>
                    </a:p>
                    <a:p>
                      <a:pPr algn="ctr"/>
                      <a:r>
                        <a:rPr lang="en-US" sz="1800" b="0" dirty="0">
                          <a:solidFill>
                            <a:srgbClr val="FFFF00"/>
                          </a:solidFill>
                        </a:rPr>
                        <a:t>(L=1446)</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800" b="1" dirty="0" err="1">
                          <a:solidFill>
                            <a:srgbClr val="FFFF00"/>
                          </a:solidFill>
                        </a:rPr>
                        <a:t>Xience</a:t>
                      </a:r>
                      <a:endParaRPr lang="en-US" sz="1800" b="1" dirty="0">
                        <a:solidFill>
                          <a:srgbClr val="FFFF00"/>
                        </a:solidFill>
                      </a:endParaRPr>
                    </a:p>
                    <a:p>
                      <a:pPr algn="ctr"/>
                      <a:r>
                        <a:rPr lang="en-US" sz="1800" b="0" dirty="0">
                          <a:solidFill>
                            <a:srgbClr val="FFFF00"/>
                          </a:solidFill>
                        </a:rPr>
                        <a:t>(N=1308)</a:t>
                      </a:r>
                    </a:p>
                    <a:p>
                      <a:pPr algn="ctr"/>
                      <a:r>
                        <a:rPr lang="en-US" sz="1800" b="0" dirty="0">
                          <a:solidFill>
                            <a:srgbClr val="FFFF00"/>
                          </a:solidFill>
                        </a:rPr>
                        <a:t>(L=1457)</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r>
                        <a:rPr lang="en-US" sz="1800" b="1" dirty="0">
                          <a:solidFill>
                            <a:srgbClr val="FFFF00"/>
                          </a:solidFill>
                          <a:latin typeface="+mn-lt"/>
                        </a:rPr>
                        <a:t>p-value</a:t>
                      </a:r>
                    </a:p>
                  </a:txBody>
                  <a:tcPr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r h="565563">
                <a:tc>
                  <a:txBody>
                    <a:bodyPr/>
                    <a:lstStyle/>
                    <a:p>
                      <a:pPr marL="0" marR="0">
                        <a:lnSpc>
                          <a:spcPct val="100000"/>
                        </a:lnSpc>
                        <a:spcBef>
                          <a:spcPts val="0"/>
                        </a:spcBef>
                        <a:spcAft>
                          <a:spcPts val="0"/>
                        </a:spcAft>
                      </a:pPr>
                      <a:r>
                        <a:rPr lang="en-US" sz="1800" b="0" dirty="0">
                          <a:solidFill>
                            <a:schemeClr val="tx1"/>
                          </a:solidFill>
                          <a:effectLst/>
                          <a:latin typeface="+mn-lt"/>
                          <a:ea typeface="Calibri"/>
                          <a:cs typeface="Times New Roman"/>
                        </a:rPr>
                        <a:t>Bivalirudin use</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800" b="0" dirty="0">
                          <a:solidFill>
                            <a:schemeClr val="tx1"/>
                          </a:solidFill>
                          <a:effectLst/>
                          <a:latin typeface="+mn-lt"/>
                          <a:ea typeface="Calibri"/>
                          <a:cs typeface="Times New Roman"/>
                        </a:rPr>
                        <a:t>26.5% </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800" b="0" dirty="0">
                          <a:solidFill>
                            <a:schemeClr val="tx1"/>
                          </a:solidFill>
                          <a:effectLst/>
                          <a:latin typeface="+mn-lt"/>
                          <a:ea typeface="Calibri"/>
                          <a:cs typeface="Times New Roman"/>
                        </a:rPr>
                        <a:t>27.7% </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dirty="0">
                          <a:solidFill>
                            <a:schemeClr val="tx1"/>
                          </a:solidFill>
                        </a:rPr>
                        <a:t>0.52</a:t>
                      </a: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1"/>
                  </a:ext>
                </a:extLst>
              </a:tr>
              <a:tr h="565563">
                <a:tc>
                  <a:txBody>
                    <a:bodyPr/>
                    <a:lstStyle/>
                    <a:p>
                      <a:pPr marL="0" marR="0">
                        <a:lnSpc>
                          <a:spcPct val="100000"/>
                        </a:lnSpc>
                        <a:spcBef>
                          <a:spcPts val="0"/>
                        </a:spcBef>
                        <a:spcAft>
                          <a:spcPts val="0"/>
                        </a:spcAft>
                      </a:pPr>
                      <a:r>
                        <a:rPr lang="en-US" sz="1800" b="0" dirty="0">
                          <a:solidFill>
                            <a:schemeClr val="tx1"/>
                          </a:solidFill>
                          <a:effectLst/>
                          <a:latin typeface="+mn-lt"/>
                          <a:ea typeface="Calibri"/>
                          <a:cs typeface="Times New Roman"/>
                        </a:rPr>
                        <a:t>GP IIb/IIIa inhibitor use</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800" b="0" dirty="0">
                          <a:solidFill>
                            <a:schemeClr val="tx1"/>
                          </a:solidFill>
                          <a:effectLst/>
                          <a:latin typeface="+mn-lt"/>
                          <a:ea typeface="Calibri"/>
                          <a:cs typeface="Times New Roman"/>
                        </a:rPr>
                        <a:t>13.4%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800" b="0" dirty="0">
                          <a:solidFill>
                            <a:schemeClr val="tx1"/>
                          </a:solidFill>
                          <a:effectLst/>
                          <a:latin typeface="+mn-lt"/>
                          <a:ea typeface="Calibri"/>
                          <a:cs typeface="Times New Roman"/>
                        </a:rPr>
                        <a:t>12.6%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dirty="0">
                          <a:solidFill>
                            <a:schemeClr val="tx1"/>
                          </a:solidFill>
                        </a:rPr>
                        <a:t>0.54</a:t>
                      </a: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2"/>
                  </a:ext>
                </a:extLst>
              </a:tr>
              <a:tr h="565563">
                <a:tc>
                  <a:txBody>
                    <a:bodyPr/>
                    <a:lstStyle/>
                    <a:p>
                      <a:pPr marL="0" marR="0">
                        <a:lnSpc>
                          <a:spcPct val="100000"/>
                        </a:lnSpc>
                        <a:spcBef>
                          <a:spcPts val="0"/>
                        </a:spcBef>
                        <a:spcAft>
                          <a:spcPts val="0"/>
                        </a:spcAft>
                      </a:pPr>
                      <a:r>
                        <a:rPr lang="en-US" sz="1800" b="0" dirty="0">
                          <a:solidFill>
                            <a:schemeClr val="tx1"/>
                          </a:solidFill>
                          <a:effectLst/>
                          <a:latin typeface="+mn-lt"/>
                          <a:ea typeface="Calibri"/>
                          <a:cs typeface="Times New Roman"/>
                        </a:rPr>
                        <a:t>Cangrelor use</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800" b="0" dirty="0">
                          <a:solidFill>
                            <a:schemeClr val="tx1"/>
                          </a:solidFill>
                          <a:effectLst/>
                          <a:latin typeface="+mn-lt"/>
                          <a:ea typeface="Calibri"/>
                          <a:cs typeface="Times New Roman"/>
                        </a:rPr>
                        <a:t>0.3%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800" b="0" dirty="0">
                          <a:solidFill>
                            <a:schemeClr val="tx1"/>
                          </a:solidFill>
                          <a:effectLst/>
                          <a:latin typeface="+mn-lt"/>
                          <a:ea typeface="Calibri"/>
                          <a:cs typeface="Times New Roman"/>
                        </a:rPr>
                        <a:t>0.5%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dirty="0">
                          <a:solidFill>
                            <a:schemeClr val="tx1"/>
                          </a:solidFill>
                        </a:rPr>
                        <a:t>0.75</a:t>
                      </a: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3"/>
                  </a:ext>
                </a:extLst>
              </a:tr>
              <a:tr h="565563">
                <a:tc>
                  <a:txBody>
                    <a:bodyPr/>
                    <a:lstStyle/>
                    <a:p>
                      <a:pPr marL="0" marR="0">
                        <a:lnSpc>
                          <a:spcPct val="100000"/>
                        </a:lnSpc>
                        <a:spcBef>
                          <a:spcPts val="0"/>
                        </a:spcBef>
                        <a:spcAft>
                          <a:spcPts val="0"/>
                        </a:spcAft>
                      </a:pPr>
                      <a:r>
                        <a:rPr lang="en-US" sz="1800" b="0" dirty="0">
                          <a:solidFill>
                            <a:schemeClr val="tx1"/>
                          </a:solidFill>
                          <a:effectLst/>
                          <a:latin typeface="+mn-lt"/>
                          <a:ea typeface="Calibri"/>
                          <a:cs typeface="Times New Roman"/>
                        </a:rPr>
                        <a:t>Only assigned device implanted</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dirty="0">
                          <a:solidFill>
                            <a:schemeClr val="tx1"/>
                          </a:solidFill>
                        </a:rPr>
                        <a:t>92.6%</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99.2%</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dirty="0">
                          <a:solidFill>
                            <a:srgbClr val="FFFF00"/>
                          </a:solidFill>
                        </a:rPr>
                        <a:t>&lt;0.0001</a:t>
                      </a: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4"/>
                  </a:ext>
                </a:extLst>
              </a:tr>
              <a:tr h="565563">
                <a:tc>
                  <a:txBody>
                    <a:bodyPr/>
                    <a:lstStyle/>
                    <a:p>
                      <a:pPr marL="0" marR="0">
                        <a:lnSpc>
                          <a:spcPct val="100000"/>
                        </a:lnSpc>
                        <a:spcBef>
                          <a:spcPts val="0"/>
                        </a:spcBef>
                        <a:spcAft>
                          <a:spcPts val="0"/>
                        </a:spcAft>
                      </a:pPr>
                      <a:r>
                        <a:rPr lang="en-US" sz="1800" b="0" dirty="0">
                          <a:solidFill>
                            <a:schemeClr val="tx1"/>
                          </a:solidFill>
                          <a:effectLst/>
                          <a:latin typeface="+mn-lt"/>
                          <a:ea typeface="Calibri"/>
                          <a:cs typeface="Times New Roman"/>
                        </a:rPr>
                        <a:t>Unplanned overlapping devices </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800" b="0" dirty="0">
                          <a:solidFill>
                            <a:schemeClr val="tx1"/>
                          </a:solidFill>
                          <a:effectLst/>
                          <a:latin typeface="+mn-lt"/>
                          <a:ea typeface="Calibri"/>
                          <a:cs typeface="Times New Roman"/>
                        </a:rPr>
                        <a:t>5.9%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800" b="0" dirty="0">
                          <a:solidFill>
                            <a:schemeClr val="tx1"/>
                          </a:solidFill>
                          <a:effectLst/>
                          <a:latin typeface="+mn-lt"/>
                          <a:ea typeface="Calibri"/>
                          <a:cs typeface="Times New Roman"/>
                        </a:rPr>
                        <a:t>4.6%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dirty="0">
                          <a:solidFill>
                            <a:schemeClr val="tx1"/>
                          </a:solidFill>
                        </a:rPr>
                        <a:t>0.14</a:t>
                      </a: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5"/>
                  </a:ext>
                </a:extLst>
              </a:tr>
              <a:tr h="565563">
                <a:tc>
                  <a:txBody>
                    <a:bodyPr/>
                    <a:lstStyle/>
                    <a:p>
                      <a:pPr marL="0" marR="0">
                        <a:lnSpc>
                          <a:spcPct val="100000"/>
                        </a:lnSpc>
                        <a:spcBef>
                          <a:spcPts val="0"/>
                        </a:spcBef>
                        <a:spcAft>
                          <a:spcPts val="0"/>
                        </a:spcAft>
                      </a:pPr>
                      <a:r>
                        <a:rPr lang="en-US" sz="1800" b="0" dirty="0">
                          <a:solidFill>
                            <a:schemeClr val="tx1"/>
                          </a:solidFill>
                          <a:effectLst/>
                          <a:latin typeface="+mn-lt"/>
                          <a:ea typeface="Calibri"/>
                          <a:cs typeface="Times New Roman"/>
                        </a:rPr>
                        <a:t>Intravascular imaging use</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dirty="0">
                          <a:solidFill>
                            <a:schemeClr val="tx1"/>
                          </a:solidFill>
                        </a:rPr>
                        <a:t>15.6%</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12.8%</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dirty="0">
                          <a:solidFill>
                            <a:srgbClr val="FFFF00"/>
                          </a:solidFill>
                        </a:rPr>
                        <a:t>0.04</a:t>
                      </a: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6"/>
                  </a:ext>
                </a:extLst>
              </a:tr>
              <a:tr h="565563">
                <a:tc>
                  <a:txBody>
                    <a:bodyPr/>
                    <a:lstStyle/>
                    <a:p>
                      <a:pPr marL="0" marR="0">
                        <a:lnSpc>
                          <a:spcPct val="100000"/>
                        </a:lnSpc>
                        <a:spcBef>
                          <a:spcPts val="0"/>
                        </a:spcBef>
                        <a:spcAft>
                          <a:spcPts val="0"/>
                        </a:spcAft>
                      </a:pPr>
                      <a:r>
                        <a:rPr lang="en-US" sz="1800" b="0" dirty="0">
                          <a:solidFill>
                            <a:schemeClr val="tx1"/>
                          </a:solidFill>
                          <a:effectLst/>
                          <a:latin typeface="+mn-lt"/>
                          <a:ea typeface="Calibri"/>
                          <a:cs typeface="Times New Roman"/>
                        </a:rPr>
                        <a:t>Procedure duration (min)</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800" b="0" dirty="0">
                          <a:solidFill>
                            <a:schemeClr val="tx1"/>
                          </a:solidFill>
                          <a:effectLst/>
                          <a:latin typeface="+mn-lt"/>
                          <a:ea typeface="Calibri"/>
                          <a:cs typeface="Times New Roman"/>
                        </a:rPr>
                        <a:t>46.2 ± 25.2</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800" b="0" dirty="0">
                          <a:solidFill>
                            <a:schemeClr val="tx1"/>
                          </a:solidFill>
                          <a:effectLst/>
                          <a:latin typeface="+mn-lt"/>
                          <a:ea typeface="Calibri"/>
                          <a:cs typeface="Times New Roman"/>
                        </a:rPr>
                        <a:t>38.1 ± 21.1</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dirty="0">
                          <a:solidFill>
                            <a:srgbClr val="FFFF00"/>
                          </a:solidFill>
                        </a:rPr>
                        <a:t>&lt;0.0001</a:t>
                      </a: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7"/>
                  </a:ext>
                </a:extLst>
              </a:tr>
            </a:tbl>
          </a:graphicData>
        </a:graphic>
      </p:graphicFrame>
      <p:sp>
        <p:nvSpPr>
          <p:cNvPr id="3" name="Rectangle 3"/>
          <p:cNvSpPr txBox="1">
            <a:spLocks noChangeArrowheads="1"/>
          </p:cNvSpPr>
          <p:nvPr/>
        </p:nvSpPr>
        <p:spPr bwMode="auto">
          <a:xfrm>
            <a:off x="479425" y="330518"/>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marR="0" lvl="0" indent="0" algn="ctr" defTabSz="914400" rtl="0" eaLnBrk="1" fontAlgn="base" latinLnBrk="0" hangingPunct="1">
              <a:lnSpc>
                <a:spcPct val="100000"/>
              </a:lnSpc>
              <a:spcBef>
                <a:spcPct val="30000"/>
              </a:spcBef>
              <a:spcAft>
                <a:spcPct val="0"/>
              </a:spcAft>
              <a:buClr>
                <a:srgbClr val="FDE25E"/>
              </a:buClr>
              <a:buSzPct val="110000"/>
              <a:buFontTx/>
              <a:buNone/>
              <a:tabLst/>
              <a:defRPr/>
            </a:pP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Procedural Characteristics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
        <p:nvSpPr>
          <p:cNvPr id="6" name="TextBox 5"/>
          <p:cNvSpPr txBox="1"/>
          <p:nvPr/>
        </p:nvSpPr>
        <p:spPr>
          <a:xfrm>
            <a:off x="1250770" y="6413101"/>
            <a:ext cx="60773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N= number of patients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L= number of lesions</a:t>
            </a:r>
          </a:p>
        </p:txBody>
      </p:sp>
    </p:spTree>
    <p:extLst>
      <p:ext uri="{BB962C8B-B14F-4D97-AF65-F5344CB8AC3E}">
        <p14:creationId xmlns:p14="http://schemas.microsoft.com/office/powerpoint/2010/main" val="3992900433"/>
      </p:ext>
    </p:extLst>
  </p:cSld>
  <p:clrMapOvr>
    <a:masterClrMapping/>
  </p:clrMapOvr>
  <mc:AlternateContent xmlns:mc="http://schemas.openxmlformats.org/markup-compatibility/2006">
    <mc:Choice xmlns:p14="http://schemas.microsoft.com/office/powerpoint/2010/main" Requires="p14">
      <p:transition p14:dur="250">
        <p:wipe dir="r"/>
      </p:transition>
    </mc:Choice>
    <mc:Fallback>
      <p:transition>
        <p:wipe dir="r"/>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1004706" y="1744709"/>
          <a:ext cx="7134589"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8"/>
          <p:cNvSpPr txBox="1">
            <a:spLocks noChangeArrowheads="1"/>
          </p:cNvSpPr>
          <p:nvPr/>
        </p:nvSpPr>
        <p:spPr bwMode="auto">
          <a:xfrm>
            <a:off x="1739734" y="3884682"/>
            <a:ext cx="5664533" cy="1081771"/>
          </a:xfrm>
          <a:prstGeom prst="rect">
            <a:avLst/>
          </a:prstGeom>
          <a:noFill/>
          <a:ln w="9525">
            <a:noFill/>
            <a:miter lim="800000"/>
            <a:headEnd/>
            <a:tailEnd/>
          </a:ln>
        </p:spPr>
        <p:txBody>
          <a:bodyPr wrap="square">
            <a:spAutoFit/>
          </a:bodyPr>
          <a:lstStyle/>
          <a:p>
            <a:pPr algn="ctr" fontAlgn="base">
              <a:lnSpc>
                <a:spcPct val="110000"/>
              </a:lnSpc>
            </a:pPr>
            <a:r>
              <a:rPr lang="en-US" altLang="en-US" sz="2000" dirty="0">
                <a:solidFill>
                  <a:srgbClr val="FFFFFF"/>
                </a:solidFill>
                <a:effectLst>
                  <a:outerShdw blurRad="38100" dist="38100" dir="2700000" algn="tl">
                    <a:srgbClr val="000000">
                      <a:alpha val="43137"/>
                    </a:srgbClr>
                  </a:outerShdw>
                </a:effectLst>
                <a:cs typeface="Tahoma" pitchFamily="34" charset="0"/>
              </a:rPr>
              <a:t>Difference [97.5% UCL] =</a:t>
            </a:r>
          </a:p>
          <a:p>
            <a:pPr algn="ctr" fontAlgn="base">
              <a:lnSpc>
                <a:spcPct val="110000"/>
              </a:lnSpc>
            </a:pPr>
            <a:r>
              <a:rPr lang="en-US" altLang="en-US" sz="2000" dirty="0">
                <a:solidFill>
                  <a:srgbClr val="FFFFFF"/>
                </a:solidFill>
                <a:effectLst>
                  <a:outerShdw blurRad="38100" dist="38100" dir="2700000" algn="tl">
                    <a:srgbClr val="000000">
                      <a:alpha val="43137"/>
                    </a:srgbClr>
                  </a:outerShdw>
                </a:effectLst>
                <a:cs typeface="Tahoma" pitchFamily="34" charset="0"/>
              </a:rPr>
              <a:t>1.29% [2.89%]</a:t>
            </a:r>
          </a:p>
          <a:p>
            <a:pPr algn="ctr" fontAlgn="base">
              <a:lnSpc>
                <a:spcPct val="110000"/>
              </a:lnSpc>
            </a:pPr>
            <a:r>
              <a:rPr lang="en-US" sz="2000" b="1" dirty="0">
                <a:solidFill>
                  <a:srgbClr val="FFFF00"/>
                </a:solidFill>
                <a:effectLst>
                  <a:outerShdw blurRad="38100" dist="38100" dir="2700000" algn="tl">
                    <a:srgbClr val="000000">
                      <a:alpha val="43137"/>
                    </a:srgbClr>
                  </a:outerShdw>
                </a:effectLst>
              </a:rPr>
              <a:t>P</a:t>
            </a:r>
            <a:r>
              <a:rPr lang="en-US" sz="2000" b="1" baseline="-25000" dirty="0">
                <a:solidFill>
                  <a:srgbClr val="FFFF00"/>
                </a:solidFill>
                <a:effectLst>
                  <a:outerShdw blurRad="38100" dist="38100" dir="2700000" algn="tl">
                    <a:srgbClr val="000000">
                      <a:alpha val="43137"/>
                    </a:srgbClr>
                  </a:outerShdw>
                </a:effectLst>
              </a:rPr>
              <a:t>NI</a:t>
            </a:r>
            <a:r>
              <a:rPr lang="en-US" sz="2000" b="1" dirty="0">
                <a:solidFill>
                  <a:srgbClr val="FFFF00"/>
                </a:solidFill>
                <a:effectLst>
                  <a:outerShdw blurRad="38100" dist="38100" dir="2700000" algn="tl">
                    <a:srgbClr val="000000">
                      <a:alpha val="43137"/>
                    </a:srgbClr>
                  </a:outerShdw>
                </a:effectLst>
                <a:cs typeface="Tahoma" pitchFamily="34" charset="0"/>
              </a:rPr>
              <a:t> = 0.02</a:t>
            </a:r>
            <a:endParaRPr lang="en-US" sz="2000" b="1" baseline="-25000" dirty="0">
              <a:solidFill>
                <a:srgbClr val="FFFF00"/>
              </a:solidFill>
              <a:effectLst>
                <a:outerShdw blurRad="38100" dist="38100" dir="2700000" algn="tl">
                  <a:srgbClr val="000000">
                    <a:alpha val="43137"/>
                  </a:srgbClr>
                </a:outerShdw>
              </a:effectLst>
            </a:endParaRPr>
          </a:p>
        </p:txBody>
      </p:sp>
      <p:sp>
        <p:nvSpPr>
          <p:cNvPr id="4" name="TextBox 14"/>
          <p:cNvSpPr txBox="1">
            <a:spLocks noChangeArrowheads="1"/>
          </p:cNvSpPr>
          <p:nvPr/>
        </p:nvSpPr>
        <p:spPr bwMode="auto">
          <a:xfrm>
            <a:off x="2612457" y="5733659"/>
            <a:ext cx="3929281" cy="400110"/>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000" b="1" dirty="0">
                <a:solidFill>
                  <a:schemeClr val="tx2">
                    <a:lumMod val="60000"/>
                    <a:lumOff val="40000"/>
                  </a:schemeClr>
                </a:solidFill>
                <a:effectLst>
                  <a:outerShdw blurRad="38100" dist="38100" dir="2700000" algn="tl">
                    <a:srgbClr val="000000">
                      <a:alpha val="43137"/>
                    </a:srgbClr>
                  </a:outerShdw>
                </a:effectLst>
                <a:cs typeface="Arial" charset="0"/>
              </a:rPr>
              <a:t>% Difference </a:t>
            </a:r>
            <a:r>
              <a:rPr lang="en-US" sz="2000" b="1">
                <a:solidFill>
                  <a:schemeClr val="tx2">
                    <a:lumMod val="60000"/>
                    <a:lumOff val="40000"/>
                  </a:schemeClr>
                </a:solidFill>
                <a:effectLst>
                  <a:outerShdw blurRad="38100" dist="38100" dir="2700000" algn="tl">
                    <a:srgbClr val="000000">
                      <a:alpha val="43137"/>
                    </a:srgbClr>
                  </a:outerShdw>
                </a:effectLst>
                <a:cs typeface="Arial" charset="0"/>
              </a:rPr>
              <a:t>(Absorb </a:t>
            </a:r>
            <a:r>
              <a:rPr lang="en-US" sz="2000" b="1" dirty="0">
                <a:solidFill>
                  <a:schemeClr val="tx2">
                    <a:lumMod val="60000"/>
                    <a:lumOff val="40000"/>
                  </a:schemeClr>
                </a:solidFill>
                <a:effectLst>
                  <a:outerShdw blurRad="38100" dist="38100" dir="2700000" algn="tl">
                    <a:srgbClr val="000000">
                      <a:alpha val="43137"/>
                    </a:srgbClr>
                  </a:outerShdw>
                </a:effectLst>
                <a:cs typeface="Arial" charset="0"/>
              </a:rPr>
              <a:t>- </a:t>
            </a:r>
            <a:r>
              <a:rPr lang="en-US" sz="2000" b="1" dirty="0" err="1">
                <a:solidFill>
                  <a:schemeClr val="tx2">
                    <a:lumMod val="60000"/>
                    <a:lumOff val="40000"/>
                  </a:schemeClr>
                </a:solidFill>
                <a:effectLst>
                  <a:outerShdw blurRad="38100" dist="38100" dir="2700000" algn="tl">
                    <a:srgbClr val="000000">
                      <a:alpha val="43137"/>
                    </a:srgbClr>
                  </a:outerShdw>
                </a:effectLst>
                <a:cs typeface="Arial" charset="0"/>
              </a:rPr>
              <a:t>Xience</a:t>
            </a:r>
            <a:r>
              <a:rPr lang="en-US" sz="2000" b="1" dirty="0">
                <a:solidFill>
                  <a:schemeClr val="tx2">
                    <a:lumMod val="60000"/>
                    <a:lumOff val="40000"/>
                  </a:schemeClr>
                </a:solidFill>
                <a:effectLst>
                  <a:outerShdw blurRad="38100" dist="38100" dir="2700000" algn="tl">
                    <a:srgbClr val="000000">
                      <a:alpha val="43137"/>
                    </a:srgbClr>
                  </a:outerShdw>
                </a:effectLst>
                <a:cs typeface="Arial" charset="0"/>
              </a:rPr>
              <a:t>)</a:t>
            </a:r>
          </a:p>
        </p:txBody>
      </p:sp>
      <p:sp>
        <p:nvSpPr>
          <p:cNvPr id="5" name="Rectangle 3"/>
          <p:cNvSpPr txBox="1">
            <a:spLocks noChangeArrowheads="1"/>
          </p:cNvSpPr>
          <p:nvPr/>
        </p:nvSpPr>
        <p:spPr bwMode="auto">
          <a:xfrm>
            <a:off x="479425" y="221146"/>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buClr>
                <a:srgbClr val="FDE25E"/>
              </a:buClr>
              <a:buFontTx/>
              <a:buNone/>
            </a:pPr>
            <a:r>
              <a:rPr lang="en-US" sz="3600" kern="0" dirty="0">
                <a:solidFill>
                  <a:srgbClr val="FFFFFF"/>
                </a:solidFill>
                <a:effectLst>
                  <a:outerShdw blurRad="38100" dist="38100" dir="2700000" algn="tl">
                    <a:srgbClr val="000000">
                      <a:alpha val="43137"/>
                    </a:srgbClr>
                  </a:outerShdw>
                </a:effectLst>
              </a:rPr>
              <a:t>Primary Endpoint</a:t>
            </a:r>
          </a:p>
        </p:txBody>
      </p:sp>
      <p:sp>
        <p:nvSpPr>
          <p:cNvPr id="6" name="Rectangle 2"/>
          <p:cNvSpPr txBox="1">
            <a:spLocks noChangeArrowheads="1"/>
          </p:cNvSpPr>
          <p:nvPr/>
        </p:nvSpPr>
        <p:spPr bwMode="auto">
          <a:xfrm>
            <a:off x="777082" y="863482"/>
            <a:ext cx="7589837" cy="458587"/>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a:lstStyle>
          <a:p>
            <a:pPr eaLnBrk="1" hangingPunct="1">
              <a:lnSpc>
                <a:spcPct val="85000"/>
              </a:lnSpc>
            </a:pPr>
            <a:r>
              <a:rPr lang="en-US" sz="3200" dirty="0">
                <a:solidFill>
                  <a:srgbClr val="FFFF00"/>
                </a:solidFill>
                <a:effectLst>
                  <a:outerShdw blurRad="38100" dist="38100" dir="2700000" algn="tl">
                    <a:srgbClr val="000000">
                      <a:alpha val="43137"/>
                    </a:srgbClr>
                  </a:outerShdw>
                </a:effectLst>
              </a:rPr>
              <a:t>30-Day TLF (ITT)</a:t>
            </a:r>
          </a:p>
        </p:txBody>
      </p:sp>
      <p:sp>
        <p:nvSpPr>
          <p:cNvPr id="7" name="TextBox 6"/>
          <p:cNvSpPr txBox="1"/>
          <p:nvPr/>
        </p:nvSpPr>
        <p:spPr>
          <a:xfrm>
            <a:off x="2495150" y="2147934"/>
            <a:ext cx="4153701" cy="1081771"/>
          </a:xfrm>
          <a:prstGeom prst="rect">
            <a:avLst/>
          </a:prstGeom>
          <a:noFill/>
        </p:spPr>
        <p:txBody>
          <a:bodyPr wrap="none" rtlCol="0">
            <a:spAutoFit/>
          </a:bodyPr>
          <a:lstStyle/>
          <a:p>
            <a:pPr algn="ctr">
              <a:lnSpc>
                <a:spcPct val="110000"/>
              </a:lnSpc>
            </a:pPr>
            <a:r>
              <a:rPr lang="en-US" sz="2000" b="1" dirty="0">
                <a:solidFill>
                  <a:srgbClr val="FFFF00"/>
                </a:solidFill>
              </a:rPr>
              <a:t>30-day TLF</a:t>
            </a:r>
          </a:p>
          <a:p>
            <a:pPr algn="ctr">
              <a:lnSpc>
                <a:spcPct val="110000"/>
              </a:lnSpc>
            </a:pPr>
            <a:r>
              <a:rPr lang="en-US" sz="2000" dirty="0">
                <a:solidFill>
                  <a:srgbClr val="FFFFFF"/>
                </a:solidFill>
              </a:rPr>
              <a:t>Absorb vs. Xience</a:t>
            </a:r>
          </a:p>
          <a:p>
            <a:pPr algn="ctr">
              <a:lnSpc>
                <a:spcPct val="110000"/>
              </a:lnSpc>
            </a:pPr>
            <a:r>
              <a:rPr lang="en-US" sz="2000" dirty="0"/>
              <a:t>5.0% (64/1288) vs. 3.7% (48/1303)</a:t>
            </a:r>
          </a:p>
        </p:txBody>
      </p:sp>
      <p:sp>
        <p:nvSpPr>
          <p:cNvPr id="8" name="TextBox 7"/>
          <p:cNvSpPr txBox="1">
            <a:spLocks noChangeArrowheads="1"/>
          </p:cNvSpPr>
          <p:nvPr/>
        </p:nvSpPr>
        <p:spPr bwMode="auto">
          <a:xfrm>
            <a:off x="6982902" y="991476"/>
            <a:ext cx="1460656"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Tahoma" pitchFamily="34" charset="0"/>
              </a:defRPr>
            </a:lvl1pPr>
            <a:lvl2pPr marL="742950" indent="-285750" eaLnBrk="0" hangingPunct="0">
              <a:defRPr>
                <a:solidFill>
                  <a:schemeClr val="tx1"/>
                </a:solidFill>
                <a:latin typeface="Arial" charset="0"/>
                <a:cs typeface="Tahoma" pitchFamily="34" charset="0"/>
              </a:defRPr>
            </a:lvl2pPr>
            <a:lvl3pPr marL="1143000" indent="-228600" eaLnBrk="0" hangingPunct="0">
              <a:defRPr>
                <a:solidFill>
                  <a:schemeClr val="tx1"/>
                </a:solidFill>
                <a:latin typeface="Arial" charset="0"/>
                <a:cs typeface="Tahoma" pitchFamily="34" charset="0"/>
              </a:defRPr>
            </a:lvl3pPr>
            <a:lvl4pPr marL="1600200" indent="-228600" eaLnBrk="0" hangingPunct="0">
              <a:defRPr>
                <a:solidFill>
                  <a:schemeClr val="tx1"/>
                </a:solidFill>
                <a:latin typeface="Arial" charset="0"/>
                <a:cs typeface="Tahoma" pitchFamily="34" charset="0"/>
              </a:defRPr>
            </a:lvl4pPr>
            <a:lvl5pPr marL="2057400" indent="-228600" eaLnBrk="0" hangingPunct="0">
              <a:defRPr>
                <a:solidFill>
                  <a:schemeClr val="tx1"/>
                </a:solidFill>
                <a:latin typeface="Arial" charset="0"/>
                <a:cs typeface="Tahoma" pitchFamily="34" charset="0"/>
              </a:defRPr>
            </a:lvl5pPr>
            <a:lvl6pPr marL="2514600" indent="-228600" eaLnBrk="0" fontAlgn="base" hangingPunct="0">
              <a:spcBef>
                <a:spcPct val="0"/>
              </a:spcBef>
              <a:spcAft>
                <a:spcPct val="0"/>
              </a:spcAft>
              <a:defRPr>
                <a:solidFill>
                  <a:schemeClr val="tx1"/>
                </a:solidFill>
                <a:latin typeface="Arial" charset="0"/>
                <a:cs typeface="Tahoma" pitchFamily="34" charset="0"/>
              </a:defRPr>
            </a:lvl6pPr>
            <a:lvl7pPr marL="2971800" indent="-228600" eaLnBrk="0" fontAlgn="base" hangingPunct="0">
              <a:spcBef>
                <a:spcPct val="0"/>
              </a:spcBef>
              <a:spcAft>
                <a:spcPct val="0"/>
              </a:spcAft>
              <a:defRPr>
                <a:solidFill>
                  <a:schemeClr val="tx1"/>
                </a:solidFill>
                <a:latin typeface="Arial" charset="0"/>
                <a:cs typeface="Tahoma" pitchFamily="34" charset="0"/>
              </a:defRPr>
            </a:lvl7pPr>
            <a:lvl8pPr marL="3429000" indent="-228600" eaLnBrk="0" fontAlgn="base" hangingPunct="0">
              <a:spcBef>
                <a:spcPct val="0"/>
              </a:spcBef>
              <a:spcAft>
                <a:spcPct val="0"/>
              </a:spcAft>
              <a:defRPr>
                <a:solidFill>
                  <a:schemeClr val="tx1"/>
                </a:solidFill>
                <a:latin typeface="Arial" charset="0"/>
                <a:cs typeface="Tahoma" pitchFamily="34" charset="0"/>
              </a:defRPr>
            </a:lvl8pPr>
            <a:lvl9pPr marL="3886200" indent="-228600" eaLnBrk="0" fontAlgn="base" hangingPunct="0">
              <a:spcBef>
                <a:spcPct val="0"/>
              </a:spcBef>
              <a:spcAft>
                <a:spcPct val="0"/>
              </a:spcAft>
              <a:defRPr>
                <a:solidFill>
                  <a:schemeClr val="tx1"/>
                </a:solidFill>
                <a:latin typeface="Arial" charset="0"/>
                <a:cs typeface="Tahoma" pitchFamily="34" charset="0"/>
              </a:defRPr>
            </a:lvl9pPr>
          </a:lstStyle>
          <a:p>
            <a:pPr algn="ctr" eaLnBrk="1" fontAlgn="base" hangingPunct="1">
              <a:spcBef>
                <a:spcPct val="0"/>
              </a:spcBef>
              <a:spcAft>
                <a:spcPct val="0"/>
              </a:spcAft>
            </a:pPr>
            <a:r>
              <a:rPr lang="en-US" altLang="en-US" sz="160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Non-inferiority</a:t>
            </a:r>
          </a:p>
          <a:p>
            <a:pPr algn="ctr" eaLnBrk="1" fontAlgn="base" hangingPunct="1">
              <a:spcBef>
                <a:spcPct val="0"/>
              </a:spcBef>
              <a:spcAft>
                <a:spcPct val="0"/>
              </a:spcAft>
            </a:pPr>
            <a:r>
              <a:rPr lang="en-US" altLang="en-US" sz="16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margin</a:t>
            </a:r>
          </a:p>
          <a:p>
            <a:pPr algn="ctr" eaLnBrk="1" fontAlgn="base" hangingPunct="1">
              <a:spcBef>
                <a:spcPct val="0"/>
              </a:spcBef>
              <a:spcAft>
                <a:spcPct val="0"/>
              </a:spcAft>
            </a:pPr>
            <a:r>
              <a:rPr lang="en-US" altLang="en-US" sz="16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2.9%</a:t>
            </a:r>
            <a:endParaRPr lang="en-US" altLang="en-US" sz="1600" baseline="300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Tree>
    <p:extLst>
      <p:ext uri="{BB962C8B-B14F-4D97-AF65-F5344CB8AC3E}">
        <p14:creationId xmlns:p14="http://schemas.microsoft.com/office/powerpoint/2010/main" val="2463685314"/>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1004706" y="1744709"/>
          <a:ext cx="7134589"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a:spLocks noChangeArrowheads="1"/>
          </p:cNvSpPr>
          <p:nvPr/>
        </p:nvSpPr>
        <p:spPr bwMode="auto">
          <a:xfrm>
            <a:off x="6982902" y="991476"/>
            <a:ext cx="1460656"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Tahoma" pitchFamily="34" charset="0"/>
              </a:defRPr>
            </a:lvl1pPr>
            <a:lvl2pPr marL="742950" indent="-285750" eaLnBrk="0" hangingPunct="0">
              <a:defRPr>
                <a:solidFill>
                  <a:schemeClr val="tx1"/>
                </a:solidFill>
                <a:latin typeface="Arial" charset="0"/>
                <a:cs typeface="Tahoma" pitchFamily="34" charset="0"/>
              </a:defRPr>
            </a:lvl2pPr>
            <a:lvl3pPr marL="1143000" indent="-228600" eaLnBrk="0" hangingPunct="0">
              <a:defRPr>
                <a:solidFill>
                  <a:schemeClr val="tx1"/>
                </a:solidFill>
                <a:latin typeface="Arial" charset="0"/>
                <a:cs typeface="Tahoma" pitchFamily="34" charset="0"/>
              </a:defRPr>
            </a:lvl3pPr>
            <a:lvl4pPr marL="1600200" indent="-228600" eaLnBrk="0" hangingPunct="0">
              <a:defRPr>
                <a:solidFill>
                  <a:schemeClr val="tx1"/>
                </a:solidFill>
                <a:latin typeface="Arial" charset="0"/>
                <a:cs typeface="Tahoma" pitchFamily="34" charset="0"/>
              </a:defRPr>
            </a:lvl4pPr>
            <a:lvl5pPr marL="2057400" indent="-228600" eaLnBrk="0" hangingPunct="0">
              <a:defRPr>
                <a:solidFill>
                  <a:schemeClr val="tx1"/>
                </a:solidFill>
                <a:latin typeface="Arial" charset="0"/>
                <a:cs typeface="Tahoma" pitchFamily="34" charset="0"/>
              </a:defRPr>
            </a:lvl5pPr>
            <a:lvl6pPr marL="2514600" indent="-228600" eaLnBrk="0" fontAlgn="base" hangingPunct="0">
              <a:spcBef>
                <a:spcPct val="0"/>
              </a:spcBef>
              <a:spcAft>
                <a:spcPct val="0"/>
              </a:spcAft>
              <a:defRPr>
                <a:solidFill>
                  <a:schemeClr val="tx1"/>
                </a:solidFill>
                <a:latin typeface="Arial" charset="0"/>
                <a:cs typeface="Tahoma" pitchFamily="34" charset="0"/>
              </a:defRPr>
            </a:lvl6pPr>
            <a:lvl7pPr marL="2971800" indent="-228600" eaLnBrk="0" fontAlgn="base" hangingPunct="0">
              <a:spcBef>
                <a:spcPct val="0"/>
              </a:spcBef>
              <a:spcAft>
                <a:spcPct val="0"/>
              </a:spcAft>
              <a:defRPr>
                <a:solidFill>
                  <a:schemeClr val="tx1"/>
                </a:solidFill>
                <a:latin typeface="Arial" charset="0"/>
                <a:cs typeface="Tahoma" pitchFamily="34" charset="0"/>
              </a:defRPr>
            </a:lvl7pPr>
            <a:lvl8pPr marL="3429000" indent="-228600" eaLnBrk="0" fontAlgn="base" hangingPunct="0">
              <a:spcBef>
                <a:spcPct val="0"/>
              </a:spcBef>
              <a:spcAft>
                <a:spcPct val="0"/>
              </a:spcAft>
              <a:defRPr>
                <a:solidFill>
                  <a:schemeClr val="tx1"/>
                </a:solidFill>
                <a:latin typeface="Arial" charset="0"/>
                <a:cs typeface="Tahoma" pitchFamily="34" charset="0"/>
              </a:defRPr>
            </a:lvl8pPr>
            <a:lvl9pPr marL="3886200" indent="-228600" eaLnBrk="0" fontAlgn="base" hangingPunct="0">
              <a:spcBef>
                <a:spcPct val="0"/>
              </a:spcBef>
              <a:spcAft>
                <a:spcPct val="0"/>
              </a:spcAft>
              <a:defRPr>
                <a:solidFill>
                  <a:schemeClr val="tx1"/>
                </a:solidFill>
                <a:latin typeface="Arial" charset="0"/>
                <a:cs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Non-inferiority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margin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 2.9%</a:t>
            </a:r>
            <a:endParaRPr kumimoji="0" lang="en-US" altLang="en-US" sz="1600" b="0" i="0" u="none" strike="noStrike" kern="1200" cap="none" spc="0" normalizeH="0" baseline="30000" noProof="0" dirty="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4" name="TextBox 18"/>
          <p:cNvSpPr txBox="1">
            <a:spLocks noChangeArrowheads="1"/>
          </p:cNvSpPr>
          <p:nvPr/>
        </p:nvSpPr>
        <p:spPr bwMode="auto">
          <a:xfrm>
            <a:off x="1739734" y="3884682"/>
            <a:ext cx="5664533" cy="110799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1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Tahoma" pitchFamily="34" charset="0"/>
              </a:rPr>
              <a:t>Difference [97.5% UCL] =</a:t>
            </a:r>
          </a:p>
          <a:p>
            <a:pPr marL="0" marR="0" lvl="0" indent="0" algn="ctr" defTabSz="914400" rtl="0" eaLnBrk="1" fontAlgn="base" latinLnBrk="0" hangingPunct="1">
              <a:lnSpc>
                <a:spcPct val="11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Tahoma" pitchFamily="34" charset="0"/>
              </a:rPr>
              <a:t>0.83% [2.46%]</a:t>
            </a:r>
          </a:p>
          <a:p>
            <a:pPr marL="0" marR="0" lvl="0" indent="0" algn="ctr" defTabSz="914400" rtl="0" eaLnBrk="1" fontAlgn="base" latinLnBrk="0" hangingPunct="1">
              <a:lnSpc>
                <a:spcPct val="11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P</a:t>
            </a:r>
            <a:r>
              <a:rPr kumimoji="0" lang="en-US" sz="2000" b="1" i="0" u="none" strike="noStrike" kern="1200" cap="none" spc="0" normalizeH="0" baseline="-2500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NI</a:t>
            </a:r>
            <a:r>
              <a:rPr kumimoji="0" lang="en-US"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Tahoma" pitchFamily="34" charset="0"/>
              </a:rPr>
              <a:t> = 0.006</a:t>
            </a:r>
            <a:endParaRPr kumimoji="0" lang="en-US" sz="2000" b="1" i="0" u="none" strike="noStrike" kern="1200" cap="none" spc="0" normalizeH="0" baseline="-25000" noProof="0" dirty="0">
              <a:ln>
                <a:noFill/>
              </a:ln>
              <a:solidFill>
                <a:srgbClr val="FFFF00"/>
              </a:solidFill>
              <a:effectLst>
                <a:outerShdw blurRad="38100" dist="38100" dir="2700000" algn="tl">
                  <a:srgbClr val="000000">
                    <a:alpha val="43137"/>
                  </a:srgbClr>
                </a:outerShdw>
              </a:effectLst>
              <a:uLnTx/>
              <a:uFillTx/>
              <a:latin typeface="Arial"/>
              <a:ea typeface="+mn-ea"/>
              <a:cs typeface="+mn-cs"/>
            </a:endParaRPr>
          </a:p>
        </p:txBody>
      </p:sp>
      <p:sp>
        <p:nvSpPr>
          <p:cNvPr id="5" name="TextBox 14"/>
          <p:cNvSpPr txBox="1">
            <a:spLocks noChangeArrowheads="1"/>
          </p:cNvSpPr>
          <p:nvPr/>
        </p:nvSpPr>
        <p:spPr bwMode="auto">
          <a:xfrm>
            <a:off x="2612457" y="5733659"/>
            <a:ext cx="3929281" cy="400110"/>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DE25E">
                    <a:lumMod val="60000"/>
                    <a:lumOff val="40000"/>
                  </a:srgbClr>
                </a:solidFill>
                <a:effectLst>
                  <a:outerShdw blurRad="38100" dist="38100" dir="2700000" algn="tl">
                    <a:srgbClr val="000000">
                      <a:alpha val="43137"/>
                    </a:srgbClr>
                  </a:outerShdw>
                </a:effectLst>
                <a:uLnTx/>
                <a:uFillTx/>
                <a:latin typeface="Arial"/>
                <a:ea typeface="+mn-ea"/>
                <a:cs typeface="Arial" charset="0"/>
              </a:rPr>
              <a:t>% Difference </a:t>
            </a:r>
            <a:r>
              <a:rPr kumimoji="0" lang="en-US" sz="2000" b="1" i="0" u="none" strike="noStrike" kern="1200" cap="none" spc="0" normalizeH="0" baseline="0" noProof="0">
                <a:ln>
                  <a:noFill/>
                </a:ln>
                <a:solidFill>
                  <a:srgbClr val="FDE25E">
                    <a:lumMod val="60000"/>
                    <a:lumOff val="40000"/>
                  </a:srgbClr>
                </a:solidFill>
                <a:effectLst>
                  <a:outerShdw blurRad="38100" dist="38100" dir="2700000" algn="tl">
                    <a:srgbClr val="000000">
                      <a:alpha val="43137"/>
                    </a:srgbClr>
                  </a:outerShdw>
                </a:effectLst>
                <a:uLnTx/>
                <a:uFillTx/>
                <a:latin typeface="Arial"/>
                <a:ea typeface="+mn-ea"/>
                <a:cs typeface="Arial" charset="0"/>
              </a:rPr>
              <a:t>(Absorb </a:t>
            </a:r>
            <a:r>
              <a:rPr kumimoji="0" lang="en-US" sz="2000" b="1" i="0" u="none" strike="noStrike" kern="1200" cap="none" spc="0" normalizeH="0" baseline="0" noProof="0" dirty="0">
                <a:ln>
                  <a:noFill/>
                </a:ln>
                <a:solidFill>
                  <a:srgbClr val="FDE25E">
                    <a:lumMod val="60000"/>
                    <a:lumOff val="40000"/>
                  </a:srgbClr>
                </a:solidFill>
                <a:effectLst>
                  <a:outerShdw blurRad="38100" dist="38100" dir="2700000" algn="tl">
                    <a:srgbClr val="000000">
                      <a:alpha val="43137"/>
                    </a:srgbClr>
                  </a:outerShdw>
                </a:effectLst>
                <a:uLnTx/>
                <a:uFillTx/>
                <a:latin typeface="Arial"/>
                <a:ea typeface="+mn-ea"/>
                <a:cs typeface="Arial" charset="0"/>
              </a:rPr>
              <a:t>- </a:t>
            </a:r>
            <a:r>
              <a:rPr kumimoji="0" lang="en-US" sz="2000" b="1" i="0" u="none" strike="noStrike" kern="1200" cap="none" spc="0" normalizeH="0" baseline="0" noProof="0" dirty="0" err="1">
                <a:ln>
                  <a:noFill/>
                </a:ln>
                <a:solidFill>
                  <a:srgbClr val="FDE25E">
                    <a:lumMod val="60000"/>
                    <a:lumOff val="40000"/>
                  </a:srgbClr>
                </a:solidFill>
                <a:effectLst>
                  <a:outerShdw blurRad="38100" dist="38100" dir="2700000" algn="tl">
                    <a:srgbClr val="000000">
                      <a:alpha val="43137"/>
                    </a:srgbClr>
                  </a:outerShdw>
                </a:effectLst>
                <a:uLnTx/>
                <a:uFillTx/>
                <a:latin typeface="Arial"/>
                <a:ea typeface="+mn-ea"/>
                <a:cs typeface="Arial" charset="0"/>
              </a:rPr>
              <a:t>Xience</a:t>
            </a:r>
            <a:r>
              <a:rPr kumimoji="0" lang="en-US" sz="2000" b="1" i="0" u="none" strike="noStrike" kern="1200" cap="none" spc="0" normalizeH="0" baseline="0" noProof="0" dirty="0">
                <a:ln>
                  <a:noFill/>
                </a:ln>
                <a:solidFill>
                  <a:srgbClr val="FDE25E">
                    <a:lumMod val="60000"/>
                    <a:lumOff val="40000"/>
                  </a:srgbClr>
                </a:solidFill>
                <a:effectLst>
                  <a:outerShdw blurRad="38100" dist="38100" dir="2700000" algn="tl">
                    <a:srgbClr val="000000">
                      <a:alpha val="43137"/>
                    </a:srgbClr>
                  </a:outerShdw>
                </a:effectLst>
                <a:uLnTx/>
                <a:uFillTx/>
                <a:latin typeface="Arial"/>
                <a:ea typeface="+mn-ea"/>
                <a:cs typeface="Arial" charset="0"/>
              </a:rPr>
              <a:t>)</a:t>
            </a:r>
          </a:p>
        </p:txBody>
      </p:sp>
      <p:sp>
        <p:nvSpPr>
          <p:cNvPr id="6" name="Rectangle 3"/>
          <p:cNvSpPr txBox="1">
            <a:spLocks noChangeArrowheads="1"/>
          </p:cNvSpPr>
          <p:nvPr/>
        </p:nvSpPr>
        <p:spPr bwMode="auto">
          <a:xfrm>
            <a:off x="479425" y="221146"/>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marR="0" lvl="0" indent="0" algn="ctr" defTabSz="914400" rtl="0" eaLnBrk="1" fontAlgn="base" latinLnBrk="0" hangingPunct="1">
              <a:lnSpc>
                <a:spcPct val="100000"/>
              </a:lnSpc>
              <a:spcBef>
                <a:spcPct val="30000"/>
              </a:spcBef>
              <a:spcAft>
                <a:spcPct val="0"/>
              </a:spcAft>
              <a:buClr>
                <a:srgbClr val="FDE25E"/>
              </a:buClr>
              <a:buSzPct val="110000"/>
              <a:buFontTx/>
              <a:buNone/>
              <a:tabLst/>
              <a:defRPr/>
            </a:pP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Primary Endpoint</a:t>
            </a:r>
          </a:p>
        </p:txBody>
      </p:sp>
      <p:sp>
        <p:nvSpPr>
          <p:cNvPr id="7" name="Rectangle 2"/>
          <p:cNvSpPr txBox="1">
            <a:spLocks noChangeArrowheads="1"/>
          </p:cNvSpPr>
          <p:nvPr/>
        </p:nvSpPr>
        <p:spPr bwMode="auto">
          <a:xfrm>
            <a:off x="777082" y="863482"/>
            <a:ext cx="7589837" cy="458587"/>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j-ea"/>
                <a:cs typeface="+mj-cs"/>
              </a:rPr>
              <a:t>30-Day TLF (As-treated)</a:t>
            </a:r>
          </a:p>
        </p:txBody>
      </p:sp>
      <p:sp>
        <p:nvSpPr>
          <p:cNvPr id="8" name="TextBox 7"/>
          <p:cNvSpPr txBox="1"/>
          <p:nvPr/>
        </p:nvSpPr>
        <p:spPr>
          <a:xfrm>
            <a:off x="2495153" y="2147934"/>
            <a:ext cx="4153701" cy="1107996"/>
          </a:xfrm>
          <a:prstGeom prst="rect">
            <a:avLst/>
          </a:prstGeom>
          <a:noFill/>
        </p:spPr>
        <p:txBody>
          <a:bodyPr wrap="non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Arial"/>
                <a:ea typeface="+mn-ea"/>
                <a:cs typeface="+mn-cs"/>
              </a:rPr>
              <a:t>30-day TLF</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Absorb vs. Xience</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4.6% (55/1205) vs. 3.7% (50/1340)</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Tree>
    <p:extLst>
      <p:ext uri="{BB962C8B-B14F-4D97-AF65-F5344CB8AC3E}">
        <p14:creationId xmlns:p14="http://schemas.microsoft.com/office/powerpoint/2010/main" val="1635938222"/>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365760" y="1744709"/>
          <a:ext cx="843534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8"/>
          <p:cNvSpPr txBox="1">
            <a:spLocks noChangeArrowheads="1"/>
          </p:cNvSpPr>
          <p:nvPr/>
        </p:nvSpPr>
        <p:spPr bwMode="auto">
          <a:xfrm>
            <a:off x="1739734" y="3884682"/>
            <a:ext cx="5664533" cy="1081771"/>
          </a:xfrm>
          <a:prstGeom prst="rect">
            <a:avLst/>
          </a:prstGeom>
          <a:noFill/>
          <a:ln w="9525">
            <a:noFill/>
            <a:miter lim="800000"/>
            <a:headEnd/>
            <a:tailEnd/>
          </a:ln>
        </p:spPr>
        <p:txBody>
          <a:bodyPr wrap="square">
            <a:spAutoFit/>
          </a:bodyPr>
          <a:lstStyle/>
          <a:p>
            <a:pPr algn="ctr" fontAlgn="base">
              <a:lnSpc>
                <a:spcPct val="110000"/>
              </a:lnSpc>
            </a:pPr>
            <a:r>
              <a:rPr lang="en-US" altLang="en-US" sz="2000" dirty="0">
                <a:solidFill>
                  <a:srgbClr val="FFFFFF"/>
                </a:solidFill>
                <a:effectLst>
                  <a:outerShdw blurRad="38100" dist="38100" dir="2700000" algn="tl">
                    <a:srgbClr val="000000">
                      <a:alpha val="43137"/>
                    </a:srgbClr>
                  </a:outerShdw>
                </a:effectLst>
                <a:cs typeface="Tahoma" pitchFamily="34" charset="0"/>
              </a:rPr>
              <a:t>Difference [97.5% UCL] =</a:t>
            </a:r>
          </a:p>
          <a:p>
            <a:pPr algn="ctr" fontAlgn="base">
              <a:lnSpc>
                <a:spcPct val="110000"/>
              </a:lnSpc>
            </a:pPr>
            <a:r>
              <a:rPr lang="en-US" altLang="en-US" sz="2000" dirty="0">
                <a:solidFill>
                  <a:srgbClr val="FFFFFF"/>
                </a:solidFill>
                <a:effectLst>
                  <a:outerShdw blurRad="38100" dist="38100" dir="2700000" algn="tl">
                    <a:srgbClr val="000000">
                      <a:alpha val="43137"/>
                    </a:srgbClr>
                  </a:outerShdw>
                </a:effectLst>
                <a:cs typeface="Tahoma" pitchFamily="34" charset="0"/>
              </a:rPr>
              <a:t>1.4% [3.4%]</a:t>
            </a:r>
          </a:p>
          <a:p>
            <a:pPr algn="ctr" fontAlgn="base">
              <a:lnSpc>
                <a:spcPct val="110000"/>
              </a:lnSpc>
            </a:pPr>
            <a:r>
              <a:rPr lang="en-US" sz="2000" b="1" dirty="0">
                <a:solidFill>
                  <a:srgbClr val="FFFF00"/>
                </a:solidFill>
                <a:effectLst>
                  <a:outerShdw blurRad="38100" dist="38100" dir="2700000" algn="tl">
                    <a:srgbClr val="000000">
                      <a:alpha val="43137"/>
                    </a:srgbClr>
                  </a:outerShdw>
                </a:effectLst>
              </a:rPr>
              <a:t>P</a:t>
            </a:r>
            <a:r>
              <a:rPr lang="en-US" sz="2000" b="1" baseline="-25000" dirty="0">
                <a:solidFill>
                  <a:srgbClr val="FFFF00"/>
                </a:solidFill>
                <a:effectLst>
                  <a:outerShdw blurRad="38100" dist="38100" dir="2700000" algn="tl">
                    <a:srgbClr val="000000">
                      <a:alpha val="43137"/>
                    </a:srgbClr>
                  </a:outerShdw>
                </a:effectLst>
              </a:rPr>
              <a:t>NI</a:t>
            </a:r>
            <a:r>
              <a:rPr lang="en-US" sz="2000" b="1" dirty="0">
                <a:solidFill>
                  <a:srgbClr val="FFFF00"/>
                </a:solidFill>
                <a:effectLst>
                  <a:outerShdw blurRad="38100" dist="38100" dir="2700000" algn="tl">
                    <a:srgbClr val="000000">
                      <a:alpha val="43137"/>
                    </a:srgbClr>
                  </a:outerShdw>
                </a:effectLst>
                <a:cs typeface="Tahoma" pitchFamily="34" charset="0"/>
              </a:rPr>
              <a:t> = 0.0006</a:t>
            </a:r>
            <a:endParaRPr lang="en-US" sz="2000" b="1" baseline="-25000" dirty="0">
              <a:solidFill>
                <a:srgbClr val="FFFF00"/>
              </a:solidFill>
              <a:effectLst>
                <a:outerShdw blurRad="38100" dist="38100" dir="2700000" algn="tl">
                  <a:srgbClr val="000000">
                    <a:alpha val="43137"/>
                  </a:srgbClr>
                </a:outerShdw>
              </a:effectLst>
            </a:endParaRPr>
          </a:p>
        </p:txBody>
      </p:sp>
      <p:sp>
        <p:nvSpPr>
          <p:cNvPr id="4" name="TextBox 14"/>
          <p:cNvSpPr txBox="1">
            <a:spLocks noChangeArrowheads="1"/>
          </p:cNvSpPr>
          <p:nvPr/>
        </p:nvSpPr>
        <p:spPr bwMode="auto">
          <a:xfrm>
            <a:off x="2612457" y="5733659"/>
            <a:ext cx="3929281" cy="400110"/>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000" b="1" dirty="0">
                <a:solidFill>
                  <a:schemeClr val="tx2">
                    <a:lumMod val="60000"/>
                    <a:lumOff val="40000"/>
                  </a:schemeClr>
                </a:solidFill>
                <a:effectLst>
                  <a:outerShdw blurRad="38100" dist="38100" dir="2700000" algn="tl">
                    <a:srgbClr val="000000">
                      <a:alpha val="43137"/>
                    </a:srgbClr>
                  </a:outerShdw>
                </a:effectLst>
                <a:cs typeface="Arial" charset="0"/>
              </a:rPr>
              <a:t>% Difference </a:t>
            </a:r>
            <a:r>
              <a:rPr lang="en-US" sz="2000" b="1">
                <a:solidFill>
                  <a:schemeClr val="tx2">
                    <a:lumMod val="60000"/>
                    <a:lumOff val="40000"/>
                  </a:schemeClr>
                </a:solidFill>
                <a:effectLst>
                  <a:outerShdw blurRad="38100" dist="38100" dir="2700000" algn="tl">
                    <a:srgbClr val="000000">
                      <a:alpha val="43137"/>
                    </a:srgbClr>
                  </a:outerShdw>
                </a:effectLst>
                <a:cs typeface="Arial" charset="0"/>
              </a:rPr>
              <a:t>(Absorb </a:t>
            </a:r>
            <a:r>
              <a:rPr lang="en-US" sz="2000" b="1" dirty="0">
                <a:solidFill>
                  <a:schemeClr val="tx2">
                    <a:lumMod val="60000"/>
                    <a:lumOff val="40000"/>
                  </a:schemeClr>
                </a:solidFill>
                <a:effectLst>
                  <a:outerShdw blurRad="38100" dist="38100" dir="2700000" algn="tl">
                    <a:srgbClr val="000000">
                      <a:alpha val="43137"/>
                    </a:srgbClr>
                  </a:outerShdw>
                </a:effectLst>
                <a:cs typeface="Arial" charset="0"/>
              </a:rPr>
              <a:t>- </a:t>
            </a:r>
            <a:r>
              <a:rPr lang="en-US" sz="2000" b="1" dirty="0" err="1">
                <a:solidFill>
                  <a:schemeClr val="tx2">
                    <a:lumMod val="60000"/>
                    <a:lumOff val="40000"/>
                  </a:schemeClr>
                </a:solidFill>
                <a:effectLst>
                  <a:outerShdw blurRad="38100" dist="38100" dir="2700000" algn="tl">
                    <a:srgbClr val="000000">
                      <a:alpha val="43137"/>
                    </a:srgbClr>
                  </a:outerShdw>
                </a:effectLst>
                <a:cs typeface="Arial" charset="0"/>
              </a:rPr>
              <a:t>Xience</a:t>
            </a:r>
            <a:r>
              <a:rPr lang="en-US" sz="2000" b="1" dirty="0">
                <a:solidFill>
                  <a:schemeClr val="tx2">
                    <a:lumMod val="60000"/>
                    <a:lumOff val="40000"/>
                  </a:schemeClr>
                </a:solidFill>
                <a:effectLst>
                  <a:outerShdw blurRad="38100" dist="38100" dir="2700000" algn="tl">
                    <a:srgbClr val="000000">
                      <a:alpha val="43137"/>
                    </a:srgbClr>
                  </a:outerShdw>
                </a:effectLst>
                <a:cs typeface="Arial" charset="0"/>
              </a:rPr>
              <a:t>)</a:t>
            </a:r>
          </a:p>
        </p:txBody>
      </p:sp>
      <p:sp>
        <p:nvSpPr>
          <p:cNvPr id="5" name="Rectangle 3"/>
          <p:cNvSpPr txBox="1">
            <a:spLocks noChangeArrowheads="1"/>
          </p:cNvSpPr>
          <p:nvPr/>
        </p:nvSpPr>
        <p:spPr bwMode="auto">
          <a:xfrm>
            <a:off x="479425" y="221146"/>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buClr>
                <a:srgbClr val="FDE25E"/>
              </a:buClr>
              <a:buFontTx/>
              <a:buNone/>
            </a:pPr>
            <a:r>
              <a:rPr lang="en-US" sz="3600" kern="0" dirty="0">
                <a:solidFill>
                  <a:srgbClr val="FFFFFF"/>
                </a:solidFill>
                <a:effectLst>
                  <a:outerShdw blurRad="38100" dist="38100" dir="2700000" algn="tl">
                    <a:srgbClr val="000000">
                      <a:alpha val="43137"/>
                    </a:srgbClr>
                  </a:outerShdw>
                </a:effectLst>
              </a:rPr>
              <a:t>Secondary Endpoint</a:t>
            </a:r>
          </a:p>
        </p:txBody>
      </p:sp>
      <p:sp>
        <p:nvSpPr>
          <p:cNvPr id="6" name="Rectangle 2"/>
          <p:cNvSpPr txBox="1">
            <a:spLocks noChangeArrowheads="1"/>
          </p:cNvSpPr>
          <p:nvPr/>
        </p:nvSpPr>
        <p:spPr bwMode="auto">
          <a:xfrm>
            <a:off x="777082" y="863482"/>
            <a:ext cx="7589837" cy="458587"/>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a:lstStyle>
          <a:p>
            <a:pPr eaLnBrk="1" hangingPunct="1">
              <a:lnSpc>
                <a:spcPct val="85000"/>
              </a:lnSpc>
            </a:pPr>
            <a:r>
              <a:rPr lang="en-US" sz="3200" dirty="0">
                <a:solidFill>
                  <a:srgbClr val="FFFF00"/>
                </a:solidFill>
                <a:effectLst>
                  <a:outerShdw blurRad="38100" dist="38100" dir="2700000" algn="tl">
                    <a:srgbClr val="000000">
                      <a:alpha val="43137"/>
                    </a:srgbClr>
                  </a:outerShdw>
                </a:effectLst>
              </a:rPr>
              <a:t>1-Year TLF (ITT)</a:t>
            </a:r>
          </a:p>
        </p:txBody>
      </p:sp>
      <p:sp>
        <p:nvSpPr>
          <p:cNvPr id="7" name="TextBox 6"/>
          <p:cNvSpPr txBox="1"/>
          <p:nvPr/>
        </p:nvSpPr>
        <p:spPr>
          <a:xfrm>
            <a:off x="2459888" y="2147934"/>
            <a:ext cx="4224233" cy="1081706"/>
          </a:xfrm>
          <a:prstGeom prst="rect">
            <a:avLst/>
          </a:prstGeom>
          <a:noFill/>
        </p:spPr>
        <p:txBody>
          <a:bodyPr wrap="none" rtlCol="0">
            <a:spAutoFit/>
          </a:bodyPr>
          <a:lstStyle/>
          <a:p>
            <a:pPr algn="ctr">
              <a:lnSpc>
                <a:spcPct val="110000"/>
              </a:lnSpc>
            </a:pPr>
            <a:r>
              <a:rPr lang="en-US" sz="2000" b="1" dirty="0">
                <a:solidFill>
                  <a:srgbClr val="FFFF00"/>
                </a:solidFill>
              </a:rPr>
              <a:t>1-year TLF</a:t>
            </a:r>
          </a:p>
          <a:p>
            <a:pPr algn="ctr">
              <a:lnSpc>
                <a:spcPct val="110000"/>
              </a:lnSpc>
            </a:pPr>
            <a:r>
              <a:rPr lang="en-US" sz="2000" dirty="0">
                <a:solidFill>
                  <a:srgbClr val="FFFFFF"/>
                </a:solidFill>
              </a:rPr>
              <a:t>Absorb vs. Xience</a:t>
            </a:r>
          </a:p>
          <a:p>
            <a:pPr algn="ctr">
              <a:lnSpc>
                <a:spcPct val="110000"/>
              </a:lnSpc>
            </a:pPr>
            <a:r>
              <a:rPr lang="en-US" sz="2000" dirty="0"/>
              <a:t>7.8% (98/1254) vs. 6.4% (82/1272)</a:t>
            </a:r>
          </a:p>
        </p:txBody>
      </p:sp>
      <p:sp>
        <p:nvSpPr>
          <p:cNvPr id="8" name="TextBox 7"/>
          <p:cNvSpPr txBox="1">
            <a:spLocks noChangeArrowheads="1"/>
          </p:cNvSpPr>
          <p:nvPr/>
        </p:nvSpPr>
        <p:spPr bwMode="auto">
          <a:xfrm>
            <a:off x="7474392" y="991476"/>
            <a:ext cx="1460656"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Tahoma" pitchFamily="34" charset="0"/>
              </a:defRPr>
            </a:lvl1pPr>
            <a:lvl2pPr marL="742950" indent="-285750" eaLnBrk="0" hangingPunct="0">
              <a:defRPr>
                <a:solidFill>
                  <a:schemeClr val="tx1"/>
                </a:solidFill>
                <a:latin typeface="Arial" charset="0"/>
                <a:cs typeface="Tahoma" pitchFamily="34" charset="0"/>
              </a:defRPr>
            </a:lvl2pPr>
            <a:lvl3pPr marL="1143000" indent="-228600" eaLnBrk="0" hangingPunct="0">
              <a:defRPr>
                <a:solidFill>
                  <a:schemeClr val="tx1"/>
                </a:solidFill>
                <a:latin typeface="Arial" charset="0"/>
                <a:cs typeface="Tahoma" pitchFamily="34" charset="0"/>
              </a:defRPr>
            </a:lvl3pPr>
            <a:lvl4pPr marL="1600200" indent="-228600" eaLnBrk="0" hangingPunct="0">
              <a:defRPr>
                <a:solidFill>
                  <a:schemeClr val="tx1"/>
                </a:solidFill>
                <a:latin typeface="Arial" charset="0"/>
                <a:cs typeface="Tahoma" pitchFamily="34" charset="0"/>
              </a:defRPr>
            </a:lvl4pPr>
            <a:lvl5pPr marL="2057400" indent="-228600" eaLnBrk="0" hangingPunct="0">
              <a:defRPr>
                <a:solidFill>
                  <a:schemeClr val="tx1"/>
                </a:solidFill>
                <a:latin typeface="Arial" charset="0"/>
                <a:cs typeface="Tahoma" pitchFamily="34" charset="0"/>
              </a:defRPr>
            </a:lvl5pPr>
            <a:lvl6pPr marL="2514600" indent="-228600" eaLnBrk="0" fontAlgn="base" hangingPunct="0">
              <a:spcBef>
                <a:spcPct val="0"/>
              </a:spcBef>
              <a:spcAft>
                <a:spcPct val="0"/>
              </a:spcAft>
              <a:defRPr>
                <a:solidFill>
                  <a:schemeClr val="tx1"/>
                </a:solidFill>
                <a:latin typeface="Arial" charset="0"/>
                <a:cs typeface="Tahoma" pitchFamily="34" charset="0"/>
              </a:defRPr>
            </a:lvl6pPr>
            <a:lvl7pPr marL="2971800" indent="-228600" eaLnBrk="0" fontAlgn="base" hangingPunct="0">
              <a:spcBef>
                <a:spcPct val="0"/>
              </a:spcBef>
              <a:spcAft>
                <a:spcPct val="0"/>
              </a:spcAft>
              <a:defRPr>
                <a:solidFill>
                  <a:schemeClr val="tx1"/>
                </a:solidFill>
                <a:latin typeface="Arial" charset="0"/>
                <a:cs typeface="Tahoma" pitchFamily="34" charset="0"/>
              </a:defRPr>
            </a:lvl7pPr>
            <a:lvl8pPr marL="3429000" indent="-228600" eaLnBrk="0" fontAlgn="base" hangingPunct="0">
              <a:spcBef>
                <a:spcPct val="0"/>
              </a:spcBef>
              <a:spcAft>
                <a:spcPct val="0"/>
              </a:spcAft>
              <a:defRPr>
                <a:solidFill>
                  <a:schemeClr val="tx1"/>
                </a:solidFill>
                <a:latin typeface="Arial" charset="0"/>
                <a:cs typeface="Tahoma" pitchFamily="34" charset="0"/>
              </a:defRPr>
            </a:lvl8pPr>
            <a:lvl9pPr marL="3886200" indent="-228600" eaLnBrk="0" fontAlgn="base" hangingPunct="0">
              <a:spcBef>
                <a:spcPct val="0"/>
              </a:spcBef>
              <a:spcAft>
                <a:spcPct val="0"/>
              </a:spcAft>
              <a:defRPr>
                <a:solidFill>
                  <a:schemeClr val="tx1"/>
                </a:solidFill>
                <a:latin typeface="Arial" charset="0"/>
                <a:cs typeface="Tahoma" pitchFamily="34" charset="0"/>
              </a:defRPr>
            </a:lvl9pPr>
          </a:lstStyle>
          <a:p>
            <a:pPr algn="ctr" eaLnBrk="1" fontAlgn="base" hangingPunct="1">
              <a:spcBef>
                <a:spcPct val="0"/>
              </a:spcBef>
              <a:spcAft>
                <a:spcPct val="0"/>
              </a:spcAft>
            </a:pPr>
            <a:r>
              <a:rPr lang="en-US" altLang="en-US" sz="16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Non-inferiority</a:t>
            </a:r>
          </a:p>
          <a:p>
            <a:pPr algn="ctr" eaLnBrk="1" fontAlgn="base" hangingPunct="1">
              <a:spcBef>
                <a:spcPct val="0"/>
              </a:spcBef>
              <a:spcAft>
                <a:spcPct val="0"/>
              </a:spcAft>
            </a:pPr>
            <a:r>
              <a:rPr lang="en-US" altLang="en-US" sz="16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margin</a:t>
            </a:r>
          </a:p>
          <a:p>
            <a:pPr algn="ctr" eaLnBrk="1" fontAlgn="base" hangingPunct="1">
              <a:spcBef>
                <a:spcPct val="0"/>
              </a:spcBef>
              <a:spcAft>
                <a:spcPct val="0"/>
              </a:spcAft>
            </a:pPr>
            <a:r>
              <a:rPr lang="en-US" altLang="en-US" sz="16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4.8%</a:t>
            </a:r>
            <a:endParaRPr lang="en-US" altLang="en-US" sz="1600" baseline="300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Tree>
    <p:extLst>
      <p:ext uri="{BB962C8B-B14F-4D97-AF65-F5344CB8AC3E}">
        <p14:creationId xmlns:p14="http://schemas.microsoft.com/office/powerpoint/2010/main" val="2373514515"/>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nvPr>
        </p:nvGraphicFramePr>
        <p:xfrm>
          <a:off x="1058423" y="1448363"/>
          <a:ext cx="7027154" cy="4929287"/>
        </p:xfrm>
        <a:graphic>
          <a:graphicData uri="http://schemas.openxmlformats.org/drawingml/2006/table">
            <a:tbl>
              <a:tblPr firstRow="1" bandRow="1">
                <a:tableStyleId>{5C22544A-7EE6-4342-B048-85BDC9FD1C3A}</a:tableStyleId>
              </a:tblPr>
              <a:tblGrid>
                <a:gridCol w="2964937">
                  <a:extLst>
                    <a:ext uri="{9D8B030D-6E8A-4147-A177-3AD203B41FA5}">
                      <a16:colId xmlns:a16="http://schemas.microsoft.com/office/drawing/2014/main" val="20000"/>
                    </a:ext>
                  </a:extLst>
                </a:gridCol>
                <a:gridCol w="1484555">
                  <a:extLst>
                    <a:ext uri="{9D8B030D-6E8A-4147-A177-3AD203B41FA5}">
                      <a16:colId xmlns:a16="http://schemas.microsoft.com/office/drawing/2014/main" val="20001"/>
                    </a:ext>
                  </a:extLst>
                </a:gridCol>
                <a:gridCol w="1420010">
                  <a:extLst>
                    <a:ext uri="{9D8B030D-6E8A-4147-A177-3AD203B41FA5}">
                      <a16:colId xmlns:a16="http://schemas.microsoft.com/office/drawing/2014/main" val="20002"/>
                    </a:ext>
                  </a:extLst>
                </a:gridCol>
                <a:gridCol w="1157652">
                  <a:extLst>
                    <a:ext uri="{9D8B030D-6E8A-4147-A177-3AD203B41FA5}">
                      <a16:colId xmlns:a16="http://schemas.microsoft.com/office/drawing/2014/main" val="20003"/>
                    </a:ext>
                  </a:extLst>
                </a:gridCol>
              </a:tblGrid>
              <a:tr h="729336">
                <a:tc>
                  <a:txBody>
                    <a:bodyPr/>
                    <a:lstStyle/>
                    <a:p>
                      <a:r>
                        <a:rPr lang="en-US" baseline="0" dirty="0">
                          <a:solidFill>
                            <a:srgbClr val="FFFF00"/>
                          </a:solidFill>
                        </a:rPr>
                        <a:t>CK-MB threshold</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dirty="0">
                          <a:solidFill>
                            <a:srgbClr val="FFFF00"/>
                          </a:solidFill>
                        </a:rPr>
                        <a:t>Absorb</a:t>
                      </a:r>
                    </a:p>
                    <a:p>
                      <a:pPr algn="ctr"/>
                      <a:r>
                        <a:rPr lang="en-US" b="0" dirty="0">
                          <a:solidFill>
                            <a:srgbClr val="FFFF00"/>
                          </a:solidFill>
                        </a:rPr>
                        <a:t>(N=1296)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dirty="0" err="1">
                          <a:solidFill>
                            <a:srgbClr val="FFFF00"/>
                          </a:solidFill>
                        </a:rPr>
                        <a:t>Xience</a:t>
                      </a:r>
                      <a:endParaRPr lang="en-US" dirty="0">
                        <a:solidFill>
                          <a:srgbClr val="FFFF00"/>
                        </a:solidFill>
                      </a:endParaRPr>
                    </a:p>
                    <a:p>
                      <a:pPr algn="ctr"/>
                      <a:r>
                        <a:rPr lang="en-US" b="0" dirty="0">
                          <a:solidFill>
                            <a:srgbClr val="FFFF00"/>
                          </a:solidFill>
                        </a:rPr>
                        <a:t>(N=1308)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dirty="0">
                          <a:solidFill>
                            <a:srgbClr val="FFFF00"/>
                          </a:solidFill>
                        </a:rPr>
                        <a:t>p-value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r h="599993">
                <a:tc>
                  <a:txBody>
                    <a:bodyPr/>
                    <a:lstStyle/>
                    <a:p>
                      <a:pPr algn="l"/>
                      <a:r>
                        <a:rPr lang="en-US" sz="2000" b="0" dirty="0">
                          <a:solidFill>
                            <a:schemeClr val="tx1"/>
                          </a:solidFill>
                        </a:rPr>
                        <a:t>&gt;3x ULN</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13.0%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10.0%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dirty="0">
                          <a:solidFill>
                            <a:srgbClr val="FFFF00"/>
                          </a:solidFill>
                        </a:rPr>
                        <a:t>0.02</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1"/>
                  </a:ext>
                </a:extLst>
              </a:tr>
              <a:tr h="599993">
                <a:tc>
                  <a:txBody>
                    <a:bodyPr/>
                    <a:lstStyle/>
                    <a:p>
                      <a:pPr algn="l"/>
                      <a:r>
                        <a:rPr lang="en-US" sz="2000" b="0" dirty="0">
                          <a:solidFill>
                            <a:schemeClr val="tx1"/>
                          </a:solidFill>
                        </a:rPr>
                        <a:t>&gt;5x ULN</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6.8%</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5.3%</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dirty="0">
                          <a:solidFill>
                            <a:schemeClr val="tx1"/>
                          </a:solidFill>
                        </a:rPr>
                        <a:t>0.11</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2"/>
                  </a:ext>
                </a:extLst>
              </a:tr>
              <a:tr h="599993">
                <a:tc>
                  <a:txBody>
                    <a:bodyPr/>
                    <a:lstStyle/>
                    <a:p>
                      <a:pPr marL="0" algn="l" defTabSz="914400" rtl="0" eaLnBrk="1" latinLnBrk="0" hangingPunct="1"/>
                      <a:r>
                        <a:rPr lang="en-US" sz="2000" b="0" kern="1200" dirty="0">
                          <a:solidFill>
                            <a:schemeClr val="tx1"/>
                          </a:solidFill>
                          <a:latin typeface="+mn-lt"/>
                          <a:ea typeface="+mn-ea"/>
                          <a:cs typeface="+mn-cs"/>
                        </a:rPr>
                        <a:t>&gt;8x ULN</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3.6%</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000" b="0" kern="1200" dirty="0">
                          <a:solidFill>
                            <a:schemeClr val="tx1"/>
                          </a:solidFill>
                          <a:latin typeface="+mn-lt"/>
                          <a:ea typeface="+mn-ea"/>
                          <a:cs typeface="+mn-cs"/>
                        </a:rPr>
                        <a:t>2.9%</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dirty="0">
                          <a:solidFill>
                            <a:schemeClr val="tx1"/>
                          </a:solidFill>
                        </a:rPr>
                        <a:t>0.31</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3"/>
                  </a:ext>
                </a:extLst>
              </a:tr>
              <a:tr h="599993">
                <a:tc>
                  <a:txBody>
                    <a:bodyPr/>
                    <a:lstStyle/>
                    <a:p>
                      <a:pPr algn="l"/>
                      <a:r>
                        <a:rPr lang="en-US" sz="2000" b="0" dirty="0">
                          <a:solidFill>
                            <a:schemeClr val="tx1"/>
                          </a:solidFill>
                        </a:rPr>
                        <a:t>&gt;10x</a:t>
                      </a:r>
                      <a:r>
                        <a:rPr lang="en-US" sz="2000" b="0" baseline="0" dirty="0">
                          <a:solidFill>
                            <a:schemeClr val="tx1"/>
                          </a:solidFill>
                        </a:rPr>
                        <a:t> ULN</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2.7%</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2.0%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dirty="0">
                          <a:solidFill>
                            <a:schemeClr val="tx1"/>
                          </a:solidFill>
                        </a:rPr>
                        <a:t>0.29</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4"/>
                  </a:ext>
                </a:extLst>
              </a:tr>
              <a:tr h="599993">
                <a:tc>
                  <a:txBody>
                    <a:bodyPr/>
                    <a:lstStyle/>
                    <a:p>
                      <a:pPr algn="l"/>
                      <a:r>
                        <a:rPr lang="en-US" sz="2000" b="0" dirty="0">
                          <a:solidFill>
                            <a:schemeClr val="tx1"/>
                          </a:solidFill>
                        </a:rPr>
                        <a:t>3</a:t>
                      </a:r>
                      <a:r>
                        <a:rPr lang="en-US" sz="2000" b="0" baseline="30000" dirty="0">
                          <a:solidFill>
                            <a:schemeClr val="tx1"/>
                          </a:solidFill>
                        </a:rPr>
                        <a:t>rd</a:t>
                      </a:r>
                      <a:r>
                        <a:rPr lang="en-US" sz="2000" b="0" dirty="0">
                          <a:solidFill>
                            <a:schemeClr val="tx1"/>
                          </a:solidFill>
                        </a:rPr>
                        <a:t> UDMI</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4.2%</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3.7%</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dirty="0">
                          <a:solidFill>
                            <a:schemeClr val="tx1"/>
                          </a:solidFill>
                        </a:rPr>
                        <a:t>0.51</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5"/>
                  </a:ext>
                </a:extLst>
              </a:tr>
              <a:tr h="599993">
                <a:tc>
                  <a:txBody>
                    <a:bodyPr/>
                    <a:lstStyle/>
                    <a:p>
                      <a:pPr algn="l"/>
                      <a:r>
                        <a:rPr lang="en-US" sz="2000" b="0" dirty="0">
                          <a:solidFill>
                            <a:schemeClr val="tx1"/>
                          </a:solidFill>
                        </a:rPr>
                        <a:t>Modified WHO definition</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2.0%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1.8%</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dirty="0">
                          <a:solidFill>
                            <a:schemeClr val="tx1"/>
                          </a:solidFill>
                        </a:rPr>
                        <a:t>0.64</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6"/>
                  </a:ext>
                </a:extLst>
              </a:tr>
              <a:tr h="599993">
                <a:tc>
                  <a:txBody>
                    <a:bodyPr/>
                    <a:lstStyle/>
                    <a:p>
                      <a:pPr algn="l"/>
                      <a:r>
                        <a:rPr lang="en-US" sz="2000" b="0" dirty="0">
                          <a:solidFill>
                            <a:schemeClr val="tx1"/>
                          </a:solidFill>
                        </a:rPr>
                        <a:t>SCAI</a:t>
                      </a:r>
                      <a:r>
                        <a:rPr lang="en-US" sz="2000" b="0" baseline="30000" dirty="0">
                          <a:solidFill>
                            <a:schemeClr val="tx1"/>
                          </a:solidFill>
                        </a:rPr>
                        <a:t> </a:t>
                      </a:r>
                      <a:r>
                        <a:rPr lang="en-US" sz="2000" b="0" baseline="0" dirty="0">
                          <a:solidFill>
                            <a:schemeClr val="tx1"/>
                          </a:solidFill>
                        </a:rPr>
                        <a:t>definition</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3.7%</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dirty="0">
                          <a:solidFill>
                            <a:schemeClr val="tx1"/>
                          </a:solidFill>
                        </a:rPr>
                        <a:t>3.4%</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dirty="0">
                          <a:solidFill>
                            <a:schemeClr val="tx1"/>
                          </a:solidFill>
                        </a:rPr>
                        <a:t>0.67</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7"/>
                  </a:ext>
                </a:extLst>
              </a:tr>
            </a:tbl>
          </a:graphicData>
        </a:graphic>
      </p:graphicFrame>
      <p:sp>
        <p:nvSpPr>
          <p:cNvPr id="3" name="Title 1"/>
          <p:cNvSpPr>
            <a:spLocks noGrp="1"/>
          </p:cNvSpPr>
          <p:nvPr>
            <p:ph type="title"/>
          </p:nvPr>
        </p:nvSpPr>
        <p:spPr>
          <a:xfrm>
            <a:off x="248444" y="183124"/>
            <a:ext cx="8647113" cy="762000"/>
          </a:xfrm>
          <a:ln w="9525"/>
        </p:spPr>
        <p:txBody>
          <a:bodyPr/>
          <a:lstStyle/>
          <a:p>
            <a:pPr algn="ctr" eaLnBrk="1" hangingPunct="1"/>
            <a:r>
              <a:rPr lang="en-US" dirty="0" err="1"/>
              <a:t>Peri</a:t>
            </a:r>
            <a:r>
              <a:rPr lang="en-US" dirty="0"/>
              <a:t>-Procedural </a:t>
            </a:r>
            <a:r>
              <a:rPr lang="en-US" dirty="0" err="1"/>
              <a:t>Myonecrosis</a:t>
            </a:r>
            <a:br>
              <a:rPr lang="en-US" dirty="0"/>
            </a:br>
            <a:r>
              <a:rPr lang="en-US" dirty="0"/>
              <a:t>and MI by Different Definitions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Tree>
    <p:extLst>
      <p:ext uri="{BB962C8B-B14F-4D97-AF65-F5344CB8AC3E}">
        <p14:creationId xmlns:p14="http://schemas.microsoft.com/office/powerpoint/2010/main" val="3174358124"/>
      </p:ext>
    </p:extLst>
  </p:cSld>
  <p:clrMapOvr>
    <a:masterClrMapping/>
  </p:clrMapOvr>
  <mc:AlternateContent xmlns:mc="http://schemas.openxmlformats.org/markup-compatibility/2006">
    <mc:Choice xmlns:p14="http://schemas.microsoft.com/office/powerpoint/2010/main" Requires="p14">
      <p:transition p14:dur="250">
        <p:wipe dir="r"/>
      </p:transition>
    </mc:Choice>
    <mc:Fallback>
      <p:transition>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hidden">
          <a:xfrm>
            <a:off x="143436" y="932970"/>
            <a:ext cx="8892988" cy="5350459"/>
          </a:xfrm>
          <a:prstGeom prst="rect">
            <a:avLst/>
          </a:prstGeom>
          <a:solidFill>
            <a:srgbClr val="002060"/>
          </a:solidFill>
          <a:ln w="19050" algn="ctr">
            <a:solidFill>
              <a:schemeClr val="tx1"/>
            </a:solidFill>
            <a:miter lim="800000"/>
            <a:headEnd type="none" w="sm" len="sm"/>
            <a:tailEnd type="none" w="sm" len="sm"/>
          </a:ln>
          <a:effectLst>
            <a:outerShdw dist="17961" dir="2700000" algn="ctr" rotWithShape="0">
              <a:srgbClr val="1C1C1C"/>
            </a:outerShdw>
          </a:effectLst>
        </p:spPr>
        <p:txBody>
          <a:bodyPr anchor="ctr"/>
          <a:lstStyle/>
          <a:p>
            <a:pPr algn="ctr" fontAlgn="base">
              <a:spcBef>
                <a:spcPct val="0"/>
              </a:spcBef>
              <a:spcAft>
                <a:spcPct val="0"/>
              </a:spcAft>
              <a:defRPr/>
            </a:pPr>
            <a:endParaRPr lang="en-US" b="1" dirty="0">
              <a:solidFill>
                <a:srgbClr val="FFFFFF"/>
              </a:solidFill>
              <a:ea typeface="ヒラギノ角ゴ Pro W3" pitchFamily="-111" charset="-128"/>
              <a:cs typeface="Arial" charset="0"/>
            </a:endParaRPr>
          </a:p>
        </p:txBody>
      </p:sp>
      <p:sp>
        <p:nvSpPr>
          <p:cNvPr id="6" name="TextBox 15"/>
          <p:cNvSpPr txBox="1">
            <a:spLocks noChangeArrowheads="1"/>
          </p:cNvSpPr>
          <p:nvPr/>
        </p:nvSpPr>
        <p:spPr bwMode="auto">
          <a:xfrm>
            <a:off x="0" y="4297002"/>
            <a:ext cx="9144000" cy="1892826"/>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a:solidFill>
                  <a:schemeClr val="tx2">
                    <a:lumMod val="60000"/>
                    <a:lumOff val="40000"/>
                  </a:schemeClr>
                </a:solidFill>
                <a:ea typeface="ヒラギノ角ゴ Pro W3"/>
                <a:cs typeface="Arial" charset="0"/>
              </a:rPr>
              <a:t>DAPT for ≥12 months </a:t>
            </a:r>
          </a:p>
          <a:p>
            <a:pPr algn="ctr" fontAlgn="base">
              <a:spcBef>
                <a:spcPct val="0"/>
              </a:spcBef>
              <a:spcAft>
                <a:spcPct val="0"/>
              </a:spcAft>
            </a:pPr>
            <a:r>
              <a:rPr lang="en-US" dirty="0">
                <a:solidFill>
                  <a:schemeClr val="tx2">
                    <a:lumMod val="60000"/>
                    <a:lumOff val="40000"/>
                  </a:schemeClr>
                </a:solidFill>
                <a:ea typeface="ヒラギノ角ゴ Pro W3"/>
                <a:cs typeface="Arial" charset="0"/>
              </a:rPr>
              <a:t>Clinical/angina follow-up: </a:t>
            </a:r>
            <a:r>
              <a:rPr lang="en-US" dirty="0">
                <a:solidFill>
                  <a:srgbClr val="FFFFFF"/>
                </a:solidFill>
                <a:ea typeface="ヒラギノ角ゴ Pro W3"/>
                <a:cs typeface="Arial" charset="0"/>
              </a:rPr>
              <a:t>1, 3, 6, 9, 12 months, yearly through 7-10 years</a:t>
            </a:r>
          </a:p>
          <a:p>
            <a:pPr algn="ctr" fontAlgn="base">
              <a:spcBef>
                <a:spcPct val="0"/>
              </a:spcBef>
              <a:spcAft>
                <a:spcPct val="0"/>
              </a:spcAft>
            </a:pPr>
            <a:r>
              <a:rPr lang="en-US" dirty="0">
                <a:solidFill>
                  <a:schemeClr val="tx2">
                    <a:lumMod val="60000"/>
                    <a:lumOff val="40000"/>
                  </a:schemeClr>
                </a:solidFill>
                <a:ea typeface="ヒラギノ角ゴ Pro W3"/>
                <a:cs typeface="Arial" charset="0"/>
              </a:rPr>
              <a:t>SAQ-7 and EQ-5D: </a:t>
            </a:r>
            <a:r>
              <a:rPr lang="en-US" dirty="0">
                <a:solidFill>
                  <a:srgbClr val="FFFFFF"/>
                </a:solidFill>
                <a:ea typeface="ヒラギノ角ゴ Pro W3"/>
                <a:cs typeface="Arial" charset="0"/>
              </a:rPr>
              <a:t>1, 6, 12 months and 3 and 5 years</a:t>
            </a:r>
          </a:p>
          <a:p>
            <a:pPr algn="ctr" fontAlgn="base">
              <a:spcBef>
                <a:spcPct val="0"/>
              </a:spcBef>
              <a:spcAft>
                <a:spcPct val="0"/>
              </a:spcAft>
            </a:pPr>
            <a:r>
              <a:rPr lang="en-US" dirty="0">
                <a:solidFill>
                  <a:schemeClr val="tx2">
                    <a:lumMod val="60000"/>
                    <a:lumOff val="40000"/>
                  </a:schemeClr>
                </a:solidFill>
                <a:ea typeface="ヒラギノ角ゴ Pro W3"/>
                <a:cs typeface="Arial" charset="0"/>
              </a:rPr>
              <a:t>Cost-effectiveness: </a:t>
            </a:r>
            <a:r>
              <a:rPr lang="en-US" dirty="0">
                <a:solidFill>
                  <a:srgbClr val="FFFFFF"/>
                </a:solidFill>
                <a:ea typeface="ヒラギノ角ゴ Pro W3"/>
                <a:cs typeface="Arial" charset="0"/>
              </a:rPr>
              <a:t>1, 2, and 3 years</a:t>
            </a:r>
          </a:p>
          <a:p>
            <a:pPr algn="ctr" fontAlgn="base">
              <a:spcBef>
                <a:spcPct val="0"/>
              </a:spcBef>
              <a:spcAft>
                <a:spcPct val="0"/>
              </a:spcAft>
            </a:pPr>
            <a:endParaRPr lang="en-US" sz="900" dirty="0">
              <a:solidFill>
                <a:srgbClr val="FFFFFF"/>
              </a:solidFill>
              <a:ea typeface="ヒラギノ角ゴ Pro W3"/>
              <a:cs typeface="Arial" charset="0"/>
            </a:endParaRPr>
          </a:p>
          <a:p>
            <a:pPr algn="ctr" fontAlgn="base">
              <a:spcBef>
                <a:spcPct val="0"/>
              </a:spcBef>
              <a:spcAft>
                <a:spcPct val="0"/>
              </a:spcAft>
            </a:pPr>
            <a:r>
              <a:rPr lang="en-US" dirty="0">
                <a:solidFill>
                  <a:srgbClr val="FFFF00"/>
                </a:solidFill>
                <a:ea typeface="ヒラギノ角ゴ Pro W3"/>
                <a:cs typeface="Arial" charset="0"/>
              </a:rPr>
              <a:t>Primary endpoints: </a:t>
            </a:r>
            <a:r>
              <a:rPr lang="en-US" dirty="0">
                <a:solidFill>
                  <a:srgbClr val="FFFFFF"/>
                </a:solidFill>
                <a:ea typeface="ヒラギノ角ゴ Pro W3"/>
                <a:cs typeface="Arial" charset="0"/>
              </a:rPr>
              <a:t>TLF at 30 days; TLF between 3 and 7-10 </a:t>
            </a:r>
            <a:r>
              <a:rPr lang="en-US" dirty="0" err="1">
                <a:solidFill>
                  <a:srgbClr val="FFFFFF"/>
                </a:solidFill>
                <a:ea typeface="ヒラギノ角ゴ Pro W3"/>
                <a:cs typeface="Arial" charset="0"/>
              </a:rPr>
              <a:t>yrs</a:t>
            </a:r>
            <a:r>
              <a:rPr lang="en-US">
                <a:solidFill>
                  <a:srgbClr val="FFFFFF"/>
                </a:solidFill>
                <a:ea typeface="ヒラギノ角ゴ Pro W3"/>
                <a:cs typeface="Arial" charset="0"/>
              </a:rPr>
              <a:t> (pooled with AIII</a:t>
            </a:r>
            <a:r>
              <a:rPr lang="en-US" dirty="0">
                <a:solidFill>
                  <a:srgbClr val="FFFFFF"/>
                </a:solidFill>
                <a:ea typeface="ヒラギノ角ゴ Pro W3"/>
                <a:cs typeface="Arial" charset="0"/>
              </a:rPr>
              <a:t>)</a:t>
            </a:r>
          </a:p>
          <a:p>
            <a:pPr algn="ctr" fontAlgn="base">
              <a:spcBef>
                <a:spcPct val="0"/>
              </a:spcBef>
              <a:spcAft>
                <a:spcPct val="0"/>
              </a:spcAft>
            </a:pPr>
            <a:r>
              <a:rPr lang="en-US" dirty="0">
                <a:solidFill>
                  <a:srgbClr val="FFFF00"/>
                </a:solidFill>
                <a:ea typeface="ヒラギノ角ゴ Pro W3"/>
                <a:cs typeface="Arial" charset="0"/>
              </a:rPr>
              <a:t>Secondary endpoints: </a:t>
            </a:r>
            <a:r>
              <a:rPr lang="en-US" dirty="0">
                <a:solidFill>
                  <a:srgbClr val="FFFFFF"/>
                </a:solidFill>
                <a:ea typeface="ヒラギノ角ゴ Pro W3"/>
                <a:cs typeface="Arial" charset="0"/>
              </a:rPr>
              <a:t>TLF at 1 year; angina at 1 year</a:t>
            </a:r>
          </a:p>
        </p:txBody>
      </p:sp>
      <p:sp>
        <p:nvSpPr>
          <p:cNvPr id="7" name="Rounded Rectangle 6"/>
          <p:cNvSpPr/>
          <p:nvPr/>
        </p:nvSpPr>
        <p:spPr>
          <a:xfrm>
            <a:off x="460577" y="2987276"/>
            <a:ext cx="2019837" cy="948472"/>
          </a:xfrm>
          <a:prstGeom prst="roundRect">
            <a:avLst/>
          </a:prstGeom>
          <a:solidFill>
            <a:srgbClr val="FFCC00"/>
          </a:solidFill>
          <a:ln w="25400" cap="flat" cmpd="sng" algn="ctr">
            <a:solidFill>
              <a:srgbClr val="2E5796"/>
            </a:solidFill>
            <a:prstDash val="solid"/>
          </a:ln>
          <a:effectLst/>
          <a:scene3d>
            <a:camera prst="orthographicFront"/>
            <a:lightRig rig="threePt" dir="t"/>
          </a:scene3d>
          <a:sp3d>
            <a:bevelT/>
            <a:bevelB/>
          </a:sp3d>
        </p:spPr>
        <p:txBody>
          <a:bodyPr anchor="ctr"/>
          <a:lstStyle/>
          <a:p>
            <a:pPr algn="ctr" fontAlgn="base">
              <a:spcBef>
                <a:spcPct val="0"/>
              </a:spcBef>
              <a:spcAft>
                <a:spcPct val="0"/>
              </a:spcAft>
              <a:defRPr/>
            </a:pPr>
            <a:r>
              <a:rPr lang="en-US" sz="2000" b="1" kern="0" dirty="0">
                <a:solidFill>
                  <a:srgbClr val="002E4B"/>
                </a:solidFill>
                <a:ea typeface="ヒラギノ角ゴ Pro W3"/>
                <a:cs typeface="Arial" charset="0"/>
              </a:rPr>
              <a:t>Absorb BVS N=1,300</a:t>
            </a:r>
          </a:p>
        </p:txBody>
      </p:sp>
      <p:sp>
        <p:nvSpPr>
          <p:cNvPr id="8" name="Rounded Rectangle 7"/>
          <p:cNvSpPr/>
          <p:nvPr/>
        </p:nvSpPr>
        <p:spPr>
          <a:xfrm>
            <a:off x="6663587" y="2987276"/>
            <a:ext cx="2019836" cy="948472"/>
          </a:xfrm>
          <a:prstGeom prst="roundRect">
            <a:avLst/>
          </a:prstGeom>
          <a:solidFill>
            <a:srgbClr val="00FFFF"/>
          </a:solidFill>
          <a:ln w="25400" cap="flat" cmpd="sng" algn="ctr">
            <a:solidFill>
              <a:srgbClr val="2E5796"/>
            </a:solidFill>
            <a:prstDash val="solid"/>
          </a:ln>
          <a:effectLst/>
          <a:scene3d>
            <a:camera prst="orthographicFront"/>
            <a:lightRig rig="threePt" dir="t"/>
          </a:scene3d>
          <a:sp3d>
            <a:bevelT/>
            <a:bevelB/>
          </a:sp3d>
        </p:spPr>
        <p:txBody>
          <a:bodyPr anchor="ctr"/>
          <a:lstStyle/>
          <a:p>
            <a:pPr algn="ctr" fontAlgn="base">
              <a:spcBef>
                <a:spcPct val="0"/>
              </a:spcBef>
              <a:spcAft>
                <a:spcPct val="0"/>
              </a:spcAft>
              <a:defRPr/>
            </a:pPr>
            <a:r>
              <a:rPr lang="en-US" sz="2000" b="1" kern="0" dirty="0">
                <a:solidFill>
                  <a:prstClr val="black"/>
                </a:solidFill>
                <a:ea typeface="ヒラギノ角ゴ Pro W3"/>
                <a:cs typeface="Arial" charset="0"/>
              </a:rPr>
              <a:t>Xience EES</a:t>
            </a:r>
          </a:p>
          <a:p>
            <a:pPr algn="ctr" fontAlgn="base">
              <a:spcBef>
                <a:spcPct val="0"/>
              </a:spcBef>
              <a:spcAft>
                <a:spcPct val="0"/>
              </a:spcAft>
              <a:defRPr/>
            </a:pPr>
            <a:r>
              <a:rPr lang="en-US" sz="2000" b="1" kern="0" dirty="0">
                <a:solidFill>
                  <a:prstClr val="black"/>
                </a:solidFill>
                <a:ea typeface="ヒラギノ角ゴ Pro W3"/>
                <a:cs typeface="Arial" charset="0"/>
              </a:rPr>
              <a:t>N=1,300</a:t>
            </a:r>
          </a:p>
        </p:txBody>
      </p:sp>
      <p:cxnSp>
        <p:nvCxnSpPr>
          <p:cNvPr id="9" name="Elbow Connector 8"/>
          <p:cNvCxnSpPr/>
          <p:nvPr/>
        </p:nvCxnSpPr>
        <p:spPr bwMode="auto">
          <a:xfrm rot="10800000" flipV="1">
            <a:off x="1459015" y="1691448"/>
            <a:ext cx="1768475" cy="1280160"/>
          </a:xfrm>
          <a:prstGeom prst="bentConnector2">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bwMode="auto">
          <a:xfrm>
            <a:off x="5853087" y="1691448"/>
            <a:ext cx="1846262" cy="1280160"/>
          </a:xfrm>
          <a:prstGeom prst="bentConnector2">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bwMode="auto">
          <a:xfrm>
            <a:off x="479425" y="147638"/>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buClr>
                <a:srgbClr val="FDE25E"/>
              </a:buClr>
              <a:buFontTx/>
              <a:buNone/>
            </a:pPr>
            <a:r>
              <a:rPr lang="en-US" sz="3600" kern="0" dirty="0">
                <a:solidFill>
                  <a:srgbClr val="FFFFFF"/>
                </a:solidFill>
                <a:effectLst>
                  <a:outerShdw blurRad="38100" dist="38100" dir="2700000" algn="tl">
                    <a:srgbClr val="000000">
                      <a:alpha val="43137"/>
                    </a:srgbClr>
                  </a:outerShdw>
                </a:effectLst>
              </a:rPr>
              <a:t>Trial Design (Blinded FU)</a:t>
            </a:r>
          </a:p>
        </p:txBody>
      </p:sp>
      <p:sp>
        <p:nvSpPr>
          <p:cNvPr id="12" name="TextBox 11"/>
          <p:cNvSpPr txBox="1"/>
          <p:nvPr/>
        </p:nvSpPr>
        <p:spPr>
          <a:xfrm>
            <a:off x="1425570" y="6501284"/>
            <a:ext cx="6292860" cy="307777"/>
          </a:xfrm>
          <a:prstGeom prst="rect">
            <a:avLst/>
          </a:prstGeom>
          <a:noFill/>
        </p:spPr>
        <p:txBody>
          <a:bodyPr wrap="square" rtlCol="0">
            <a:spAutoFit/>
          </a:bodyPr>
          <a:lstStyle/>
          <a:p>
            <a:pPr algn="ctr" fontAlgn="base">
              <a:spcBef>
                <a:spcPct val="0"/>
              </a:spcBef>
              <a:spcAft>
                <a:spcPct val="0"/>
              </a:spcAft>
            </a:pPr>
            <a:r>
              <a:rPr lang="en-US" sz="1400" b="1" dirty="0">
                <a:solidFill>
                  <a:srgbClr val="FFFFFF"/>
                </a:solidFill>
                <a:effectLst>
                  <a:outerShdw blurRad="38100" dist="38100" dir="2700000" algn="tl">
                    <a:srgbClr val="000000">
                      <a:alpha val="43137"/>
                    </a:srgbClr>
                  </a:outerShdw>
                </a:effectLst>
                <a:cs typeface="Arial" charset="0"/>
              </a:rPr>
              <a:t>No routine angiographic follow-up</a:t>
            </a:r>
          </a:p>
        </p:txBody>
      </p:sp>
      <p:sp>
        <p:nvSpPr>
          <p:cNvPr id="13" name="TextBox 12"/>
          <p:cNvSpPr txBox="1"/>
          <p:nvPr/>
        </p:nvSpPr>
        <p:spPr>
          <a:xfrm>
            <a:off x="2165869" y="2862323"/>
            <a:ext cx="4812263" cy="1384995"/>
          </a:xfrm>
          <a:prstGeom prst="rect">
            <a:avLst/>
          </a:prstGeom>
          <a:noFill/>
        </p:spPr>
        <p:txBody>
          <a:bodyPr wrap="square" rtlCol="0">
            <a:spAutoFit/>
          </a:bodyPr>
          <a:lstStyle/>
          <a:p>
            <a:pPr algn="ctr"/>
            <a:r>
              <a:rPr lang="en-US" sz="1400" u="sng" dirty="0">
                <a:solidFill>
                  <a:schemeClr val="tx2">
                    <a:lumMod val="60000"/>
                    <a:lumOff val="40000"/>
                  </a:schemeClr>
                </a:solidFill>
              </a:rPr>
              <a:t>BVS technique</a:t>
            </a:r>
            <a:r>
              <a:rPr lang="en-US" sz="1400" dirty="0">
                <a:solidFill>
                  <a:schemeClr val="tx2">
                    <a:lumMod val="60000"/>
                    <a:lumOff val="40000"/>
                  </a:schemeClr>
                </a:solidFill>
              </a:rPr>
              <a:t>:</a:t>
            </a:r>
          </a:p>
          <a:p>
            <a:pPr algn="ctr"/>
            <a:r>
              <a:rPr lang="en-US" sz="1400" dirty="0">
                <a:solidFill>
                  <a:schemeClr val="tx2">
                    <a:lumMod val="60000"/>
                    <a:lumOff val="40000"/>
                  </a:schemeClr>
                </a:solidFill>
              </a:rPr>
              <a:t>Pre-</a:t>
            </a:r>
            <a:r>
              <a:rPr lang="en-US" sz="1400" dirty="0" err="1">
                <a:solidFill>
                  <a:schemeClr val="tx2">
                    <a:lumMod val="60000"/>
                    <a:lumOff val="40000"/>
                  </a:schemeClr>
                </a:solidFill>
              </a:rPr>
              <a:t>dil</a:t>
            </a:r>
            <a:r>
              <a:rPr lang="en-US" sz="1400" dirty="0">
                <a:solidFill>
                  <a:schemeClr val="tx2">
                    <a:lumMod val="60000"/>
                    <a:lumOff val="40000"/>
                  </a:schemeClr>
                </a:solidFill>
              </a:rPr>
              <a:t>: </a:t>
            </a:r>
            <a:r>
              <a:rPr lang="en-US" sz="1400" dirty="0"/>
              <a:t>1:1; NC balloon recommended</a:t>
            </a:r>
          </a:p>
          <a:p>
            <a:pPr marL="0" lvl="1" algn="ctr"/>
            <a:r>
              <a:rPr lang="en-US" sz="1400" dirty="0">
                <a:solidFill>
                  <a:schemeClr val="tx2">
                    <a:lumMod val="60000"/>
                    <a:lumOff val="40000"/>
                  </a:schemeClr>
                </a:solidFill>
              </a:rPr>
              <a:t>Sizing: </a:t>
            </a:r>
            <a:r>
              <a:rPr lang="en-US" sz="1400" dirty="0"/>
              <a:t>IV TNG; QCA/IVUS/OCT strongly             recommended if visually estimated RVD ≤2.75 mm                and 2.5 mm device intended; &lt;2.5 mm ineligible!</a:t>
            </a:r>
          </a:p>
          <a:p>
            <a:pPr marL="0" lvl="1" algn="ctr"/>
            <a:r>
              <a:rPr lang="en-US" sz="1400" dirty="0">
                <a:solidFill>
                  <a:schemeClr val="tx2">
                    <a:lumMod val="60000"/>
                    <a:lumOff val="40000"/>
                  </a:schemeClr>
                </a:solidFill>
              </a:rPr>
              <a:t>Post-</a:t>
            </a:r>
            <a:r>
              <a:rPr lang="en-US" sz="1400" dirty="0" err="1">
                <a:solidFill>
                  <a:schemeClr val="tx2">
                    <a:lumMod val="60000"/>
                    <a:lumOff val="40000"/>
                  </a:schemeClr>
                </a:solidFill>
              </a:rPr>
              <a:t>dil</a:t>
            </a:r>
            <a:r>
              <a:rPr lang="en-US" sz="1400" dirty="0">
                <a:solidFill>
                  <a:schemeClr val="tx2">
                    <a:lumMod val="60000"/>
                    <a:lumOff val="40000"/>
                  </a:schemeClr>
                </a:solidFill>
              </a:rPr>
              <a:t>: </a:t>
            </a:r>
            <a:r>
              <a:rPr lang="en-US" sz="1400" dirty="0"/>
              <a:t>1:1, NC balloon, ≥16 </a:t>
            </a:r>
            <a:r>
              <a:rPr lang="en-US" sz="1400" dirty="0" err="1"/>
              <a:t>atm</a:t>
            </a:r>
            <a:r>
              <a:rPr lang="en-US" sz="1400" dirty="0"/>
              <a:t> strongly recommended</a:t>
            </a:r>
          </a:p>
        </p:txBody>
      </p:sp>
      <p:sp>
        <p:nvSpPr>
          <p:cNvPr id="14" name="Rounded Rectangle 13"/>
          <p:cNvSpPr/>
          <p:nvPr/>
        </p:nvSpPr>
        <p:spPr>
          <a:xfrm>
            <a:off x="2687217" y="1132935"/>
            <a:ext cx="3769566" cy="1102603"/>
          </a:xfrm>
          <a:prstGeom prst="roundRect">
            <a:avLst/>
          </a:prstGeom>
          <a:solidFill>
            <a:srgbClr val="00EA6A"/>
          </a:solidFill>
          <a:ln w="25400" cap="flat" cmpd="sng" algn="ctr">
            <a:solidFill>
              <a:srgbClr val="2E5796"/>
            </a:solidFill>
            <a:prstDash val="solid"/>
          </a:ln>
          <a:effectLst/>
          <a:scene3d>
            <a:camera prst="orthographicFront"/>
            <a:lightRig rig="threePt" dir="t"/>
          </a:scene3d>
          <a:sp3d>
            <a:bevelT/>
            <a:bevelB/>
          </a:sp3d>
        </p:spPr>
        <p:txBody>
          <a:bodyPr anchor="ctr"/>
          <a:lstStyle/>
          <a:p>
            <a:pPr algn="ctr" fontAlgn="base">
              <a:spcBef>
                <a:spcPct val="0"/>
              </a:spcBef>
              <a:spcAft>
                <a:spcPct val="0"/>
              </a:spcAft>
              <a:defRPr/>
            </a:pPr>
            <a:r>
              <a:rPr lang="en-US" sz="2000" b="1" kern="0" dirty="0">
                <a:solidFill>
                  <a:prstClr val="black"/>
                </a:solidFill>
                <a:ea typeface="ヒラギノ角ゴ Pro W3"/>
                <a:cs typeface="Arial" charset="0"/>
              </a:rPr>
              <a:t>~2,600 pts with SIHD or ACS</a:t>
            </a:r>
          </a:p>
          <a:p>
            <a:pPr algn="ctr" fontAlgn="base">
              <a:spcBef>
                <a:spcPct val="0"/>
              </a:spcBef>
              <a:spcAft>
                <a:spcPct val="0"/>
              </a:spcAft>
              <a:defRPr/>
            </a:pPr>
            <a:r>
              <a:rPr lang="en-US" sz="2000" b="1" kern="0" dirty="0">
                <a:solidFill>
                  <a:prstClr val="black"/>
                </a:solidFill>
                <a:ea typeface="ヒラギノ角ゴ Pro W3"/>
                <a:cs typeface="Arial" charset="0"/>
              </a:rPr>
              <a:t>1 - 3 target lesions w/RVD 2.5-3.75 mm and LL ≤24 mm</a:t>
            </a:r>
          </a:p>
        </p:txBody>
      </p:sp>
      <p:sp>
        <p:nvSpPr>
          <p:cNvPr id="15" name="Rectangle 14"/>
          <p:cNvSpPr/>
          <p:nvPr/>
        </p:nvSpPr>
        <p:spPr>
          <a:xfrm>
            <a:off x="1674845" y="2234146"/>
            <a:ext cx="5794310" cy="646331"/>
          </a:xfrm>
          <a:prstGeom prst="rect">
            <a:avLst/>
          </a:prstGeom>
        </p:spPr>
        <p:txBody>
          <a:bodyPr wrap="square">
            <a:spAutoFit/>
          </a:bodyPr>
          <a:lstStyle/>
          <a:p>
            <a:pPr algn="ctr"/>
            <a:r>
              <a:rPr lang="en-US" dirty="0"/>
              <a:t>Randomize 1:1</a:t>
            </a:r>
          </a:p>
          <a:p>
            <a:pPr algn="ctr"/>
            <a:r>
              <a:rPr lang="en-US" dirty="0"/>
              <a:t>Stratified by diabetes and ABSORB III-like vs. not</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
        <p:nvSpPr>
          <p:cNvPr id="2" name="Rectangle 1"/>
          <p:cNvSpPr/>
          <p:nvPr/>
        </p:nvSpPr>
        <p:spPr>
          <a:xfrm>
            <a:off x="7573442" y="586799"/>
            <a:ext cx="1570558" cy="369332"/>
          </a:xfrm>
          <a:prstGeom prst="rect">
            <a:avLst/>
          </a:prstGeom>
        </p:spPr>
        <p:txBody>
          <a:bodyPr wrap="none">
            <a:spAutoFit/>
          </a:bodyPr>
          <a:lstStyle/>
          <a:p>
            <a:r>
              <a:rPr lang="en-US">
                <a:latin typeface="Calibri" charset="0"/>
                <a:ea typeface="Times New Roman" charset="0"/>
                <a:cs typeface="Times New Roman" charset="0"/>
              </a:rPr>
              <a:t>NCT01751906</a:t>
            </a:r>
            <a:r>
              <a:rPr lang="en-US"/>
              <a:t> </a:t>
            </a:r>
          </a:p>
        </p:txBody>
      </p:sp>
    </p:spTree>
    <p:extLst>
      <p:ext uri="{BB962C8B-B14F-4D97-AF65-F5344CB8AC3E}">
        <p14:creationId xmlns:p14="http://schemas.microsoft.com/office/powerpoint/2010/main" val="558331396"/>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nvPr>
        </p:nvGraphicFramePr>
        <p:xfrm>
          <a:off x="82299" y="1591057"/>
          <a:ext cx="8979407" cy="4729732"/>
        </p:xfrm>
        <a:graphic>
          <a:graphicData uri="http://schemas.openxmlformats.org/drawingml/2006/table">
            <a:tbl>
              <a:tblPr firstRow="1" bandRow="1">
                <a:tableStyleId>{5C22544A-7EE6-4342-B048-85BDC9FD1C3A}</a:tableStyleId>
              </a:tblPr>
              <a:tblGrid>
                <a:gridCol w="1709927">
                  <a:extLst>
                    <a:ext uri="{9D8B030D-6E8A-4147-A177-3AD203B41FA5}">
                      <a16:colId xmlns:a16="http://schemas.microsoft.com/office/drawing/2014/main" val="20000"/>
                    </a:ext>
                  </a:extLst>
                </a:gridCol>
                <a:gridCol w="941832">
                  <a:extLst>
                    <a:ext uri="{9D8B030D-6E8A-4147-A177-3AD203B41FA5}">
                      <a16:colId xmlns:a16="http://schemas.microsoft.com/office/drawing/2014/main" val="20001"/>
                    </a:ext>
                  </a:extLst>
                </a:gridCol>
                <a:gridCol w="923544">
                  <a:extLst>
                    <a:ext uri="{9D8B030D-6E8A-4147-A177-3AD203B41FA5}">
                      <a16:colId xmlns:a16="http://schemas.microsoft.com/office/drawing/2014/main" val="20002"/>
                    </a:ext>
                  </a:extLst>
                </a:gridCol>
                <a:gridCol w="1188720">
                  <a:extLst>
                    <a:ext uri="{9D8B030D-6E8A-4147-A177-3AD203B41FA5}">
                      <a16:colId xmlns:a16="http://schemas.microsoft.com/office/drawing/2014/main" val="20003"/>
                    </a:ext>
                  </a:extLst>
                </a:gridCol>
                <a:gridCol w="996696">
                  <a:extLst>
                    <a:ext uri="{9D8B030D-6E8A-4147-A177-3AD203B41FA5}">
                      <a16:colId xmlns:a16="http://schemas.microsoft.com/office/drawing/2014/main" val="20004"/>
                    </a:ext>
                  </a:extLst>
                </a:gridCol>
                <a:gridCol w="923544">
                  <a:extLst>
                    <a:ext uri="{9D8B030D-6E8A-4147-A177-3AD203B41FA5}">
                      <a16:colId xmlns:a16="http://schemas.microsoft.com/office/drawing/2014/main" val="20005"/>
                    </a:ext>
                  </a:extLst>
                </a:gridCol>
                <a:gridCol w="1161288">
                  <a:extLst>
                    <a:ext uri="{9D8B030D-6E8A-4147-A177-3AD203B41FA5}">
                      <a16:colId xmlns:a16="http://schemas.microsoft.com/office/drawing/2014/main" val="20006"/>
                    </a:ext>
                  </a:extLst>
                </a:gridCol>
                <a:gridCol w="1133856">
                  <a:extLst>
                    <a:ext uri="{9D8B030D-6E8A-4147-A177-3AD203B41FA5}">
                      <a16:colId xmlns:a16="http://schemas.microsoft.com/office/drawing/2014/main" val="20007"/>
                    </a:ext>
                  </a:extLst>
                </a:gridCol>
              </a:tblGrid>
              <a:tr h="507639">
                <a:tc>
                  <a:txBody>
                    <a:bodyPr/>
                    <a:lstStyle/>
                    <a:p>
                      <a:endParaRPr lang="en-US" sz="1600" baseline="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gridSpan="3">
                  <a:txBody>
                    <a:bodyPr/>
                    <a:lstStyle/>
                    <a:p>
                      <a:pPr algn="ctr"/>
                      <a:r>
                        <a:rPr lang="en-US" sz="1600" b="1" dirty="0">
                          <a:solidFill>
                            <a:srgbClr val="FFFF00"/>
                          </a:solidFill>
                        </a:rPr>
                        <a:t>AIII-like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pPr algn="ctr"/>
                      <a:endParaRPr lang="en-US" b="0" dirty="0">
                        <a:solidFill>
                          <a:srgbClr val="FFFF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pPr algn="ctr"/>
                      <a:endParaRPr lang="en-US" dirty="0">
                        <a:solidFill>
                          <a:srgbClr val="FFFF00"/>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gridSpan="3">
                  <a:txBody>
                    <a:bodyPr/>
                    <a:lstStyle/>
                    <a:p>
                      <a:pPr algn="ctr"/>
                      <a:r>
                        <a:rPr lang="en-US" sz="1600" b="1" dirty="0">
                          <a:solidFill>
                            <a:srgbClr val="FFFF00"/>
                          </a:solidFill>
                        </a:rPr>
                        <a:t>Not AIII-like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pPr algn="ctr"/>
                      <a:endParaRPr lang="en-US" b="0" dirty="0">
                        <a:solidFill>
                          <a:srgbClr val="FFFF00"/>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pPr algn="ctr"/>
                      <a:endParaRPr lang="en-US" dirty="0">
                        <a:solidFill>
                          <a:srgbClr val="FFFF00"/>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endParaRPr lang="en-US" sz="16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r h="711277">
                <a:tc>
                  <a:txBody>
                    <a:bodyPr/>
                    <a:lstStyle/>
                    <a:p>
                      <a:r>
                        <a:rPr lang="en-US" sz="1600" b="1" baseline="0" dirty="0">
                          <a:solidFill>
                            <a:schemeClr val="tx2">
                              <a:lumMod val="75000"/>
                            </a:schemeClr>
                          </a:solidFill>
                        </a:rPr>
                        <a:t>30-day outcomes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600" dirty="0">
                          <a:solidFill>
                            <a:srgbClr val="FFFF00"/>
                          </a:solidFill>
                        </a:rPr>
                        <a:t>Absorb</a:t>
                      </a:r>
                    </a:p>
                    <a:p>
                      <a:pPr algn="ctr"/>
                      <a:r>
                        <a:rPr lang="en-US" sz="1600" b="0" dirty="0">
                          <a:solidFill>
                            <a:srgbClr val="FFFF00"/>
                          </a:solidFill>
                        </a:rPr>
                        <a:t>(N=958)</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600" dirty="0" err="1">
                          <a:solidFill>
                            <a:srgbClr val="FFFF00"/>
                          </a:solidFill>
                        </a:rPr>
                        <a:t>Xience</a:t>
                      </a:r>
                      <a:endParaRPr lang="en-US" sz="1600" dirty="0">
                        <a:solidFill>
                          <a:srgbClr val="FFFF00"/>
                        </a:solidFill>
                      </a:endParaRPr>
                    </a:p>
                    <a:p>
                      <a:pPr algn="ctr"/>
                      <a:r>
                        <a:rPr lang="en-US" sz="1600" b="0" dirty="0">
                          <a:solidFill>
                            <a:srgbClr val="FFFF00"/>
                          </a:solidFill>
                        </a:rPr>
                        <a:t>(N=960)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600" dirty="0">
                          <a:solidFill>
                            <a:srgbClr val="FFFF00"/>
                          </a:solidFill>
                        </a:rPr>
                        <a:t>HR [95%CI]</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600" dirty="0">
                          <a:solidFill>
                            <a:srgbClr val="FFFF00"/>
                          </a:solidFill>
                        </a:rPr>
                        <a:t>Absorb</a:t>
                      </a:r>
                    </a:p>
                    <a:p>
                      <a:pPr algn="ctr"/>
                      <a:r>
                        <a:rPr lang="en-US" sz="1600" b="0" dirty="0">
                          <a:solidFill>
                            <a:srgbClr val="FFFF00"/>
                          </a:solidFill>
                        </a:rPr>
                        <a:t>(N=338)</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600" dirty="0" err="1">
                          <a:solidFill>
                            <a:srgbClr val="FFFF00"/>
                          </a:solidFill>
                        </a:rPr>
                        <a:t>Xience</a:t>
                      </a:r>
                      <a:endParaRPr lang="en-US" sz="1600" dirty="0">
                        <a:solidFill>
                          <a:srgbClr val="FFFF00"/>
                        </a:solidFill>
                      </a:endParaRPr>
                    </a:p>
                    <a:p>
                      <a:pPr algn="ctr"/>
                      <a:r>
                        <a:rPr lang="en-US" sz="1600" b="0" dirty="0">
                          <a:solidFill>
                            <a:srgbClr val="FFFF00"/>
                          </a:solidFill>
                        </a:rPr>
                        <a:t>(N=348)</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600" dirty="0">
                          <a:solidFill>
                            <a:srgbClr val="FFFF00"/>
                          </a:solidFill>
                        </a:rPr>
                        <a:t>HR [95%CI]</a:t>
                      </a:r>
                    </a:p>
                  </a:txBody>
                  <a:tcPr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600" dirty="0">
                          <a:solidFill>
                            <a:schemeClr val="tx2">
                              <a:lumMod val="75000"/>
                            </a:schemeClr>
                          </a:solidFill>
                        </a:rPr>
                        <a:t>P-value</a:t>
                      </a:r>
                    </a:p>
                    <a:p>
                      <a:pPr algn="ctr"/>
                      <a:r>
                        <a:rPr lang="en-US" sz="1600" dirty="0">
                          <a:solidFill>
                            <a:schemeClr val="tx2">
                              <a:lumMod val="75000"/>
                            </a:schemeClr>
                          </a:solidFill>
                        </a:rPr>
                        <a:t>interaction</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1"/>
                  </a:ext>
                </a:extLst>
              </a:tr>
              <a:tr h="585136">
                <a:tc>
                  <a:txBody>
                    <a:bodyPr/>
                    <a:lstStyle/>
                    <a:p>
                      <a:pPr algn="l"/>
                      <a:r>
                        <a:rPr lang="en-US" sz="1600" b="0" dirty="0">
                          <a:solidFill>
                            <a:schemeClr val="tx1"/>
                          </a:solidFill>
                        </a:rPr>
                        <a:t>TLF*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5.0%</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3.0%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1.67</a:t>
                      </a:r>
                    </a:p>
                    <a:p>
                      <a:pPr algn="ctr"/>
                      <a:r>
                        <a:rPr lang="en-US" sz="1200" dirty="0">
                          <a:solidFill>
                            <a:schemeClr val="tx1"/>
                          </a:solidFill>
                        </a:rPr>
                        <a:t>[1.05, 2.65]</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4.7%</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5.5%</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0.87</a:t>
                      </a:r>
                    </a:p>
                    <a:p>
                      <a:pPr algn="ctr"/>
                      <a:r>
                        <a:rPr lang="en-US" sz="1200" dirty="0">
                          <a:solidFill>
                            <a:schemeClr val="tx1"/>
                          </a:solidFill>
                        </a:rPr>
                        <a:t>[0.45</a:t>
                      </a:r>
                      <a:r>
                        <a:rPr lang="en-US" sz="1200">
                          <a:solidFill>
                            <a:schemeClr val="tx1"/>
                          </a:solidFill>
                        </a:rPr>
                        <a:t>, 1.68]</a:t>
                      </a:r>
                      <a:endParaRPr lang="en-US" sz="1200" dirty="0">
                        <a:solidFill>
                          <a:schemeClr val="tx1"/>
                        </a:solidFill>
                      </a:endParaRPr>
                    </a:p>
                  </a:txBody>
                  <a:tcPr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0.11</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2"/>
                  </a:ext>
                </a:extLst>
              </a:tr>
              <a:tr h="585136">
                <a:tc>
                  <a:txBody>
                    <a:bodyPr/>
                    <a:lstStyle/>
                    <a:p>
                      <a:pPr algn="l"/>
                      <a:r>
                        <a:rPr lang="en-US" sz="1600" b="0" dirty="0">
                          <a:solidFill>
                            <a:schemeClr val="tx1"/>
                          </a:solidFill>
                        </a:rPr>
                        <a:t>  - Cardiac death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0.1%</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a:t>
                      </a:r>
                    </a:p>
                  </a:txBody>
                  <a:tcPr anchor="ctr">
                    <a:lnL w="12700" cmpd="sng">
                      <a:noFill/>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1.00</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3"/>
                  </a:ext>
                </a:extLst>
              </a:tr>
              <a:tr h="585136">
                <a:tc>
                  <a:txBody>
                    <a:bodyPr/>
                    <a:lstStyle/>
                    <a:p>
                      <a:pPr marL="0" algn="l" defTabSz="914400" rtl="0" eaLnBrk="1" latinLnBrk="0" hangingPunct="1"/>
                      <a:r>
                        <a:rPr lang="en-US" sz="1600" b="0" kern="1200" dirty="0">
                          <a:solidFill>
                            <a:schemeClr val="tx1"/>
                          </a:solidFill>
                          <a:latin typeface="+mn-lt"/>
                          <a:ea typeface="+mn-ea"/>
                          <a:cs typeface="+mn-cs"/>
                        </a:rPr>
                        <a:t>  - TV-MI*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4.5%</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2.9%</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1.55</a:t>
                      </a:r>
                    </a:p>
                    <a:p>
                      <a:pPr algn="ctr"/>
                      <a:r>
                        <a:rPr lang="en-US" sz="1200" dirty="0">
                          <a:solidFill>
                            <a:schemeClr val="tx1"/>
                          </a:solidFill>
                        </a:rPr>
                        <a:t>[0.96, 2.49]</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4.1%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5.5%</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0.76</a:t>
                      </a:r>
                    </a:p>
                    <a:p>
                      <a:pPr algn="ctr"/>
                      <a:r>
                        <a:rPr lang="en-US" sz="1200" dirty="0">
                          <a:solidFill>
                            <a:schemeClr val="tx1"/>
                          </a:solidFill>
                        </a:rPr>
                        <a:t>[0.38, 1.51]</a:t>
                      </a:r>
                    </a:p>
                  </a:txBody>
                  <a:tcPr anchor="ctr">
                    <a:lnL w="12700" cmpd="sng">
                      <a:noFill/>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0.09</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4"/>
                  </a:ext>
                </a:extLst>
              </a:tr>
              <a:tr h="585136">
                <a:tc>
                  <a:txBody>
                    <a:bodyPr/>
                    <a:lstStyle/>
                    <a:p>
                      <a:pPr algn="l"/>
                      <a:r>
                        <a:rPr lang="en-US" sz="1600" b="0" dirty="0">
                          <a:solidFill>
                            <a:schemeClr val="tx1"/>
                          </a:solidFill>
                        </a:rPr>
                        <a:t>  - ID-TLR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0.7%</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0.1%</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7.04</a:t>
                      </a:r>
                    </a:p>
                    <a:p>
                      <a:pPr algn="ctr"/>
                      <a:r>
                        <a:rPr lang="en-US" sz="1200" dirty="0">
                          <a:solidFill>
                            <a:schemeClr val="tx1"/>
                          </a:solidFill>
                        </a:rPr>
                        <a:t>[0.87, 57.25]</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0.6%</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3.09</a:t>
                      </a:r>
                    </a:p>
                    <a:p>
                      <a:pPr algn="ctr"/>
                      <a:r>
                        <a:rPr lang="en-US" sz="1200" dirty="0">
                          <a:solidFill>
                            <a:schemeClr val="tx1"/>
                          </a:solidFill>
                        </a:rPr>
                        <a:t>[0.62, 15.33]</a:t>
                      </a:r>
                    </a:p>
                  </a:txBody>
                  <a:tcPr anchor="ctr">
                    <a:lnL w="12700" cmpd="sng">
                      <a:noFill/>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0.54</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5"/>
                  </a:ext>
                </a:extLst>
              </a:tr>
              <a:tr h="585136">
                <a:tc>
                  <a:txBody>
                    <a:bodyPr/>
                    <a:lstStyle/>
                    <a:p>
                      <a:pPr algn="l"/>
                      <a:r>
                        <a:rPr lang="en-US" sz="1600" b="0" dirty="0">
                          <a:solidFill>
                            <a:schemeClr val="tx1"/>
                          </a:solidFill>
                        </a:rPr>
                        <a:t>Device thrombosis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0.4%</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0.6%</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2.06</a:t>
                      </a:r>
                    </a:p>
                    <a:p>
                      <a:pPr algn="ctr"/>
                      <a:r>
                        <a:rPr lang="en-US" sz="1200" dirty="0">
                          <a:solidFill>
                            <a:schemeClr val="tx1"/>
                          </a:solidFill>
                        </a:rPr>
                        <a:t>[0.38, 11.24]</a:t>
                      </a:r>
                    </a:p>
                  </a:txBody>
                  <a:tcPr anchor="ctr">
                    <a:lnL w="12700" cmpd="sng">
                      <a:noFill/>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0.99</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6"/>
                  </a:ext>
                </a:extLst>
              </a:tr>
              <a:tr h="585136">
                <a:tc>
                  <a:txBody>
                    <a:bodyPr/>
                    <a:lstStyle/>
                    <a:p>
                      <a:pPr algn="l"/>
                      <a:r>
                        <a:rPr lang="en-US" sz="1600" b="0" dirty="0">
                          <a:solidFill>
                            <a:schemeClr val="tx1"/>
                          </a:solidFill>
                        </a:rPr>
                        <a:t>Angina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11.0%</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11.4%</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0.97</a:t>
                      </a:r>
                    </a:p>
                    <a:p>
                      <a:pPr algn="ctr"/>
                      <a:r>
                        <a:rPr lang="en-US" sz="1200" dirty="0">
                          <a:solidFill>
                            <a:schemeClr val="tx1"/>
                          </a:solidFill>
                        </a:rPr>
                        <a:t>[0.74, 1.27]</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11.0%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10.4%</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1.07</a:t>
                      </a:r>
                    </a:p>
                    <a:p>
                      <a:pPr algn="ctr"/>
                      <a:r>
                        <a:rPr lang="en-US" sz="1200" dirty="0">
                          <a:solidFill>
                            <a:schemeClr val="tx1"/>
                          </a:solidFill>
                        </a:rPr>
                        <a:t>[0.67, 1.69]</a:t>
                      </a:r>
                    </a:p>
                  </a:txBody>
                  <a:tcPr anchor="ctr">
                    <a:lnL w="12700" cmpd="sng">
                      <a:noFill/>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0.73</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964871519"/>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
        <p:nvSpPr>
          <p:cNvPr id="6" name="Rectangle 3"/>
          <p:cNvSpPr txBox="1">
            <a:spLocks noChangeArrowheads="1"/>
          </p:cNvSpPr>
          <p:nvPr/>
        </p:nvSpPr>
        <p:spPr bwMode="auto">
          <a:xfrm>
            <a:off x="699344" y="205512"/>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buClr>
                <a:srgbClr val="FDE25E"/>
              </a:buClr>
              <a:buNone/>
            </a:pPr>
            <a:r>
              <a:rPr lang="en-US" sz="3600" dirty="0">
                <a:solidFill>
                  <a:srgbClr val="FFFFFF"/>
                </a:solidFill>
              </a:rPr>
              <a:t>AIII-like vs. Not AIII-like Patients</a:t>
            </a:r>
            <a:endParaRPr lang="en-US" sz="3600" kern="0" dirty="0">
              <a:solidFill>
                <a:srgbClr val="FFFFFF"/>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989EC461-8786-1847-B166-79A7D19496D6}"/>
              </a:ext>
            </a:extLst>
          </p:cNvPr>
          <p:cNvSpPr txBox="1"/>
          <p:nvPr/>
        </p:nvSpPr>
        <p:spPr>
          <a:xfrm>
            <a:off x="3258406" y="6540500"/>
            <a:ext cx="2627193" cy="276999"/>
          </a:xfrm>
          <a:prstGeom prst="rect">
            <a:avLst/>
          </a:prstGeom>
          <a:noFill/>
        </p:spPr>
        <p:txBody>
          <a:bodyPr wrap="none" rtlCol="0">
            <a:spAutoFit/>
          </a:bodyPr>
          <a:lstStyle/>
          <a:p>
            <a:pPr algn="ctr"/>
            <a:r>
              <a:rPr lang="en-US" sz="1200" dirty="0"/>
              <a:t>*Using the ABSORB IV MI definition</a:t>
            </a:r>
          </a:p>
        </p:txBody>
      </p:sp>
      <p:sp>
        <p:nvSpPr>
          <p:cNvPr id="7" name="TextBox 6">
            <a:extLst>
              <a:ext uri="{FF2B5EF4-FFF2-40B4-BE49-F238E27FC236}">
                <a16:creationId xmlns:a16="http://schemas.microsoft.com/office/drawing/2014/main" id="{76DFD949-E5F4-E24B-BCE0-617C57D1E110}"/>
              </a:ext>
            </a:extLst>
          </p:cNvPr>
          <p:cNvSpPr txBox="1"/>
          <p:nvPr/>
        </p:nvSpPr>
        <p:spPr>
          <a:xfrm>
            <a:off x="0" y="844051"/>
            <a:ext cx="9144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DE25E">
                    <a:lumMod val="60000"/>
                    <a:lumOff val="40000"/>
                  </a:srgbClr>
                </a:solidFill>
                <a:effectLst/>
                <a:uLnTx/>
                <a:uFillTx/>
                <a:latin typeface="Arial"/>
                <a:ea typeface="+mn-ea"/>
                <a:cs typeface="+mn-cs"/>
              </a:rPr>
              <a:t>1918/2604 pts (73.7%) enrolled in ABSORB IV were “ABSORB III-like”; 686 (26.3%) were not (23.9% troponin+ ACS, </a:t>
            </a:r>
            <a:r>
              <a:rPr lang="en-US" dirty="0">
                <a:solidFill>
                  <a:srgbClr val="FDE25E">
                    <a:lumMod val="60000"/>
                    <a:lumOff val="40000"/>
                  </a:srgbClr>
                </a:solidFill>
                <a:latin typeface="Arial"/>
              </a:rPr>
              <a:t>0.5</a:t>
            </a:r>
            <a:r>
              <a:rPr kumimoji="0" lang="en-US" b="0" i="0" u="none" strike="noStrike" kern="1200" cap="none" spc="0" normalizeH="0" baseline="0" noProof="0" dirty="0">
                <a:ln>
                  <a:noFill/>
                </a:ln>
                <a:solidFill>
                  <a:srgbClr val="FDE25E">
                    <a:lumMod val="60000"/>
                    <a:lumOff val="40000"/>
                  </a:srgbClr>
                </a:solidFill>
                <a:effectLst/>
                <a:uLnTx/>
                <a:uFillTx/>
                <a:latin typeface="Arial"/>
                <a:ea typeface="+mn-ea"/>
                <a:cs typeface="+mn-cs"/>
              </a:rPr>
              <a:t>% 3 target lesions treated, 2.1% thrombus)</a:t>
            </a:r>
          </a:p>
        </p:txBody>
      </p:sp>
    </p:spTree>
    <p:extLst>
      <p:ext uri="{BB962C8B-B14F-4D97-AF65-F5344CB8AC3E}">
        <p14:creationId xmlns:p14="http://schemas.microsoft.com/office/powerpoint/2010/main" val="1371311012"/>
      </p:ext>
    </p:extLst>
  </p:cSld>
  <p:clrMapOvr>
    <a:masterClrMapping/>
  </p:clrMapOvr>
  <mc:AlternateContent xmlns:mc="http://schemas.openxmlformats.org/markup-compatibility/2006">
    <mc:Choice xmlns:p14="http://schemas.microsoft.com/office/powerpoint/2010/main" Requires="p14">
      <p:transition p14:dur="250">
        <p:wipe dir="r"/>
      </p:transition>
    </mc:Choice>
    <mc:Fallback>
      <p:transition>
        <p:wipe dir="r"/>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nvPr>
        </p:nvGraphicFramePr>
        <p:xfrm>
          <a:off x="82299" y="1591057"/>
          <a:ext cx="8979407" cy="4729732"/>
        </p:xfrm>
        <a:graphic>
          <a:graphicData uri="http://schemas.openxmlformats.org/drawingml/2006/table">
            <a:tbl>
              <a:tblPr firstRow="1" bandRow="1">
                <a:tableStyleId>{5C22544A-7EE6-4342-B048-85BDC9FD1C3A}</a:tableStyleId>
              </a:tblPr>
              <a:tblGrid>
                <a:gridCol w="1709927">
                  <a:extLst>
                    <a:ext uri="{9D8B030D-6E8A-4147-A177-3AD203B41FA5}">
                      <a16:colId xmlns:a16="http://schemas.microsoft.com/office/drawing/2014/main" val="20000"/>
                    </a:ext>
                  </a:extLst>
                </a:gridCol>
                <a:gridCol w="941832">
                  <a:extLst>
                    <a:ext uri="{9D8B030D-6E8A-4147-A177-3AD203B41FA5}">
                      <a16:colId xmlns:a16="http://schemas.microsoft.com/office/drawing/2014/main" val="20001"/>
                    </a:ext>
                  </a:extLst>
                </a:gridCol>
                <a:gridCol w="923544">
                  <a:extLst>
                    <a:ext uri="{9D8B030D-6E8A-4147-A177-3AD203B41FA5}">
                      <a16:colId xmlns:a16="http://schemas.microsoft.com/office/drawing/2014/main" val="20002"/>
                    </a:ext>
                  </a:extLst>
                </a:gridCol>
                <a:gridCol w="1188720">
                  <a:extLst>
                    <a:ext uri="{9D8B030D-6E8A-4147-A177-3AD203B41FA5}">
                      <a16:colId xmlns:a16="http://schemas.microsoft.com/office/drawing/2014/main" val="20003"/>
                    </a:ext>
                  </a:extLst>
                </a:gridCol>
                <a:gridCol w="996696">
                  <a:extLst>
                    <a:ext uri="{9D8B030D-6E8A-4147-A177-3AD203B41FA5}">
                      <a16:colId xmlns:a16="http://schemas.microsoft.com/office/drawing/2014/main" val="20004"/>
                    </a:ext>
                  </a:extLst>
                </a:gridCol>
                <a:gridCol w="923544">
                  <a:extLst>
                    <a:ext uri="{9D8B030D-6E8A-4147-A177-3AD203B41FA5}">
                      <a16:colId xmlns:a16="http://schemas.microsoft.com/office/drawing/2014/main" val="20005"/>
                    </a:ext>
                  </a:extLst>
                </a:gridCol>
                <a:gridCol w="1161288">
                  <a:extLst>
                    <a:ext uri="{9D8B030D-6E8A-4147-A177-3AD203B41FA5}">
                      <a16:colId xmlns:a16="http://schemas.microsoft.com/office/drawing/2014/main" val="20006"/>
                    </a:ext>
                  </a:extLst>
                </a:gridCol>
                <a:gridCol w="1133856">
                  <a:extLst>
                    <a:ext uri="{9D8B030D-6E8A-4147-A177-3AD203B41FA5}">
                      <a16:colId xmlns:a16="http://schemas.microsoft.com/office/drawing/2014/main" val="20007"/>
                    </a:ext>
                  </a:extLst>
                </a:gridCol>
              </a:tblGrid>
              <a:tr h="507639">
                <a:tc>
                  <a:txBody>
                    <a:bodyPr/>
                    <a:lstStyle/>
                    <a:p>
                      <a:endParaRPr lang="en-US" sz="1600" baseline="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gridSpan="3">
                  <a:txBody>
                    <a:bodyPr/>
                    <a:lstStyle/>
                    <a:p>
                      <a:pPr algn="ctr"/>
                      <a:r>
                        <a:rPr lang="en-US" sz="1600" b="1" dirty="0">
                          <a:solidFill>
                            <a:srgbClr val="FFFF00"/>
                          </a:solidFill>
                        </a:rPr>
                        <a:t>AIII-like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pPr algn="ctr"/>
                      <a:endParaRPr lang="en-US" b="0" dirty="0">
                        <a:solidFill>
                          <a:srgbClr val="FFFF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pPr algn="ctr"/>
                      <a:endParaRPr lang="en-US" dirty="0">
                        <a:solidFill>
                          <a:srgbClr val="FFFF00"/>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gridSpan="3">
                  <a:txBody>
                    <a:bodyPr/>
                    <a:lstStyle/>
                    <a:p>
                      <a:pPr algn="ctr"/>
                      <a:r>
                        <a:rPr lang="en-US" sz="1600" b="1" dirty="0">
                          <a:solidFill>
                            <a:srgbClr val="FFFF00"/>
                          </a:solidFill>
                        </a:rPr>
                        <a:t>Not AIII-like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pPr algn="ctr"/>
                      <a:endParaRPr lang="en-US" b="0" dirty="0">
                        <a:solidFill>
                          <a:srgbClr val="FFFF00"/>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pPr algn="ctr"/>
                      <a:endParaRPr lang="en-US" dirty="0">
                        <a:solidFill>
                          <a:srgbClr val="FFFF00"/>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endParaRPr lang="en-US" sz="16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r h="711277">
                <a:tc>
                  <a:txBody>
                    <a:bodyPr/>
                    <a:lstStyle/>
                    <a:p>
                      <a:r>
                        <a:rPr lang="en-US" sz="1600" b="1" baseline="0" dirty="0">
                          <a:solidFill>
                            <a:schemeClr val="tx2">
                              <a:lumMod val="75000"/>
                            </a:schemeClr>
                          </a:solidFill>
                        </a:rPr>
                        <a:t>1-year outcomes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600" dirty="0">
                          <a:solidFill>
                            <a:srgbClr val="FFFF00"/>
                          </a:solidFill>
                        </a:rPr>
                        <a:t>Absorb</a:t>
                      </a:r>
                    </a:p>
                    <a:p>
                      <a:pPr algn="ctr"/>
                      <a:r>
                        <a:rPr lang="en-US" sz="1600" b="0" dirty="0">
                          <a:solidFill>
                            <a:srgbClr val="FFFF00"/>
                          </a:solidFill>
                        </a:rPr>
                        <a:t>(N=958)</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600" dirty="0" err="1">
                          <a:solidFill>
                            <a:srgbClr val="FFFF00"/>
                          </a:solidFill>
                        </a:rPr>
                        <a:t>Xience</a:t>
                      </a:r>
                      <a:endParaRPr lang="en-US" sz="1600" dirty="0">
                        <a:solidFill>
                          <a:srgbClr val="FFFF00"/>
                        </a:solidFill>
                      </a:endParaRPr>
                    </a:p>
                    <a:p>
                      <a:pPr algn="ctr"/>
                      <a:r>
                        <a:rPr lang="en-US" sz="1600" b="0" dirty="0">
                          <a:solidFill>
                            <a:srgbClr val="FFFF00"/>
                          </a:solidFill>
                        </a:rPr>
                        <a:t>(N=960)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600" dirty="0">
                          <a:solidFill>
                            <a:srgbClr val="FFFF00"/>
                          </a:solidFill>
                        </a:rPr>
                        <a:t>HR [95%CI]</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600" dirty="0">
                          <a:solidFill>
                            <a:srgbClr val="FFFF00"/>
                          </a:solidFill>
                        </a:rPr>
                        <a:t>Absorb</a:t>
                      </a:r>
                    </a:p>
                    <a:p>
                      <a:pPr algn="ctr"/>
                      <a:r>
                        <a:rPr lang="en-US" sz="1600" b="0" dirty="0">
                          <a:solidFill>
                            <a:srgbClr val="FFFF00"/>
                          </a:solidFill>
                        </a:rPr>
                        <a:t>(N=338)</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600" dirty="0" err="1">
                          <a:solidFill>
                            <a:srgbClr val="FFFF00"/>
                          </a:solidFill>
                        </a:rPr>
                        <a:t>Xience</a:t>
                      </a:r>
                      <a:endParaRPr lang="en-US" sz="1600" dirty="0">
                        <a:solidFill>
                          <a:srgbClr val="FFFF00"/>
                        </a:solidFill>
                      </a:endParaRPr>
                    </a:p>
                    <a:p>
                      <a:pPr algn="ctr"/>
                      <a:r>
                        <a:rPr lang="en-US" sz="1600" b="0" dirty="0">
                          <a:solidFill>
                            <a:srgbClr val="FFFF00"/>
                          </a:solidFill>
                        </a:rPr>
                        <a:t>(N=348)</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600" dirty="0">
                          <a:solidFill>
                            <a:srgbClr val="FFFF00"/>
                          </a:solidFill>
                        </a:rPr>
                        <a:t>HR [95%CI]</a:t>
                      </a:r>
                    </a:p>
                  </a:txBody>
                  <a:tcPr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600" dirty="0">
                          <a:solidFill>
                            <a:schemeClr val="tx2">
                              <a:lumMod val="75000"/>
                            </a:schemeClr>
                          </a:solidFill>
                        </a:rPr>
                        <a:t>P-value</a:t>
                      </a:r>
                    </a:p>
                    <a:p>
                      <a:pPr algn="ctr"/>
                      <a:r>
                        <a:rPr lang="en-US" sz="1600" dirty="0">
                          <a:solidFill>
                            <a:schemeClr val="tx2">
                              <a:lumMod val="75000"/>
                            </a:schemeClr>
                          </a:solidFill>
                        </a:rPr>
                        <a:t>interaction</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1"/>
                  </a:ext>
                </a:extLst>
              </a:tr>
              <a:tr h="585136">
                <a:tc>
                  <a:txBody>
                    <a:bodyPr/>
                    <a:lstStyle/>
                    <a:p>
                      <a:pPr algn="l"/>
                      <a:r>
                        <a:rPr lang="en-US" sz="1600" b="0" dirty="0">
                          <a:solidFill>
                            <a:schemeClr val="tx1"/>
                          </a:solidFill>
                        </a:rPr>
                        <a:t>TLF*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7.4%</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5.7%</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1.31</a:t>
                      </a:r>
                    </a:p>
                    <a:p>
                      <a:pPr algn="ctr"/>
                      <a:r>
                        <a:rPr lang="en-US" sz="1200" dirty="0">
                          <a:solidFill>
                            <a:schemeClr val="tx1"/>
                          </a:solidFill>
                        </a:rPr>
                        <a:t>[0.92, 1.87]</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8.4%</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8.1%</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1.03</a:t>
                      </a:r>
                    </a:p>
                    <a:p>
                      <a:pPr algn="ctr"/>
                      <a:r>
                        <a:rPr lang="en-US" sz="1200" dirty="0">
                          <a:solidFill>
                            <a:schemeClr val="tx1"/>
                          </a:solidFill>
                        </a:rPr>
                        <a:t>[0.61, 1.74]</a:t>
                      </a:r>
                    </a:p>
                  </a:txBody>
                  <a:tcPr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0.46</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2"/>
                  </a:ext>
                </a:extLst>
              </a:tr>
              <a:tr h="585136">
                <a:tc>
                  <a:txBody>
                    <a:bodyPr/>
                    <a:lstStyle/>
                    <a:p>
                      <a:pPr algn="l"/>
                      <a:r>
                        <a:rPr lang="en-US" sz="1600" b="0" dirty="0">
                          <a:solidFill>
                            <a:schemeClr val="tx1"/>
                          </a:solidFill>
                        </a:rPr>
                        <a:t>  - Cardiac death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0.7%</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0.6%</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[0.39, 3.48]</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0.9%</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0.6%</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1.55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[0.26, 9.28]</a:t>
                      </a:r>
                    </a:p>
                  </a:txBody>
                  <a:tcPr anchor="ctr">
                    <a:lnL w="12700" cmpd="sng">
                      <a:noFill/>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0.79</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3"/>
                  </a:ext>
                </a:extLst>
              </a:tr>
              <a:tr h="585136">
                <a:tc>
                  <a:txBody>
                    <a:bodyPr/>
                    <a:lstStyle/>
                    <a:p>
                      <a:pPr marL="0" algn="l" defTabSz="914400" rtl="0" eaLnBrk="1" latinLnBrk="0" hangingPunct="1"/>
                      <a:r>
                        <a:rPr lang="en-US" sz="1600" b="0" kern="1200" dirty="0">
                          <a:solidFill>
                            <a:schemeClr val="tx1"/>
                          </a:solidFill>
                          <a:latin typeface="+mn-lt"/>
                          <a:ea typeface="+mn-ea"/>
                          <a:cs typeface="+mn-cs"/>
                        </a:rPr>
                        <a:t>  - TV-MI*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5.4%</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3.7%</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1.47</a:t>
                      </a:r>
                    </a:p>
                    <a:p>
                      <a:pPr algn="ctr"/>
                      <a:r>
                        <a:rPr lang="en-US" sz="1200" dirty="0">
                          <a:solidFill>
                            <a:schemeClr val="tx1"/>
                          </a:solidFill>
                        </a:rPr>
                        <a:t>[0.96, 2.26]</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7.2%</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6.6%</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1.07</a:t>
                      </a:r>
                    </a:p>
                    <a:p>
                      <a:pPr algn="ctr"/>
                      <a:r>
                        <a:rPr lang="en-US" sz="1200" dirty="0">
                          <a:solidFill>
                            <a:schemeClr val="tx1"/>
                          </a:solidFill>
                        </a:rPr>
                        <a:t>[0.60, 1.90]</a:t>
                      </a:r>
                    </a:p>
                  </a:txBody>
                  <a:tcPr anchor="ctr">
                    <a:lnL w="12700" cmpd="sng">
                      <a:noFill/>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0.38</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4"/>
                  </a:ext>
                </a:extLst>
              </a:tr>
              <a:tr h="585136">
                <a:tc>
                  <a:txBody>
                    <a:bodyPr/>
                    <a:lstStyle/>
                    <a:p>
                      <a:pPr algn="l"/>
                      <a:r>
                        <a:rPr lang="en-US" sz="1600" b="0" dirty="0">
                          <a:solidFill>
                            <a:schemeClr val="tx1"/>
                          </a:solidFill>
                        </a:rPr>
                        <a:t>  - ID-TLR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2.3%</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1.6%</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1.48</a:t>
                      </a:r>
                    </a:p>
                    <a:p>
                      <a:pPr algn="ctr"/>
                      <a:r>
                        <a:rPr lang="en-US" sz="1200" dirty="0">
                          <a:solidFill>
                            <a:schemeClr val="tx1"/>
                          </a:solidFill>
                        </a:rPr>
                        <a:t>[0.77, 2.85]</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4.5%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2.7%</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1.75</a:t>
                      </a:r>
                    </a:p>
                    <a:p>
                      <a:pPr algn="ctr"/>
                      <a:r>
                        <a:rPr lang="en-US" sz="1200" dirty="0">
                          <a:solidFill>
                            <a:schemeClr val="tx1"/>
                          </a:solidFill>
                        </a:rPr>
                        <a:t>[0.76, 3.99]</a:t>
                      </a:r>
                    </a:p>
                  </a:txBody>
                  <a:tcPr anchor="ctr">
                    <a:lnL w="12700" cmpd="sng">
                      <a:noFill/>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0.75</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5"/>
                  </a:ext>
                </a:extLst>
              </a:tr>
              <a:tr h="585136">
                <a:tc>
                  <a:txBody>
                    <a:bodyPr/>
                    <a:lstStyle/>
                    <a:p>
                      <a:pPr algn="l"/>
                      <a:r>
                        <a:rPr lang="en-US" sz="1600" b="0" dirty="0">
                          <a:solidFill>
                            <a:schemeClr val="tx1"/>
                          </a:solidFill>
                        </a:rPr>
                        <a:t>Device thrombosis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0.4%</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0.1%</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4.02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[045, 35.95]</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0.9%</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1.72</a:t>
                      </a:r>
                    </a:p>
                    <a:p>
                      <a:pPr algn="ctr"/>
                      <a:r>
                        <a:rPr lang="en-US" sz="1200" dirty="0">
                          <a:solidFill>
                            <a:schemeClr val="tx1"/>
                          </a:solidFill>
                        </a:rPr>
                        <a:t>[0.41, 7.21]</a:t>
                      </a:r>
                    </a:p>
                  </a:txBody>
                  <a:tcPr anchor="ctr">
                    <a:lnL w="12700" cmpd="sng">
                      <a:noFill/>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0.53</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6"/>
                  </a:ext>
                </a:extLst>
              </a:tr>
              <a:tr h="585136">
                <a:tc>
                  <a:txBody>
                    <a:bodyPr/>
                    <a:lstStyle/>
                    <a:p>
                      <a:pPr algn="l"/>
                      <a:r>
                        <a:rPr lang="en-US" sz="1600" b="0" dirty="0">
                          <a:solidFill>
                            <a:schemeClr val="tx1"/>
                          </a:solidFill>
                        </a:rPr>
                        <a:t>Angina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21.4%</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21.7%</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0.99</a:t>
                      </a:r>
                    </a:p>
                    <a:p>
                      <a:pPr algn="ctr"/>
                      <a:r>
                        <a:rPr lang="en-US" sz="1200" dirty="0">
                          <a:solidFill>
                            <a:schemeClr val="tx1"/>
                          </a:solidFill>
                        </a:rPr>
                        <a:t>[0.81, 1.20]</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20.5%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20.1%</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1.02</a:t>
                      </a:r>
                    </a:p>
                    <a:p>
                      <a:pPr algn="ctr"/>
                      <a:r>
                        <a:rPr lang="en-US" sz="1200" dirty="0">
                          <a:solidFill>
                            <a:schemeClr val="tx1"/>
                          </a:solidFill>
                        </a:rPr>
                        <a:t>[0.73, 1.43]</a:t>
                      </a:r>
                    </a:p>
                  </a:txBody>
                  <a:tcPr anchor="ctr">
                    <a:lnL w="12700" cmpd="sng">
                      <a:noFill/>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0.85</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964871519"/>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
        <p:nvSpPr>
          <p:cNvPr id="6" name="Rectangle 3"/>
          <p:cNvSpPr txBox="1">
            <a:spLocks noChangeArrowheads="1"/>
          </p:cNvSpPr>
          <p:nvPr/>
        </p:nvSpPr>
        <p:spPr bwMode="auto">
          <a:xfrm>
            <a:off x="699344" y="205512"/>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buClr>
                <a:srgbClr val="FDE25E"/>
              </a:buClr>
              <a:buNone/>
            </a:pPr>
            <a:r>
              <a:rPr lang="en-US" sz="3600" dirty="0">
                <a:solidFill>
                  <a:srgbClr val="FFFFFF"/>
                </a:solidFill>
              </a:rPr>
              <a:t>AIII-like vs. Not AIII-like Patients</a:t>
            </a:r>
            <a:endParaRPr lang="en-US" sz="3600" kern="0" dirty="0">
              <a:solidFill>
                <a:srgbClr val="FFFFFF"/>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EA676760-60D1-B040-91D2-C16F66DBEB5B}"/>
              </a:ext>
            </a:extLst>
          </p:cNvPr>
          <p:cNvSpPr txBox="1"/>
          <p:nvPr/>
        </p:nvSpPr>
        <p:spPr>
          <a:xfrm>
            <a:off x="3258406" y="6540500"/>
            <a:ext cx="2627193" cy="276999"/>
          </a:xfrm>
          <a:prstGeom prst="rect">
            <a:avLst/>
          </a:prstGeom>
          <a:noFill/>
        </p:spPr>
        <p:txBody>
          <a:bodyPr wrap="none" rtlCol="0">
            <a:spAutoFit/>
          </a:bodyPr>
          <a:lstStyle/>
          <a:p>
            <a:pPr algn="ctr"/>
            <a:r>
              <a:rPr lang="en-US" sz="1200" dirty="0"/>
              <a:t>*Using the ABSORB IV MI definition</a:t>
            </a:r>
          </a:p>
        </p:txBody>
      </p:sp>
      <p:sp>
        <p:nvSpPr>
          <p:cNvPr id="7" name="TextBox 6">
            <a:extLst>
              <a:ext uri="{FF2B5EF4-FFF2-40B4-BE49-F238E27FC236}">
                <a16:creationId xmlns:a16="http://schemas.microsoft.com/office/drawing/2014/main" id="{73A3683C-F800-A94A-8A8B-8F52323F4BE9}"/>
              </a:ext>
            </a:extLst>
          </p:cNvPr>
          <p:cNvSpPr txBox="1"/>
          <p:nvPr/>
        </p:nvSpPr>
        <p:spPr>
          <a:xfrm>
            <a:off x="0" y="844051"/>
            <a:ext cx="9144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DE25E">
                    <a:lumMod val="60000"/>
                    <a:lumOff val="40000"/>
                  </a:srgbClr>
                </a:solidFill>
                <a:effectLst/>
                <a:uLnTx/>
                <a:uFillTx/>
                <a:latin typeface="Arial"/>
                <a:ea typeface="+mn-ea"/>
                <a:cs typeface="+mn-cs"/>
              </a:rPr>
              <a:t>1918/2604 pts (73.7%) enrolled in ABSORB IV were “ABSORB III-like”; 686 (26.3%) were not (23.9% troponin+ ACS, </a:t>
            </a:r>
            <a:r>
              <a:rPr lang="en-US" dirty="0">
                <a:solidFill>
                  <a:srgbClr val="FDE25E">
                    <a:lumMod val="60000"/>
                    <a:lumOff val="40000"/>
                  </a:srgbClr>
                </a:solidFill>
                <a:latin typeface="Arial"/>
              </a:rPr>
              <a:t>0.5</a:t>
            </a:r>
            <a:r>
              <a:rPr kumimoji="0" lang="en-US" b="0" i="0" u="none" strike="noStrike" kern="1200" cap="none" spc="0" normalizeH="0" baseline="0" noProof="0" dirty="0">
                <a:ln>
                  <a:noFill/>
                </a:ln>
                <a:solidFill>
                  <a:srgbClr val="FDE25E">
                    <a:lumMod val="60000"/>
                    <a:lumOff val="40000"/>
                  </a:srgbClr>
                </a:solidFill>
                <a:effectLst/>
                <a:uLnTx/>
                <a:uFillTx/>
                <a:latin typeface="Arial"/>
                <a:ea typeface="+mn-ea"/>
                <a:cs typeface="+mn-cs"/>
              </a:rPr>
              <a:t>% 3 target lesions treated, 2.1% thrombus)</a:t>
            </a:r>
          </a:p>
        </p:txBody>
      </p:sp>
    </p:spTree>
    <p:extLst>
      <p:ext uri="{BB962C8B-B14F-4D97-AF65-F5344CB8AC3E}">
        <p14:creationId xmlns:p14="http://schemas.microsoft.com/office/powerpoint/2010/main" val="970680999"/>
      </p:ext>
    </p:extLst>
  </p:cSld>
  <p:clrMapOvr>
    <a:masterClrMapping/>
  </p:clrMapOvr>
  <mc:AlternateContent xmlns:mc="http://schemas.openxmlformats.org/markup-compatibility/2006">
    <mc:Choice xmlns:p14="http://schemas.microsoft.com/office/powerpoint/2010/main" Requires="p14">
      <p:transition p14:dur="250">
        <p:wipe dir="r"/>
      </p:transition>
    </mc:Choice>
    <mc:Fallback>
      <p:transition>
        <p:wipe dir="r"/>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48446" y="153003"/>
            <a:ext cx="8647113" cy="762000"/>
          </a:xfrm>
          <a:ln w="9525"/>
        </p:spPr>
        <p:txBody>
          <a:bodyPr/>
          <a:lstStyle/>
          <a:p>
            <a:pPr algn="ctr" eaLnBrk="1" hangingPunct="1"/>
            <a:r>
              <a:rPr lang="en-US" dirty="0"/>
              <a:t>ABSORB III vs. ABSORB IV</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
        <p:nvSpPr>
          <p:cNvPr id="5" name="TextBox 4"/>
          <p:cNvSpPr txBox="1"/>
          <p:nvPr/>
        </p:nvSpPr>
        <p:spPr>
          <a:xfrm>
            <a:off x="1250770" y="6413101"/>
            <a:ext cx="6077309" cy="461665"/>
          </a:xfrm>
          <a:prstGeom prst="rect">
            <a:avLst/>
          </a:prstGeom>
          <a:noFill/>
        </p:spPr>
        <p:txBody>
          <a:bodyPr wrap="square" rtlCol="0">
            <a:spAutoFit/>
          </a:bodyPr>
          <a:lstStyle/>
          <a:p>
            <a:pPr algn="ctr"/>
            <a:r>
              <a:rPr lang="en-US" sz="1200" dirty="0"/>
              <a:t>N= number of patients</a:t>
            </a:r>
          </a:p>
          <a:p>
            <a:pPr algn="ctr"/>
            <a:r>
              <a:rPr lang="en-US" sz="1200" baseline="30000" dirty="0">
                <a:solidFill>
                  <a:schemeClr val="tx2">
                    <a:lumMod val="60000"/>
                    <a:lumOff val="40000"/>
                  </a:schemeClr>
                </a:solidFill>
              </a:rPr>
              <a:t>1 </a:t>
            </a:r>
            <a:r>
              <a:rPr lang="en-US" sz="1200" dirty="0"/>
              <a:t>L= number of lesions</a:t>
            </a:r>
          </a:p>
        </p:txBody>
      </p:sp>
      <p:graphicFrame>
        <p:nvGraphicFramePr>
          <p:cNvPr id="2" name="Content Placeholder 4"/>
          <p:cNvGraphicFramePr>
            <a:graphicFrameLocks/>
          </p:cNvGraphicFramePr>
          <p:nvPr>
            <p:extLst/>
          </p:nvPr>
        </p:nvGraphicFramePr>
        <p:xfrm>
          <a:off x="243093" y="865928"/>
          <a:ext cx="8657819" cy="5536227"/>
        </p:xfrm>
        <a:graphic>
          <a:graphicData uri="http://schemas.openxmlformats.org/drawingml/2006/table">
            <a:tbl>
              <a:tblPr firstRow="1" bandRow="1">
                <a:tableStyleId>{5C22544A-7EE6-4342-B048-85BDC9FD1C3A}</a:tableStyleId>
              </a:tblPr>
              <a:tblGrid>
                <a:gridCol w="2251751">
                  <a:extLst>
                    <a:ext uri="{9D8B030D-6E8A-4147-A177-3AD203B41FA5}">
                      <a16:colId xmlns:a16="http://schemas.microsoft.com/office/drawing/2014/main" val="20000"/>
                    </a:ext>
                  </a:extLst>
                </a:gridCol>
                <a:gridCol w="1075116">
                  <a:extLst>
                    <a:ext uri="{9D8B030D-6E8A-4147-A177-3AD203B41FA5}">
                      <a16:colId xmlns:a16="http://schemas.microsoft.com/office/drawing/2014/main" val="20001"/>
                    </a:ext>
                  </a:extLst>
                </a:gridCol>
                <a:gridCol w="1060704">
                  <a:extLst>
                    <a:ext uri="{9D8B030D-6E8A-4147-A177-3AD203B41FA5}">
                      <a16:colId xmlns:a16="http://schemas.microsoft.com/office/drawing/2014/main" val="20002"/>
                    </a:ext>
                  </a:extLst>
                </a:gridCol>
                <a:gridCol w="987552">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gridCol w="1115568">
                  <a:extLst>
                    <a:ext uri="{9D8B030D-6E8A-4147-A177-3AD203B41FA5}">
                      <a16:colId xmlns:a16="http://schemas.microsoft.com/office/drawing/2014/main" val="20005"/>
                    </a:ext>
                  </a:extLst>
                </a:gridCol>
                <a:gridCol w="1069848">
                  <a:extLst>
                    <a:ext uri="{9D8B030D-6E8A-4147-A177-3AD203B41FA5}">
                      <a16:colId xmlns:a16="http://schemas.microsoft.com/office/drawing/2014/main" val="20006"/>
                    </a:ext>
                  </a:extLst>
                </a:gridCol>
              </a:tblGrid>
              <a:tr h="363343">
                <a:tc>
                  <a:txBody>
                    <a:bodyPr/>
                    <a:lstStyle/>
                    <a:p>
                      <a:endParaRPr lang="en-US" sz="1600" baseline="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gridSpan="3">
                  <a:txBody>
                    <a:bodyPr/>
                    <a:lstStyle/>
                    <a:p>
                      <a:pPr algn="ctr"/>
                      <a:r>
                        <a:rPr lang="en-US" sz="1600" b="1" dirty="0">
                          <a:solidFill>
                            <a:srgbClr val="FFFF00"/>
                          </a:solidFill>
                        </a:rPr>
                        <a:t>ABSORB III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pPr algn="ctr"/>
                      <a:endParaRPr lang="en-US" b="0" dirty="0">
                        <a:solidFill>
                          <a:srgbClr val="FFFF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pPr algn="ctr"/>
                      <a:endParaRPr lang="en-US" dirty="0">
                        <a:solidFill>
                          <a:srgbClr val="FFFF00"/>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gridSpan="3">
                  <a:txBody>
                    <a:bodyPr/>
                    <a:lstStyle/>
                    <a:p>
                      <a:pPr algn="ctr"/>
                      <a:r>
                        <a:rPr lang="en-US" sz="1600" b="1" dirty="0">
                          <a:solidFill>
                            <a:srgbClr val="FFFF00"/>
                          </a:solidFill>
                        </a:rPr>
                        <a:t>ABSORB IV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pPr algn="ctr"/>
                      <a:endParaRPr lang="en-US" b="0" dirty="0">
                        <a:solidFill>
                          <a:srgbClr val="FFFF00"/>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pPr algn="ctr"/>
                      <a:endParaRPr lang="en-US" dirty="0">
                        <a:solidFill>
                          <a:srgbClr val="FFFF00"/>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r h="843020">
                <a:tc>
                  <a:txBody>
                    <a:bodyPr/>
                    <a:lstStyle/>
                    <a:p>
                      <a:endParaRPr lang="en-US" sz="1600" b="1" baseline="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600" dirty="0">
                          <a:solidFill>
                            <a:srgbClr val="FFFF00"/>
                          </a:solidFill>
                        </a:rPr>
                        <a:t>All pts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00"/>
                          </a:solidFill>
                        </a:rPr>
                        <a:t>(N=2008) (L=2098)</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600" dirty="0">
                          <a:solidFill>
                            <a:srgbClr val="FFFF00"/>
                          </a:solidFill>
                        </a:rPr>
                        <a:t>Absorb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00"/>
                          </a:solidFill>
                        </a:rPr>
                        <a:t>(N=1322) (L=1385)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600" dirty="0">
                          <a:solidFill>
                            <a:srgbClr val="FFFF00"/>
                          </a:solidFill>
                        </a:rPr>
                        <a:t>Xience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00"/>
                          </a:solidFill>
                        </a:rPr>
                        <a:t>(N=686) (L=713)</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600" dirty="0">
                          <a:solidFill>
                            <a:srgbClr val="FFFF00"/>
                          </a:solidFill>
                        </a:rPr>
                        <a:t>All pts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00"/>
                          </a:solidFill>
                        </a:rPr>
                        <a:t>(N=2604) (L=2903)</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00"/>
                          </a:solidFill>
                        </a:rPr>
                        <a:t>Absorb (N=1296) (L=1446)</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00"/>
                          </a:solidFill>
                        </a:rPr>
                        <a:t>Xience (N=1308) (L=1457)</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1"/>
                  </a:ext>
                </a:extLst>
              </a:tr>
              <a:tr h="393624">
                <a:tc>
                  <a:txBody>
                    <a:bodyPr/>
                    <a:lstStyle/>
                    <a:p>
                      <a:pPr algn="l"/>
                      <a:r>
                        <a:rPr lang="en-US" sz="1600" b="0" dirty="0">
                          <a:solidFill>
                            <a:schemeClr val="tx1"/>
                          </a:solidFill>
                        </a:rPr>
                        <a:t>ABSORB III-like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100%</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100%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100%</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73.7%</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73.9%</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73.4%</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2"/>
                  </a:ext>
                </a:extLst>
              </a:tr>
              <a:tr h="393624">
                <a:tc>
                  <a:txBody>
                    <a:bodyPr/>
                    <a:lstStyle/>
                    <a:p>
                      <a:pPr algn="l"/>
                      <a:r>
                        <a:rPr lang="en-US" sz="1600" b="0" dirty="0">
                          <a:solidFill>
                            <a:schemeClr val="tx1"/>
                          </a:solidFill>
                        </a:rPr>
                        <a:t>Not</a:t>
                      </a:r>
                      <a:r>
                        <a:rPr lang="en-US" sz="1600" b="0" baseline="0" dirty="0">
                          <a:solidFill>
                            <a:schemeClr val="tx1"/>
                          </a:solidFill>
                        </a:rPr>
                        <a:t> ABSORB III-like</a:t>
                      </a: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26.3%</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26.1%</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26.6%</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3"/>
                  </a:ext>
                </a:extLst>
              </a:tr>
              <a:tr h="393624">
                <a:tc>
                  <a:txBody>
                    <a:bodyPr/>
                    <a:lstStyle/>
                    <a:p>
                      <a:pPr algn="l"/>
                      <a:r>
                        <a:rPr lang="en-US" sz="1600" b="0" dirty="0">
                          <a:solidFill>
                            <a:schemeClr val="tx1"/>
                          </a:solidFill>
                        </a:rPr>
                        <a:t>   - troponin+ ACS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23.9%</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24.0%</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23.8%</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4"/>
                  </a:ext>
                </a:extLst>
              </a:tr>
              <a:tr h="393624">
                <a:tc>
                  <a:txBody>
                    <a:bodyPr/>
                    <a:lstStyle/>
                    <a:p>
                      <a:pPr algn="l"/>
                      <a:r>
                        <a:rPr lang="en-US" sz="1600" b="0" dirty="0">
                          <a:solidFill>
                            <a:schemeClr val="tx1"/>
                          </a:solidFill>
                        </a:rPr>
                        <a:t>   - 3 target</a:t>
                      </a:r>
                      <a:r>
                        <a:rPr lang="en-US" sz="1600" b="0" baseline="0" dirty="0">
                          <a:solidFill>
                            <a:schemeClr val="tx1"/>
                          </a:solidFill>
                        </a:rPr>
                        <a:t> lesions</a:t>
                      </a: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0.6%</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0.4%</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5"/>
                  </a:ext>
                </a:extLst>
              </a:tr>
              <a:tr h="393624">
                <a:tc>
                  <a:txBody>
                    <a:bodyPr/>
                    <a:lstStyle/>
                    <a:p>
                      <a:pPr algn="l"/>
                      <a:r>
                        <a:rPr lang="en-US" sz="1600" b="0" dirty="0">
                          <a:solidFill>
                            <a:schemeClr val="tx1"/>
                          </a:solidFill>
                        </a:rPr>
                        <a:t>   - thrombotic</a:t>
                      </a:r>
                      <a:r>
                        <a:rPr lang="en-US" sz="1600" b="0" baseline="0" dirty="0">
                          <a:solidFill>
                            <a:schemeClr val="tx1"/>
                          </a:solidFill>
                        </a:rPr>
                        <a:t> lesion</a:t>
                      </a: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2.1%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1.9%</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2.3%</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6"/>
                  </a:ext>
                </a:extLst>
              </a:tr>
              <a:tr h="393624">
                <a:tc>
                  <a:txBody>
                    <a:bodyPr/>
                    <a:lstStyle/>
                    <a:p>
                      <a:pPr algn="l"/>
                      <a:r>
                        <a:rPr lang="en-US" sz="1600" b="0" baseline="30000" dirty="0">
                          <a:solidFill>
                            <a:schemeClr val="tx2">
                              <a:lumMod val="60000"/>
                              <a:lumOff val="40000"/>
                            </a:schemeClr>
                          </a:solidFill>
                        </a:rPr>
                        <a:t>1</a:t>
                      </a:r>
                      <a:r>
                        <a:rPr lang="en-US" sz="1600" b="0" baseline="0" dirty="0">
                          <a:solidFill>
                            <a:schemeClr val="tx2">
                              <a:lumMod val="60000"/>
                              <a:lumOff val="40000"/>
                            </a:schemeClr>
                          </a:solidFill>
                        </a:rPr>
                        <a:t>QCA RVD mean, mm</a:t>
                      </a:r>
                      <a:endParaRPr lang="en-US" sz="1600" b="0" dirty="0">
                        <a:solidFill>
                          <a:schemeClr val="tx2">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2.66</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2.67</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2.65</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2.89</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2.90</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2.89</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7"/>
                  </a:ext>
                </a:extLst>
              </a:tr>
              <a:tr h="393624">
                <a:tc>
                  <a:txBody>
                    <a:bodyPr/>
                    <a:lstStyle/>
                    <a:p>
                      <a:pPr algn="l"/>
                      <a:r>
                        <a:rPr lang="en-US" sz="1600" b="0" baseline="30000" dirty="0">
                          <a:solidFill>
                            <a:schemeClr val="tx2">
                              <a:lumMod val="60000"/>
                              <a:lumOff val="40000"/>
                            </a:schemeClr>
                          </a:solidFill>
                        </a:rPr>
                        <a:t>1</a:t>
                      </a:r>
                      <a:r>
                        <a:rPr lang="en-US" sz="1600" b="0" baseline="0" dirty="0">
                          <a:solidFill>
                            <a:schemeClr val="tx2">
                              <a:lumMod val="60000"/>
                              <a:lumOff val="40000"/>
                            </a:schemeClr>
                          </a:solidFill>
                        </a:rPr>
                        <a:t>QCA RVD &lt;2.25 mm</a:t>
                      </a:r>
                      <a:endParaRPr lang="en-US" sz="1600" b="0" dirty="0">
                        <a:solidFill>
                          <a:schemeClr val="tx2">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18.3%</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17.8%</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19.4%</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2.7%</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2.5%</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2.9%</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8"/>
                  </a:ext>
                </a:extLst>
              </a:tr>
              <a:tr h="393624">
                <a:tc>
                  <a:txBody>
                    <a:bodyPr/>
                    <a:lstStyle/>
                    <a:p>
                      <a:pPr algn="l"/>
                      <a:r>
                        <a:rPr lang="en-US" sz="1600" b="0" baseline="30000" dirty="0">
                          <a:solidFill>
                            <a:schemeClr val="tx2">
                              <a:lumMod val="60000"/>
                              <a:lumOff val="40000"/>
                            </a:schemeClr>
                          </a:solidFill>
                        </a:rPr>
                        <a:t>1</a:t>
                      </a:r>
                      <a:r>
                        <a:rPr lang="en-US" sz="1600" b="0" dirty="0">
                          <a:solidFill>
                            <a:schemeClr val="tx1"/>
                          </a:solidFill>
                        </a:rPr>
                        <a:t>Pre-dil mean b/a ratio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1.09</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1.09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1.08</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1.00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1.00</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0.99</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9"/>
                  </a:ext>
                </a:extLst>
              </a:tr>
              <a:tr h="393624">
                <a:tc>
                  <a:txBody>
                    <a:bodyPr/>
                    <a:lstStyle/>
                    <a:p>
                      <a:pPr algn="l"/>
                      <a:r>
                        <a:rPr lang="en-US" sz="1600" b="0" baseline="30000" dirty="0">
                          <a:solidFill>
                            <a:schemeClr val="tx2">
                              <a:lumMod val="60000"/>
                              <a:lumOff val="40000"/>
                            </a:schemeClr>
                          </a:solidFill>
                        </a:rPr>
                        <a:t>1</a:t>
                      </a:r>
                      <a:r>
                        <a:rPr lang="en-US" sz="1600" b="0" dirty="0">
                          <a:solidFill>
                            <a:schemeClr val="tx1"/>
                          </a:solidFill>
                        </a:rPr>
                        <a:t>Pre-dil mean,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12.1</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12.1</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12.1</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12.6</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12.6</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1"/>
                          </a:solidFill>
                        </a:rPr>
                        <a:t>12.6</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0"/>
                  </a:ext>
                </a:extLst>
              </a:tr>
              <a:tr h="393624">
                <a:tc>
                  <a:txBody>
                    <a:bodyPr/>
                    <a:lstStyle/>
                    <a:p>
                      <a:pPr algn="l"/>
                      <a:r>
                        <a:rPr lang="en-US" sz="1600" b="0" baseline="30000" dirty="0">
                          <a:solidFill>
                            <a:schemeClr val="tx2">
                              <a:lumMod val="60000"/>
                              <a:lumOff val="40000"/>
                            </a:schemeClr>
                          </a:solidFill>
                        </a:rPr>
                        <a:t>1</a:t>
                      </a:r>
                      <a:r>
                        <a:rPr lang="en-US" sz="1600" b="0" dirty="0">
                          <a:solidFill>
                            <a:schemeClr val="tx2">
                              <a:lumMod val="60000"/>
                              <a:lumOff val="40000"/>
                            </a:schemeClr>
                          </a:solidFill>
                        </a:rPr>
                        <a:t>Post-dil performed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59.8%</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64.8%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49.9%</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68.3%</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82.6%</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54.1%</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1"/>
                  </a:ext>
                </a:extLst>
              </a:tr>
              <a:tr h="393624">
                <a:tc>
                  <a:txBody>
                    <a:bodyPr/>
                    <a:lstStyle/>
                    <a:p>
                      <a:pPr algn="l"/>
                      <a:r>
                        <a:rPr lang="en-US" sz="1600" b="0" baseline="30000" dirty="0">
                          <a:solidFill>
                            <a:schemeClr val="tx2">
                              <a:lumMod val="60000"/>
                              <a:lumOff val="40000"/>
                            </a:schemeClr>
                          </a:solidFill>
                        </a:rPr>
                        <a:t>1</a:t>
                      </a:r>
                      <a:r>
                        <a:rPr lang="en-US" sz="1600" b="0" dirty="0">
                          <a:solidFill>
                            <a:schemeClr val="tx2">
                              <a:lumMod val="60000"/>
                              <a:lumOff val="40000"/>
                            </a:schemeClr>
                          </a:solidFill>
                        </a:rPr>
                        <a:t>Post-dil mean,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15.6</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15.6</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15.8</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16.2</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16.0</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600" dirty="0">
                          <a:solidFill>
                            <a:schemeClr val="tx2">
                              <a:lumMod val="60000"/>
                              <a:lumOff val="40000"/>
                            </a:schemeClr>
                          </a:solidFill>
                        </a:rPr>
                        <a:t>16.4</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472458425"/>
      </p:ext>
    </p:extLst>
  </p:cSld>
  <p:clrMapOvr>
    <a:masterClrMapping/>
  </p:clrMapOvr>
  <mc:AlternateContent xmlns:mc="http://schemas.openxmlformats.org/markup-compatibility/2006">
    <mc:Choice xmlns:p14="http://schemas.microsoft.com/office/powerpoint/2010/main" Requires="p14">
      <p:transition p14:dur="250">
        <p:wipe dir="r"/>
      </p:transition>
    </mc:Choice>
    <mc:Fallback>
      <p:transition>
        <p:wipe dir="r"/>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48444" y="134715"/>
            <a:ext cx="8647113" cy="762000"/>
          </a:xfrm>
          <a:ln w="9525"/>
        </p:spPr>
        <p:txBody>
          <a:bodyPr/>
          <a:lstStyle/>
          <a:p>
            <a:pPr algn="ctr" eaLnBrk="1" hangingPunct="1"/>
            <a:r>
              <a:rPr lang="en-US" dirty="0"/>
              <a:t>ABSORB III vs. ABSORB IV</a:t>
            </a:r>
          </a:p>
        </p:txBody>
      </p:sp>
      <p:sp>
        <p:nvSpPr>
          <p:cNvPr id="6" name="Rectangle 3"/>
          <p:cNvSpPr txBox="1">
            <a:spLocks noChangeArrowheads="1"/>
          </p:cNvSpPr>
          <p:nvPr/>
        </p:nvSpPr>
        <p:spPr bwMode="auto">
          <a:xfrm>
            <a:off x="479425" y="706100"/>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buClr>
                <a:srgbClr val="FDE25E"/>
              </a:buClr>
              <a:buNone/>
            </a:pPr>
            <a:r>
              <a:rPr lang="en-US" sz="3200" dirty="0">
                <a:solidFill>
                  <a:schemeClr val="tx2">
                    <a:lumMod val="75000"/>
                  </a:schemeClr>
                </a:solidFill>
              </a:rPr>
              <a:t>Optimal PSP Technique (BVS pts)</a:t>
            </a:r>
            <a:endParaRPr lang="en-US" sz="3200" kern="0" dirty="0">
              <a:solidFill>
                <a:schemeClr val="tx2">
                  <a:lumMod val="75000"/>
                </a:schemeClr>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stretch>
            <a:fillRect/>
          </a:stretch>
        </p:blipFill>
        <p:spPr>
          <a:xfrm>
            <a:off x="91442" y="88058"/>
            <a:ext cx="855661" cy="827139"/>
          </a:xfrm>
          <a:prstGeom prst="rect">
            <a:avLst/>
          </a:prstGeom>
        </p:spPr>
      </p:pic>
      <p:sp>
        <p:nvSpPr>
          <p:cNvPr id="2" name="Rectangle 1"/>
          <p:cNvSpPr/>
          <p:nvPr/>
        </p:nvSpPr>
        <p:spPr>
          <a:xfrm>
            <a:off x="773923" y="5780822"/>
            <a:ext cx="7720853" cy="600164"/>
          </a:xfrm>
          <a:prstGeom prst="rect">
            <a:avLst/>
          </a:prstGeom>
        </p:spPr>
        <p:txBody>
          <a:bodyPr wrap="square">
            <a:spAutoFit/>
          </a:bodyPr>
          <a:lstStyle/>
          <a:p>
            <a:pPr>
              <a:buClr>
                <a:srgbClr val="FFFF00"/>
              </a:buClr>
            </a:pPr>
            <a:r>
              <a:rPr lang="en-US" sz="1100" baseline="30000" dirty="0">
                <a:solidFill>
                  <a:srgbClr val="FFFFFF"/>
                </a:solidFill>
              </a:rPr>
              <a:t>1</a:t>
            </a:r>
            <a:r>
              <a:rPr lang="en-US" sz="1100" dirty="0">
                <a:solidFill>
                  <a:srgbClr val="FFFFFF"/>
                </a:solidFill>
              </a:rPr>
              <a:t>Performed in all lesions with a balloon to QCA-RVD ratio ≥1:1; </a:t>
            </a:r>
            <a:r>
              <a:rPr lang="en-US" sz="1100" baseline="30000" dirty="0">
                <a:solidFill>
                  <a:srgbClr val="FFFFFF"/>
                </a:solidFill>
              </a:rPr>
              <a:t>2</a:t>
            </a:r>
            <a:r>
              <a:rPr lang="en-US" sz="1100" dirty="0">
                <a:solidFill>
                  <a:srgbClr val="FFFFFF"/>
                </a:solidFill>
              </a:rPr>
              <a:t>QCA-RVD ≥2.25 mm - ≤3.75 mm for all treated lesions</a:t>
            </a:r>
            <a:r>
              <a:rPr lang="en-US" sz="1100">
                <a:solidFill>
                  <a:srgbClr val="FFFFFF"/>
                </a:solidFill>
              </a:rPr>
              <a:t>;           </a:t>
            </a:r>
            <a:r>
              <a:rPr lang="en-US" sz="1100" baseline="30000">
                <a:solidFill>
                  <a:srgbClr val="FFFFFF"/>
                </a:solidFill>
              </a:rPr>
              <a:t>3</a:t>
            </a:r>
            <a:r>
              <a:rPr lang="en-US" sz="1100">
                <a:solidFill>
                  <a:srgbClr val="FFFFFF"/>
                </a:solidFill>
              </a:rPr>
              <a:t>Performed </a:t>
            </a:r>
            <a:r>
              <a:rPr lang="en-US" sz="1100" dirty="0">
                <a:solidFill>
                  <a:srgbClr val="FFFFFF"/>
                </a:solidFill>
              </a:rPr>
              <a:t>with a non-compliant balloon at ≥18 atm. and with nominal diameter larger than the nominal scaffold diameter, but not &gt;0.5 mm larger, in all treated lesions </a:t>
            </a:r>
          </a:p>
        </p:txBody>
      </p:sp>
      <p:graphicFrame>
        <p:nvGraphicFramePr>
          <p:cNvPr id="8" name="Content Placeholder 4"/>
          <p:cNvGraphicFramePr>
            <a:graphicFrameLocks/>
          </p:cNvGraphicFramePr>
          <p:nvPr>
            <p:extLst/>
          </p:nvPr>
        </p:nvGraphicFramePr>
        <p:xfrm>
          <a:off x="365396" y="1417204"/>
          <a:ext cx="8413209" cy="4364948"/>
        </p:xfrm>
        <a:graphic>
          <a:graphicData uri="http://schemas.openxmlformats.org/drawingml/2006/table">
            <a:tbl>
              <a:tblPr firstRow="1" bandRow="1">
                <a:tableStyleId>{5C22544A-7EE6-4342-B048-85BDC9FD1C3A}</a:tableStyleId>
              </a:tblPr>
              <a:tblGrid>
                <a:gridCol w="2220753">
                  <a:extLst>
                    <a:ext uri="{9D8B030D-6E8A-4147-A177-3AD203B41FA5}">
                      <a16:colId xmlns:a16="http://schemas.microsoft.com/office/drawing/2014/main" val="20000"/>
                    </a:ext>
                  </a:extLst>
                </a:gridCol>
                <a:gridCol w="1551008">
                  <a:extLst>
                    <a:ext uri="{9D8B030D-6E8A-4147-A177-3AD203B41FA5}">
                      <a16:colId xmlns:a16="http://schemas.microsoft.com/office/drawing/2014/main" val="20001"/>
                    </a:ext>
                  </a:extLst>
                </a:gridCol>
                <a:gridCol w="1539432">
                  <a:extLst>
                    <a:ext uri="{9D8B030D-6E8A-4147-A177-3AD203B41FA5}">
                      <a16:colId xmlns:a16="http://schemas.microsoft.com/office/drawing/2014/main" val="20002"/>
                    </a:ext>
                  </a:extLst>
                </a:gridCol>
                <a:gridCol w="1632705">
                  <a:extLst>
                    <a:ext uri="{9D8B030D-6E8A-4147-A177-3AD203B41FA5}">
                      <a16:colId xmlns:a16="http://schemas.microsoft.com/office/drawing/2014/main" val="20003"/>
                    </a:ext>
                  </a:extLst>
                </a:gridCol>
                <a:gridCol w="1469311">
                  <a:extLst>
                    <a:ext uri="{9D8B030D-6E8A-4147-A177-3AD203B41FA5}">
                      <a16:colId xmlns:a16="http://schemas.microsoft.com/office/drawing/2014/main" val="20004"/>
                    </a:ext>
                  </a:extLst>
                </a:gridCol>
              </a:tblGrid>
              <a:tr h="648183">
                <a:tc>
                  <a:txBody>
                    <a:bodyPr/>
                    <a:lstStyle/>
                    <a:p>
                      <a:endParaRPr lang="en-US" sz="2200" baseline="0" dirty="0">
                        <a:solidFill>
                          <a:srgbClr val="FFFF00"/>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gridSpan="2">
                  <a:txBody>
                    <a:bodyPr/>
                    <a:lstStyle/>
                    <a:p>
                      <a:pPr algn="ctr"/>
                      <a:r>
                        <a:rPr lang="en-US" sz="2200" b="0" dirty="0">
                          <a:solidFill>
                            <a:srgbClr val="FFFF00"/>
                          </a:solidFill>
                        </a:rPr>
                        <a:t>ABSORB III</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pPr algn="ctr"/>
                      <a:endParaRPr lang="en-US" sz="2200" b="0" dirty="0">
                        <a:solidFill>
                          <a:srgbClr val="FFFF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gridSpan="2">
                  <a:txBody>
                    <a:bodyPr/>
                    <a:lstStyle/>
                    <a:p>
                      <a:pPr algn="ctr"/>
                      <a:r>
                        <a:rPr lang="en-US" sz="2200" b="0" dirty="0">
                          <a:solidFill>
                            <a:srgbClr val="FFFF00"/>
                          </a:solidFill>
                        </a:rPr>
                        <a:t>ABSORB IV</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pPr algn="ctr"/>
                      <a:endParaRPr lang="en-US" sz="2200" b="0" dirty="0">
                        <a:solidFill>
                          <a:srgbClr val="FFFF00"/>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r h="868109">
                <a:tc>
                  <a:txBody>
                    <a:bodyPr/>
                    <a:lstStyle/>
                    <a:p>
                      <a:r>
                        <a:rPr lang="en-US" sz="2200" baseline="0" dirty="0">
                          <a:solidFill>
                            <a:schemeClr val="tx2">
                              <a:lumMod val="75000"/>
                            </a:schemeClr>
                          </a:solidFill>
                        </a:rPr>
                        <a:t>PSP technique</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2200" dirty="0">
                          <a:solidFill>
                            <a:srgbClr val="FFFF00"/>
                          </a:solidFill>
                        </a:rPr>
                        <a:t>Lesions</a:t>
                      </a:r>
                    </a:p>
                    <a:p>
                      <a:pPr algn="ctr"/>
                      <a:r>
                        <a:rPr lang="en-US" sz="2200" b="0" dirty="0">
                          <a:solidFill>
                            <a:srgbClr val="FFFF00"/>
                          </a:solidFill>
                        </a:rPr>
                        <a:t>(N=1385)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2200" dirty="0">
                          <a:solidFill>
                            <a:srgbClr val="FFFF00"/>
                          </a:solidFill>
                        </a:rPr>
                        <a:t>Patients</a:t>
                      </a:r>
                    </a:p>
                    <a:p>
                      <a:pPr algn="ctr"/>
                      <a:r>
                        <a:rPr lang="en-US" sz="2200" b="0" dirty="0">
                          <a:solidFill>
                            <a:srgbClr val="FFFF00"/>
                          </a:solidFill>
                        </a:rPr>
                        <a:t>(N=1322)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2200" dirty="0">
                          <a:solidFill>
                            <a:srgbClr val="FFFF00"/>
                          </a:solidFill>
                        </a:rPr>
                        <a:t>Lesions</a:t>
                      </a:r>
                    </a:p>
                    <a:p>
                      <a:pPr algn="ctr"/>
                      <a:r>
                        <a:rPr lang="en-US" sz="2200" b="0" dirty="0">
                          <a:solidFill>
                            <a:srgbClr val="FFFF00"/>
                          </a:solidFill>
                        </a:rPr>
                        <a:t>(N=1446)</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2200" dirty="0">
                          <a:solidFill>
                            <a:srgbClr val="FFFF00"/>
                          </a:solidFill>
                        </a:rPr>
                        <a:t>Patients</a:t>
                      </a:r>
                    </a:p>
                    <a:p>
                      <a:pPr algn="ctr"/>
                      <a:r>
                        <a:rPr lang="en-US" sz="2200" b="0" dirty="0">
                          <a:solidFill>
                            <a:srgbClr val="FFFF00"/>
                          </a:solidFill>
                        </a:rPr>
                        <a:t>(N=1296)</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1"/>
                  </a:ext>
                </a:extLst>
              </a:tr>
              <a:tr h="712164">
                <a:tc>
                  <a:txBody>
                    <a:bodyPr/>
                    <a:lstStyle/>
                    <a:p>
                      <a:pPr marL="0" algn="l" defTabSz="914400" rtl="0" eaLnBrk="1" latinLnBrk="0" hangingPunct="1"/>
                      <a:r>
                        <a:rPr lang="en-US" sz="2200" dirty="0">
                          <a:solidFill>
                            <a:srgbClr val="FFFF00"/>
                          </a:solidFill>
                        </a:rPr>
                        <a:t>Pre-dilatation:</a:t>
                      </a:r>
                      <a:r>
                        <a:rPr lang="en-US" sz="2200" baseline="30000" dirty="0">
                          <a:solidFill>
                            <a:srgbClr val="FFFF00"/>
                          </a:solidFill>
                        </a:rPr>
                        <a:t>1</a:t>
                      </a:r>
                      <a:r>
                        <a:rPr lang="en-US" sz="2200" dirty="0">
                          <a:solidFill>
                            <a:srgbClr val="FFFF00"/>
                          </a:solidFill>
                        </a:rPr>
                        <a:t> </a:t>
                      </a:r>
                      <a:endParaRPr lang="en-US" sz="22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200" b="0" kern="1200" dirty="0">
                          <a:solidFill>
                            <a:schemeClr val="tx1"/>
                          </a:solidFill>
                          <a:latin typeface="+mn-lt"/>
                          <a:ea typeface="+mn-ea"/>
                          <a:cs typeface="+mn-cs"/>
                        </a:rPr>
                        <a:t>72.3%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200" dirty="0">
                          <a:solidFill>
                            <a:schemeClr val="tx1"/>
                          </a:solidFill>
                        </a:rPr>
                        <a:t>71.6%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200" b="0" kern="1200" dirty="0">
                          <a:solidFill>
                            <a:schemeClr val="tx1"/>
                          </a:solidFill>
                          <a:latin typeface="+mn-lt"/>
                          <a:ea typeface="+mn-ea"/>
                          <a:cs typeface="+mn-cs"/>
                        </a:rPr>
                        <a:t>45.7%</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200" dirty="0">
                          <a:solidFill>
                            <a:schemeClr val="tx1"/>
                          </a:solidFill>
                        </a:rPr>
                        <a:t>47.2%</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2"/>
                  </a:ext>
                </a:extLst>
              </a:tr>
              <a:tr h="712164">
                <a:tc>
                  <a:txBody>
                    <a:bodyPr/>
                    <a:lstStyle/>
                    <a:p>
                      <a:pPr algn="l"/>
                      <a:r>
                        <a:rPr lang="en-US" sz="2200" dirty="0">
                          <a:solidFill>
                            <a:srgbClr val="FFFF00"/>
                          </a:solidFill>
                          <a:effectLst/>
                        </a:rPr>
                        <a:t>Sizing:</a:t>
                      </a:r>
                      <a:r>
                        <a:rPr lang="en-US" sz="2200" baseline="30000" dirty="0">
                          <a:solidFill>
                            <a:srgbClr val="FFFF00"/>
                          </a:solidFill>
                          <a:effectLst/>
                        </a:rPr>
                        <a:t>2</a:t>
                      </a:r>
                      <a:endParaRPr lang="en-US" sz="2200" b="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200" b="0" kern="1200" dirty="0">
                          <a:solidFill>
                            <a:schemeClr val="tx1"/>
                          </a:solidFill>
                          <a:latin typeface="+mn-lt"/>
                          <a:ea typeface="+mn-ea"/>
                          <a:cs typeface="+mn-cs"/>
                        </a:rPr>
                        <a:t>80.6%</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200" dirty="0">
                          <a:solidFill>
                            <a:schemeClr val="tx1"/>
                          </a:solidFill>
                        </a:rPr>
                        <a:t>80.0%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200" b="0" kern="1200" dirty="0">
                          <a:solidFill>
                            <a:schemeClr val="tx1"/>
                          </a:solidFill>
                          <a:latin typeface="+mn-lt"/>
                          <a:ea typeface="+mn-ea"/>
                          <a:cs typeface="+mn-cs"/>
                        </a:rPr>
                        <a:t>95.8%</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200" dirty="0">
                          <a:solidFill>
                            <a:schemeClr val="tx1"/>
                          </a:solidFill>
                        </a:rPr>
                        <a:t>96.3%</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3"/>
                  </a:ext>
                </a:extLst>
              </a:tr>
              <a:tr h="712164">
                <a:tc>
                  <a:txBody>
                    <a:bodyPr/>
                    <a:lstStyle/>
                    <a:p>
                      <a:pPr algn="l"/>
                      <a:r>
                        <a:rPr lang="en-US" sz="2200" dirty="0">
                          <a:solidFill>
                            <a:srgbClr val="FFFF00"/>
                          </a:solidFill>
                        </a:rPr>
                        <a:t>Post-dilatation:</a:t>
                      </a:r>
                      <a:r>
                        <a:rPr lang="en-US" sz="2200" baseline="30000" dirty="0">
                          <a:solidFill>
                            <a:srgbClr val="FFFF00"/>
                          </a:solidFill>
                        </a:rPr>
                        <a:t>3</a:t>
                      </a:r>
                      <a:endParaRPr lang="en-US" sz="2200" b="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200" dirty="0">
                          <a:solidFill>
                            <a:schemeClr val="tx1"/>
                          </a:solidFill>
                        </a:rPr>
                        <a:t>9.9%</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200" dirty="0">
                          <a:solidFill>
                            <a:schemeClr val="tx1"/>
                          </a:solidFill>
                        </a:rPr>
                        <a:t>9.5%</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200" b="0" kern="1200" dirty="0">
                          <a:solidFill>
                            <a:schemeClr val="tx1"/>
                          </a:solidFill>
                          <a:latin typeface="+mn-lt"/>
                          <a:ea typeface="+mn-ea"/>
                          <a:cs typeface="+mn-cs"/>
                        </a:rPr>
                        <a:t>14.3%</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200" dirty="0">
                          <a:solidFill>
                            <a:schemeClr val="tx1"/>
                          </a:solidFill>
                        </a:rPr>
                        <a:t>15.2%</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4"/>
                  </a:ext>
                </a:extLst>
              </a:tr>
              <a:tr h="712164">
                <a:tc>
                  <a:txBody>
                    <a:bodyPr/>
                    <a:lstStyle/>
                    <a:p>
                      <a:pPr algn="l"/>
                      <a:r>
                        <a:rPr lang="en-US" sz="2200" dirty="0">
                          <a:solidFill>
                            <a:srgbClr val="FFFF00"/>
                          </a:solidFill>
                        </a:rPr>
                        <a:t>All PSP</a:t>
                      </a:r>
                      <a:endParaRPr lang="en-US" sz="2200" b="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200" dirty="0">
                          <a:solidFill>
                            <a:schemeClr val="tx1"/>
                          </a:solidFill>
                        </a:rPr>
                        <a:t>4.8%</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200" dirty="0">
                          <a:solidFill>
                            <a:schemeClr val="tx1"/>
                          </a:solidFill>
                        </a:rPr>
                        <a:t>4.6%</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latinLnBrk="0" hangingPunct="1"/>
                      <a:r>
                        <a:rPr lang="en-US" sz="2200" b="0" kern="1200" dirty="0">
                          <a:solidFill>
                            <a:schemeClr val="tx1"/>
                          </a:solidFill>
                          <a:latin typeface="+mn-lt"/>
                          <a:ea typeface="+mn-ea"/>
                          <a:cs typeface="+mn-cs"/>
                        </a:rPr>
                        <a:t>7.4%</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200" dirty="0">
                          <a:solidFill>
                            <a:schemeClr val="tx1"/>
                          </a:solidFill>
                        </a:rPr>
                        <a:t>8.0%</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24571136"/>
      </p:ext>
    </p:extLst>
  </p:cSld>
  <p:clrMapOvr>
    <a:masterClrMapping/>
  </p:clrMapOvr>
  <mc:AlternateContent xmlns:mc="http://schemas.openxmlformats.org/markup-compatibility/2006">
    <mc:Choice xmlns:p14="http://schemas.microsoft.com/office/powerpoint/2010/main" Requires="p14">
      <p:transition p14:dur="250">
        <p:wipe dir="r"/>
      </p:transition>
    </mc:Choice>
    <mc:Fallback>
      <p:transition>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hidden">
          <a:xfrm>
            <a:off x="348223" y="932978"/>
            <a:ext cx="8447554" cy="5799291"/>
          </a:xfrm>
          <a:prstGeom prst="rect">
            <a:avLst/>
          </a:prstGeom>
          <a:solidFill>
            <a:srgbClr val="002060"/>
          </a:solidFill>
          <a:ln w="19050" algn="ctr">
            <a:solidFill>
              <a:schemeClr val="tx1"/>
            </a:solidFill>
            <a:miter lim="800000"/>
            <a:headEnd type="none" w="sm" len="sm"/>
            <a:tailEnd type="none" w="sm" len="sm"/>
          </a:ln>
          <a:effectLst>
            <a:outerShdw dist="17961" dir="2700000" algn="ctr" rotWithShape="0">
              <a:srgbClr val="1C1C1C"/>
            </a:outerShdw>
          </a:effectLst>
        </p:spPr>
        <p:txBody>
          <a:bodyPr anchor="ctr"/>
          <a:lstStyle/>
          <a:p>
            <a:pPr algn="ctr" fontAlgn="base">
              <a:spcBef>
                <a:spcPct val="0"/>
              </a:spcBef>
              <a:spcAft>
                <a:spcPct val="0"/>
              </a:spcAft>
              <a:defRPr/>
            </a:pPr>
            <a:endParaRPr lang="en-US" b="1" dirty="0">
              <a:solidFill>
                <a:srgbClr val="FFFFFF"/>
              </a:solidFill>
              <a:ea typeface="ヒラギノ角ゴ Pro W3" pitchFamily="-111" charset="-128"/>
              <a:cs typeface="Arial" charset="0"/>
            </a:endParaRPr>
          </a:p>
        </p:txBody>
      </p:sp>
      <p:sp>
        <p:nvSpPr>
          <p:cNvPr id="3" name="Rectangle 3"/>
          <p:cNvSpPr txBox="1">
            <a:spLocks noChangeArrowheads="1"/>
          </p:cNvSpPr>
          <p:nvPr/>
        </p:nvSpPr>
        <p:spPr>
          <a:xfrm>
            <a:off x="395844" y="960640"/>
            <a:ext cx="8405256" cy="4378038"/>
          </a:xfrm>
          <a:prstGeom prst="rect">
            <a:avLst/>
          </a:prstGeom>
        </p:spPr>
        <p:txBody>
          <a:bodyPr/>
          <a:lstStyle>
            <a:lvl1pPr marL="342900" indent="-342900" algn="l" rtl="0" fontAlgn="base">
              <a:spcBef>
                <a:spcPct val="30000"/>
              </a:spcBef>
              <a:spcAft>
                <a:spcPct val="0"/>
              </a:spcAft>
              <a:buClr>
                <a:schemeClr val="tx2"/>
              </a:buClr>
              <a:buSzPct val="110000"/>
              <a:buChar char="•"/>
              <a:defRPr sz="30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30000"/>
              </a:spcBef>
              <a:spcAft>
                <a:spcPct val="0"/>
              </a:spcAft>
              <a:buClr>
                <a:schemeClr val="tx2"/>
              </a:buClr>
              <a:buSzPct val="70000"/>
              <a:buFont typeface="Wingdings 2" pitchFamily="18" charset="2"/>
              <a:buChar char="¡"/>
              <a:defRPr sz="2800" b="1">
                <a:solidFill>
                  <a:schemeClr val="tx1"/>
                </a:solidFill>
                <a:effectLst>
                  <a:outerShdw blurRad="38100" dist="38100" dir="2700000" algn="tl">
                    <a:srgbClr val="000000"/>
                  </a:outerShdw>
                </a:effectLst>
                <a:latin typeface="+mn-lt"/>
              </a:defRPr>
            </a:lvl2pPr>
            <a:lvl3pPr marL="1143000" indent="-228600" algn="l" rtl="0" fontAlgn="base">
              <a:spcBef>
                <a:spcPct val="3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6pPr>
            <a:lvl7pPr marL="29718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7pPr>
            <a:lvl8pPr marL="34290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8pPr>
            <a:lvl9pPr marL="38862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9pPr>
          </a:lstStyle>
          <a:p>
            <a:pPr marL="0" indent="0" fontAlgn="auto">
              <a:spcBef>
                <a:spcPts val="400"/>
              </a:spcBef>
              <a:spcAft>
                <a:spcPts val="0"/>
              </a:spcAft>
              <a:buFontTx/>
              <a:buNone/>
              <a:defRPr/>
            </a:pPr>
            <a:r>
              <a:rPr lang="en-US" sz="2200" kern="1200" dirty="0">
                <a:solidFill>
                  <a:srgbClr val="FFFF00"/>
                </a:solidFill>
              </a:rPr>
              <a:t>Patients:</a:t>
            </a:r>
          </a:p>
          <a:p>
            <a:pPr marL="577850" lvl="1" indent="-284163" fontAlgn="auto">
              <a:spcBef>
                <a:spcPts val="400"/>
              </a:spcBef>
              <a:spcAft>
                <a:spcPts val="0"/>
              </a:spcAft>
              <a:buClr>
                <a:schemeClr val="tx1"/>
              </a:buClr>
              <a:buSzPct val="100000"/>
              <a:buFont typeface="Arial" panose="020B0604020202020204" pitchFamily="34" charset="0"/>
              <a:buChar char="•"/>
              <a:defRPr/>
            </a:pPr>
            <a:r>
              <a:rPr lang="en-US" sz="2000" b="0" dirty="0"/>
              <a:t>Allowed troponin + pts, </a:t>
            </a:r>
            <a:r>
              <a:rPr lang="en-US" sz="2000" b="0" dirty="0" err="1"/>
              <a:t>lsns</a:t>
            </a:r>
            <a:r>
              <a:rPr lang="en-US" sz="2000" b="0" dirty="0"/>
              <a:t> with thrombus, 1-3 </a:t>
            </a:r>
            <a:r>
              <a:rPr lang="en-US" sz="2000" b="0" dirty="0" err="1"/>
              <a:t>lsns</a:t>
            </a:r>
            <a:r>
              <a:rPr lang="en-US" sz="2000" b="0" dirty="0"/>
              <a:t> (1-2 vessels)</a:t>
            </a:r>
          </a:p>
          <a:p>
            <a:pPr marL="0" indent="0" fontAlgn="auto">
              <a:spcBef>
                <a:spcPts val="400"/>
              </a:spcBef>
              <a:spcAft>
                <a:spcPts val="0"/>
              </a:spcAft>
              <a:buFontTx/>
              <a:buNone/>
              <a:defRPr/>
            </a:pPr>
            <a:r>
              <a:rPr lang="en-US" sz="2200" kern="1200" dirty="0">
                <a:solidFill>
                  <a:srgbClr val="FFFF00"/>
                </a:solidFill>
              </a:rPr>
              <a:t>Technique:</a:t>
            </a:r>
            <a:endParaRPr lang="en-US" sz="2200" b="0" kern="1200" dirty="0"/>
          </a:p>
          <a:p>
            <a:pPr marL="463550" lvl="1" indent="-169863" fontAlgn="auto">
              <a:spcBef>
                <a:spcPts val="400"/>
              </a:spcBef>
              <a:spcAft>
                <a:spcPts val="0"/>
              </a:spcAft>
              <a:buClr>
                <a:schemeClr val="tx1"/>
              </a:buClr>
              <a:buSzPct val="100000"/>
              <a:buFont typeface="Arial" panose="020B0604020202020204" pitchFamily="34" charset="0"/>
              <a:buChar char="•"/>
              <a:defRPr/>
            </a:pPr>
            <a:r>
              <a:rPr lang="en-US" sz="2000" b="0" kern="1200" dirty="0"/>
              <a:t>Extensive training not to enroll small vessels (visual RVD &lt;2.5 mm)</a:t>
            </a:r>
          </a:p>
          <a:p>
            <a:pPr marL="463550" lvl="1" indent="-169863" fontAlgn="auto">
              <a:spcBef>
                <a:spcPts val="400"/>
              </a:spcBef>
              <a:spcAft>
                <a:spcPts val="0"/>
              </a:spcAft>
              <a:buClr>
                <a:schemeClr val="tx1"/>
              </a:buClr>
              <a:buSzPct val="100000"/>
              <a:buFont typeface="Arial" panose="020B0604020202020204" pitchFamily="34" charset="0"/>
              <a:buChar char="•"/>
              <a:defRPr/>
            </a:pPr>
            <a:r>
              <a:rPr lang="en-US" sz="2000" b="0" kern="1200" dirty="0"/>
              <a:t>IV imaging/QCA strongly recommended if visual RVD ≤2.75 mm</a:t>
            </a:r>
          </a:p>
          <a:p>
            <a:pPr marL="463550" lvl="1" indent="-169863" fontAlgn="auto">
              <a:spcBef>
                <a:spcPts val="400"/>
              </a:spcBef>
              <a:spcAft>
                <a:spcPts val="0"/>
              </a:spcAft>
              <a:buClr>
                <a:schemeClr val="tx1"/>
              </a:buClr>
              <a:buSzPct val="100000"/>
              <a:buFont typeface="Arial" panose="020B0604020202020204" pitchFamily="34" charset="0"/>
              <a:buChar char="•"/>
              <a:defRPr/>
            </a:pPr>
            <a:r>
              <a:rPr lang="en-US" sz="2000" b="0" dirty="0"/>
              <a:t>ACL measured RVD within 72 hours and sites were placed on hold/re-trained if lesions with QCA RVD &lt;2.25 mm were enrolled</a:t>
            </a:r>
            <a:endParaRPr lang="en-US" sz="2000" b="0" kern="1200" dirty="0"/>
          </a:p>
          <a:p>
            <a:pPr marL="463550" lvl="1" indent="-169863">
              <a:spcBef>
                <a:spcPts val="400"/>
              </a:spcBef>
              <a:spcAft>
                <a:spcPts val="0"/>
              </a:spcAft>
              <a:buClr>
                <a:schemeClr val="tx1"/>
              </a:buClr>
              <a:buSzPct val="100000"/>
              <a:buFont typeface="Arial" panose="020B0604020202020204" pitchFamily="34" charset="0"/>
              <a:buChar char="•"/>
            </a:pPr>
            <a:r>
              <a:rPr lang="en-US" sz="2000" b="0" kern="1200" dirty="0"/>
              <a:t>Aggressive pre-dilatation and routine NC-balloon high pressure  post-dilatation were strongly recommended (but not mandated)</a:t>
            </a:r>
          </a:p>
          <a:p>
            <a:pPr marL="0" indent="0">
              <a:spcBef>
                <a:spcPts val="400"/>
              </a:spcBef>
              <a:spcAft>
                <a:spcPts val="0"/>
              </a:spcAft>
              <a:buFontTx/>
              <a:buNone/>
              <a:tabLst>
                <a:tab pos="3135313" algn="l"/>
              </a:tabLst>
            </a:pPr>
            <a:r>
              <a:rPr lang="en-US" sz="2200" kern="1200" dirty="0">
                <a:solidFill>
                  <a:srgbClr val="FFFF00"/>
                </a:solidFill>
              </a:rPr>
              <a:t>Blinding:</a:t>
            </a:r>
            <a:endParaRPr lang="en-US" sz="2200" b="0" kern="0" dirty="0"/>
          </a:p>
          <a:p>
            <a:pPr marL="407988" lvl="1" indent="-171450">
              <a:spcBef>
                <a:spcPts val="400"/>
              </a:spcBef>
              <a:spcAft>
                <a:spcPts val="0"/>
              </a:spcAft>
              <a:buClr>
                <a:schemeClr val="tx1"/>
              </a:buClr>
              <a:buSzPct val="100000"/>
              <a:buFont typeface="Arial" panose="020B0604020202020204" pitchFamily="34" charset="0"/>
              <a:buChar char="•"/>
              <a:tabLst>
                <a:tab pos="3135313" algn="l"/>
              </a:tabLst>
            </a:pPr>
            <a:r>
              <a:rPr lang="en-US" sz="2000" b="0" kern="0" dirty="0"/>
              <a:t>Of pts/family/all post-PCI caregivers and clinical assessors</a:t>
            </a:r>
          </a:p>
          <a:p>
            <a:pPr marL="407988" lvl="1" indent="-171450">
              <a:spcBef>
                <a:spcPts val="400"/>
              </a:spcBef>
              <a:spcAft>
                <a:spcPts val="0"/>
              </a:spcAft>
              <a:buClr>
                <a:schemeClr val="tx1"/>
              </a:buClr>
              <a:buSzPct val="100000"/>
              <a:buFont typeface="Arial" panose="020B0604020202020204" pitchFamily="34" charset="0"/>
              <a:buChar char="•"/>
              <a:tabLst>
                <a:tab pos="3135313" algn="l"/>
              </a:tabLst>
            </a:pPr>
            <a:r>
              <a:rPr lang="en-US" sz="2000" b="0" kern="0" dirty="0"/>
              <a:t>Specific training/conscious sedation/headphones/bills masked</a:t>
            </a:r>
          </a:p>
          <a:p>
            <a:pPr marL="407988" lvl="1" indent="-171450">
              <a:spcBef>
                <a:spcPts val="400"/>
              </a:spcBef>
              <a:spcAft>
                <a:spcPts val="0"/>
              </a:spcAft>
              <a:buClr>
                <a:schemeClr val="tx1"/>
              </a:buClr>
              <a:buSzPct val="100000"/>
              <a:buFont typeface="Arial" panose="020B0604020202020204" pitchFamily="34" charset="0"/>
              <a:buChar char="•"/>
              <a:tabLst>
                <a:tab pos="3135313" algn="l"/>
              </a:tabLst>
            </a:pPr>
            <a:r>
              <a:rPr lang="en-US" sz="2000" b="0" kern="0" dirty="0"/>
              <a:t>Blinding/perception questionnaire administered at discharge &amp; 1-year</a:t>
            </a:r>
          </a:p>
          <a:p>
            <a:pPr marL="0" indent="0">
              <a:spcBef>
                <a:spcPts val="400"/>
              </a:spcBef>
              <a:spcAft>
                <a:spcPts val="0"/>
              </a:spcAft>
              <a:buFontTx/>
              <a:buNone/>
              <a:tabLst>
                <a:tab pos="3540125" algn="l"/>
              </a:tabLst>
            </a:pPr>
            <a:r>
              <a:rPr lang="en-US" sz="2200" kern="1200" dirty="0">
                <a:solidFill>
                  <a:srgbClr val="FFFF00"/>
                </a:solidFill>
              </a:rPr>
              <a:t>Angina assessment: </a:t>
            </a:r>
            <a:endParaRPr lang="en-US" sz="2200" b="0" kern="0" dirty="0"/>
          </a:p>
          <a:p>
            <a:pPr marL="407988" lvl="1" indent="-171450">
              <a:spcBef>
                <a:spcPts val="400"/>
              </a:spcBef>
              <a:spcAft>
                <a:spcPts val="0"/>
              </a:spcAft>
              <a:buClr>
                <a:schemeClr val="tx1"/>
              </a:buClr>
              <a:buSzPct val="100000"/>
              <a:buFont typeface="Arial" panose="020B0604020202020204" pitchFamily="34" charset="0"/>
              <a:buChar char="•"/>
              <a:tabLst>
                <a:tab pos="3540125" algn="l"/>
              </a:tabLst>
            </a:pPr>
            <a:r>
              <a:rPr lang="en-US" sz="2000" b="0" kern="0" dirty="0"/>
              <a:t>6-page CRF questionnaire of specific angina symptoms</a:t>
            </a:r>
          </a:p>
          <a:p>
            <a:pPr marL="407988" lvl="1" indent="-171450">
              <a:spcBef>
                <a:spcPts val="400"/>
              </a:spcBef>
              <a:spcAft>
                <a:spcPts val="0"/>
              </a:spcAft>
              <a:buClr>
                <a:schemeClr val="tx1"/>
              </a:buClr>
              <a:buSzPct val="100000"/>
              <a:buFont typeface="Arial" panose="020B0604020202020204" pitchFamily="34" charset="0"/>
              <a:buChar char="•"/>
              <a:tabLst>
                <a:tab pos="3540125" algn="l"/>
              </a:tabLst>
            </a:pPr>
            <a:r>
              <a:rPr lang="en-US" sz="2000" b="0" kern="0" dirty="0"/>
              <a:t>Angina type and severity adjudicated by blinded CEC</a:t>
            </a:r>
          </a:p>
        </p:txBody>
      </p:sp>
      <p:sp>
        <p:nvSpPr>
          <p:cNvPr id="4" name="Rectangle 3"/>
          <p:cNvSpPr txBox="1">
            <a:spLocks noChangeArrowheads="1"/>
          </p:cNvSpPr>
          <p:nvPr/>
        </p:nvSpPr>
        <p:spPr bwMode="auto">
          <a:xfrm>
            <a:off x="479425" y="237288"/>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buClr>
                <a:srgbClr val="FDE25E"/>
              </a:buClr>
              <a:buFontTx/>
              <a:buNone/>
            </a:pPr>
            <a:r>
              <a:rPr lang="en-US" sz="3200" kern="0" dirty="0">
                <a:solidFill>
                  <a:srgbClr val="FFFFFF"/>
                </a:solidFill>
                <a:effectLst>
                  <a:outerShdw blurRad="38100" dist="38100" dir="2700000" algn="tl">
                    <a:srgbClr val="000000">
                      <a:alpha val="43137"/>
                    </a:srgbClr>
                  </a:outerShdw>
                </a:effectLst>
              </a:rPr>
              <a:t>Novel Study Procedures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Tree>
    <p:extLst>
      <p:ext uri="{BB962C8B-B14F-4D97-AF65-F5344CB8AC3E}">
        <p14:creationId xmlns:p14="http://schemas.microsoft.com/office/powerpoint/2010/main" val="36418487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77082" y="806301"/>
            <a:ext cx="7589837" cy="458587"/>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a:lstStyle>
          <a:p>
            <a:pPr eaLnBrk="1" hangingPunct="1">
              <a:lnSpc>
                <a:spcPct val="85000"/>
              </a:lnSpc>
            </a:pPr>
            <a:r>
              <a:rPr lang="en-US" sz="3200" b="0" dirty="0">
                <a:solidFill>
                  <a:srgbClr val="FFFF00"/>
                </a:solidFill>
                <a:effectLst>
                  <a:outerShdw blurRad="38100" dist="38100" dir="2700000" algn="tl">
                    <a:srgbClr val="000000">
                      <a:alpha val="43137"/>
                    </a:srgbClr>
                  </a:outerShdw>
                </a:effectLst>
              </a:rPr>
              <a:t>Endpoints hierarchically tested</a:t>
            </a:r>
          </a:p>
        </p:txBody>
      </p:sp>
      <p:sp>
        <p:nvSpPr>
          <p:cNvPr id="5" name="Rectangle 3"/>
          <p:cNvSpPr txBox="1">
            <a:spLocks noChangeArrowheads="1"/>
          </p:cNvSpPr>
          <p:nvPr/>
        </p:nvSpPr>
        <p:spPr bwMode="auto">
          <a:xfrm>
            <a:off x="479425" y="159648"/>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buClr>
                <a:srgbClr val="FDE25E"/>
              </a:buClr>
              <a:buFontTx/>
              <a:buNone/>
            </a:pPr>
            <a:r>
              <a:rPr lang="en-US" sz="3600" kern="0" dirty="0">
                <a:solidFill>
                  <a:srgbClr val="FFFFFF"/>
                </a:solidFill>
                <a:effectLst>
                  <a:outerShdw blurRad="38100" dist="38100" dir="2700000" algn="tl">
                    <a:srgbClr val="000000">
                      <a:alpha val="43137"/>
                    </a:srgbClr>
                  </a:outerShdw>
                </a:effectLst>
              </a:rPr>
              <a:t>Power Analysis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graphicFrame>
        <p:nvGraphicFramePr>
          <p:cNvPr id="7" name="Table 6">
            <a:extLst>
              <a:ext uri="{FF2B5EF4-FFF2-40B4-BE49-F238E27FC236}">
                <a16:creationId xmlns:a16="http://schemas.microsoft.com/office/drawing/2014/main" id="{62ADC10D-915F-574E-8C62-66812820D814}"/>
              </a:ext>
            </a:extLst>
          </p:cNvPr>
          <p:cNvGraphicFramePr>
            <a:graphicFrameLocks noGrp="1"/>
          </p:cNvGraphicFramePr>
          <p:nvPr>
            <p:extLst>
              <p:ext uri="{D42A27DB-BD31-4B8C-83A1-F6EECF244321}">
                <p14:modId xmlns:p14="http://schemas.microsoft.com/office/powerpoint/2010/main" val="3765436250"/>
              </p:ext>
            </p:extLst>
          </p:nvPr>
        </p:nvGraphicFramePr>
        <p:xfrm>
          <a:off x="323850" y="1408430"/>
          <a:ext cx="8534399" cy="4580891"/>
        </p:xfrm>
        <a:graphic>
          <a:graphicData uri="http://schemas.openxmlformats.org/drawingml/2006/table">
            <a:tbl>
              <a:tblPr firstRow="1" bandRow="1">
                <a:tableStyleId>{5C22544A-7EE6-4342-B048-85BDC9FD1C3A}</a:tableStyleId>
              </a:tblPr>
              <a:tblGrid>
                <a:gridCol w="1710690">
                  <a:extLst>
                    <a:ext uri="{9D8B030D-6E8A-4147-A177-3AD203B41FA5}">
                      <a16:colId xmlns:a16="http://schemas.microsoft.com/office/drawing/2014/main" val="2836874735"/>
                    </a:ext>
                  </a:extLst>
                </a:gridCol>
                <a:gridCol w="1794510">
                  <a:extLst>
                    <a:ext uri="{9D8B030D-6E8A-4147-A177-3AD203B41FA5}">
                      <a16:colId xmlns:a16="http://schemas.microsoft.com/office/drawing/2014/main" val="851993356"/>
                    </a:ext>
                  </a:extLst>
                </a:gridCol>
                <a:gridCol w="3497580">
                  <a:extLst>
                    <a:ext uri="{9D8B030D-6E8A-4147-A177-3AD203B41FA5}">
                      <a16:colId xmlns:a16="http://schemas.microsoft.com/office/drawing/2014/main" val="2893444553"/>
                    </a:ext>
                  </a:extLst>
                </a:gridCol>
                <a:gridCol w="1531619">
                  <a:extLst>
                    <a:ext uri="{9D8B030D-6E8A-4147-A177-3AD203B41FA5}">
                      <a16:colId xmlns:a16="http://schemas.microsoft.com/office/drawing/2014/main" val="3016393853"/>
                    </a:ext>
                  </a:extLst>
                </a:gridCol>
              </a:tblGrid>
              <a:tr h="804394">
                <a:tc>
                  <a:txBody>
                    <a:bodyPr/>
                    <a:lstStyle/>
                    <a:p>
                      <a:r>
                        <a:rPr lang="en-US" b="1" dirty="0">
                          <a:solidFill>
                            <a:srgbClr val="FFC000"/>
                          </a:solidFill>
                        </a:rPr>
                        <a:t>Endpoint</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b="1" dirty="0">
                          <a:solidFill>
                            <a:srgbClr val="FFC000"/>
                          </a:solidFill>
                        </a:rPr>
                        <a:t>Test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b="1" dirty="0">
                          <a:solidFill>
                            <a:srgbClr val="FFC000"/>
                          </a:solidFill>
                        </a:rPr>
                        <a:t>Assumptions*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b="1" dirty="0">
                          <a:solidFill>
                            <a:srgbClr val="FFC000"/>
                          </a:solidFill>
                        </a:rPr>
                        <a:t>Power with 2600 pts</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49412087"/>
                  </a:ext>
                </a:extLst>
              </a:tr>
              <a:tr h="990701">
                <a:tc>
                  <a:txBody>
                    <a:bodyPr/>
                    <a:lstStyle/>
                    <a:p>
                      <a:r>
                        <a:rPr lang="en-US" b="0" dirty="0">
                          <a:solidFill>
                            <a:srgbClr val="FFFF00"/>
                          </a:solidFill>
                        </a:rPr>
                        <a:t>1° endpoint</a:t>
                      </a:r>
                    </a:p>
                    <a:p>
                      <a:r>
                        <a:rPr lang="en-US" b="0" dirty="0">
                          <a:solidFill>
                            <a:schemeClr val="tx1"/>
                          </a:solidFill>
                        </a:rPr>
                        <a:t>30-day TLF </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b="0" dirty="0">
                          <a:solidFill>
                            <a:schemeClr val="tx1"/>
                          </a:solidFill>
                        </a:rPr>
                        <a:t>Non-inferiority</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b="0" dirty="0">
                          <a:solidFill>
                            <a:schemeClr val="tx1"/>
                          </a:solidFill>
                        </a:rPr>
                        <a:t>Rate 4.9% in both groups</a:t>
                      </a:r>
                    </a:p>
                    <a:p>
                      <a:pPr algn="ctr"/>
                      <a:r>
                        <a:rPr lang="en-US" b="0" dirty="0">
                          <a:solidFill>
                            <a:schemeClr val="tx1"/>
                          </a:solidFill>
                        </a:rPr>
                        <a:t>NI margin 2.9% risk difference</a:t>
                      </a:r>
                    </a:p>
                    <a:p>
                      <a:pPr algn="ctr"/>
                      <a:r>
                        <a:rPr lang="en-US" b="0" dirty="0">
                          <a:solidFill>
                            <a:schemeClr val="tx1"/>
                          </a:solidFill>
                        </a:rPr>
                        <a:t>1-sided alpha 0.025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b="0" dirty="0">
                          <a:solidFill>
                            <a:schemeClr val="tx1"/>
                          </a:solidFill>
                        </a:rPr>
                        <a:t>92%</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741329983"/>
                  </a:ext>
                </a:extLst>
              </a:tr>
              <a:tr h="990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FFFF00"/>
                          </a:solidFill>
                        </a:rPr>
                        <a:t>2° endpoint</a:t>
                      </a:r>
                    </a:p>
                    <a:p>
                      <a:r>
                        <a:rPr lang="en-US" b="0" dirty="0">
                          <a:solidFill>
                            <a:schemeClr val="tx1"/>
                          </a:solidFill>
                        </a:rPr>
                        <a:t>1-year TLF</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b="0" dirty="0">
                          <a:solidFill>
                            <a:schemeClr val="tx1"/>
                          </a:solidFill>
                        </a:rPr>
                        <a:t>Non-inferiority</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b="0" dirty="0">
                          <a:solidFill>
                            <a:schemeClr val="tx1"/>
                          </a:solidFill>
                        </a:rPr>
                        <a:t>Rate 9.7% in both groups</a:t>
                      </a:r>
                    </a:p>
                    <a:p>
                      <a:pPr algn="ctr"/>
                      <a:r>
                        <a:rPr lang="en-US" b="0" dirty="0">
                          <a:solidFill>
                            <a:schemeClr val="tx1"/>
                          </a:solidFill>
                        </a:rPr>
                        <a:t>NI margin 4.8% risk difference</a:t>
                      </a:r>
                    </a:p>
                    <a:p>
                      <a:pPr algn="ctr"/>
                      <a:r>
                        <a:rPr lang="en-US" b="0" dirty="0">
                          <a:solidFill>
                            <a:schemeClr val="tx1"/>
                          </a:solidFill>
                        </a:rPr>
                        <a:t>1-sided alpha 0.025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b="0" dirty="0">
                          <a:solidFill>
                            <a:schemeClr val="tx1"/>
                          </a:solidFill>
                        </a:rPr>
                        <a:t>98%</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052723031"/>
                  </a:ext>
                </a:extLst>
              </a:tr>
              <a:tr h="990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FFFF00"/>
                          </a:solidFill>
                        </a:rPr>
                        <a:t>2° endpoint</a:t>
                      </a:r>
                    </a:p>
                    <a:p>
                      <a:r>
                        <a:rPr lang="en-US" b="0" dirty="0">
                          <a:solidFill>
                            <a:schemeClr val="tx1"/>
                          </a:solidFill>
                        </a:rPr>
                        <a:t>1-year angina</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b="0" dirty="0">
                          <a:solidFill>
                            <a:schemeClr val="tx1"/>
                          </a:solidFill>
                        </a:rPr>
                        <a:t>Non-inferiority</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b="0" dirty="0">
                          <a:solidFill>
                            <a:schemeClr val="tx1"/>
                          </a:solidFill>
                        </a:rPr>
                        <a:t>Rate 22.6% in both groups</a:t>
                      </a:r>
                    </a:p>
                    <a:p>
                      <a:pPr algn="ctr"/>
                      <a:r>
                        <a:rPr lang="en-US" b="0" dirty="0">
                          <a:solidFill>
                            <a:schemeClr val="tx1"/>
                          </a:solidFill>
                        </a:rPr>
                        <a:t>NI margin 7% risk difference</a:t>
                      </a:r>
                    </a:p>
                    <a:p>
                      <a:pPr algn="ctr"/>
                      <a:r>
                        <a:rPr lang="en-US" b="0" dirty="0">
                          <a:solidFill>
                            <a:schemeClr val="tx1"/>
                          </a:solidFill>
                        </a:rPr>
                        <a:t>1-sided alpha 0.025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b="0" dirty="0">
                          <a:solidFill>
                            <a:schemeClr val="tx1"/>
                          </a:solidFill>
                        </a:rPr>
                        <a:t>99%</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14327443"/>
                  </a:ext>
                </a:extLst>
              </a:tr>
              <a:tr h="804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FFFF00"/>
                          </a:solidFill>
                        </a:rPr>
                        <a:t>2° endpoint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1-year angina</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b="0" dirty="0">
                          <a:solidFill>
                            <a:schemeClr val="tx1"/>
                          </a:solidFill>
                        </a:rPr>
                        <a:t>Superiority</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b="0" dirty="0">
                          <a:solidFill>
                            <a:schemeClr val="tx1"/>
                          </a:solidFill>
                        </a:rPr>
                        <a:t>Rate 22.6% EES, 17.7% BVS</a:t>
                      </a:r>
                    </a:p>
                    <a:p>
                      <a:pPr algn="ctr"/>
                      <a:r>
                        <a:rPr lang="en-US" b="0" dirty="0">
                          <a:solidFill>
                            <a:schemeClr val="tx1"/>
                          </a:solidFill>
                        </a:rPr>
                        <a:t>2-sided alpha 0.05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b="0" dirty="0">
                          <a:solidFill>
                            <a:schemeClr val="tx1"/>
                          </a:solidFill>
                        </a:rPr>
                        <a:t>86%</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080991103"/>
                  </a:ext>
                </a:extLst>
              </a:tr>
            </a:tbl>
          </a:graphicData>
        </a:graphic>
      </p:graphicFrame>
      <p:sp>
        <p:nvSpPr>
          <p:cNvPr id="9" name="Rectangle 8">
            <a:extLst>
              <a:ext uri="{FF2B5EF4-FFF2-40B4-BE49-F238E27FC236}">
                <a16:creationId xmlns:a16="http://schemas.microsoft.com/office/drawing/2014/main" id="{861ECE97-42C6-7347-BC66-3FC5C184DBF1}"/>
              </a:ext>
            </a:extLst>
          </p:cNvPr>
          <p:cNvSpPr/>
          <p:nvPr/>
        </p:nvSpPr>
        <p:spPr>
          <a:xfrm>
            <a:off x="1005201" y="6042898"/>
            <a:ext cx="6699270" cy="369332"/>
          </a:xfrm>
          <a:prstGeom prst="rect">
            <a:avLst/>
          </a:prstGeom>
        </p:spPr>
        <p:txBody>
          <a:bodyPr wrap="none">
            <a:spAutoFit/>
          </a:bodyPr>
          <a:lstStyle/>
          <a:p>
            <a:pPr marL="233363" lvl="1" indent="-233363" algn="ctr">
              <a:spcBef>
                <a:spcPts val="2400"/>
              </a:spcBef>
              <a:defRPr/>
            </a:pPr>
            <a:r>
              <a:rPr lang="en-US" kern="0" dirty="0">
                <a:solidFill>
                  <a:schemeClr val="tx2">
                    <a:lumMod val="60000"/>
                    <a:lumOff val="40000"/>
                  </a:schemeClr>
                </a:solidFill>
              </a:rPr>
              <a:t>*Assumed attrition: 99% 30-day follow-up; 95% 1-year follow-up</a:t>
            </a:r>
          </a:p>
        </p:txBody>
      </p:sp>
    </p:spTree>
    <p:extLst>
      <p:ext uri="{BB962C8B-B14F-4D97-AF65-F5344CB8AC3E}">
        <p14:creationId xmlns:p14="http://schemas.microsoft.com/office/powerpoint/2010/main" val="526816982"/>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
        <p:nvSpPr>
          <p:cNvPr id="3" name="Rectangle 5"/>
          <p:cNvSpPr>
            <a:spLocks noChangeArrowheads="1"/>
          </p:cNvSpPr>
          <p:nvPr/>
        </p:nvSpPr>
        <p:spPr bwMode="hidden">
          <a:xfrm>
            <a:off x="384969" y="904773"/>
            <a:ext cx="8374062" cy="5542325"/>
          </a:xfrm>
          <a:prstGeom prst="rect">
            <a:avLst/>
          </a:prstGeom>
          <a:solidFill>
            <a:srgbClr val="002060"/>
          </a:solidFill>
          <a:ln w="19050" algn="ctr">
            <a:solidFill>
              <a:schemeClr val="tx1"/>
            </a:solidFill>
            <a:miter lim="800000"/>
            <a:headEnd type="none" w="sm" len="sm"/>
            <a:tailEnd type="none" w="sm" len="sm"/>
          </a:ln>
          <a:effectLst>
            <a:outerShdw dist="17961" dir="2700000" algn="ctr" rotWithShape="0">
              <a:srgbClr val="1C1C1C"/>
            </a:outerShdw>
          </a:effectLst>
        </p:spPr>
        <p:txBody>
          <a:bodyPr anchor="ctr"/>
          <a:lstStyle/>
          <a:p>
            <a:pPr algn="ctr" fontAlgn="base">
              <a:spcBef>
                <a:spcPct val="0"/>
              </a:spcBef>
              <a:spcAft>
                <a:spcPct val="0"/>
              </a:spcAft>
              <a:defRPr/>
            </a:pPr>
            <a:endParaRPr lang="en-US" sz="2000" b="1">
              <a:solidFill>
                <a:srgbClr val="FFFFFF"/>
              </a:solidFill>
              <a:ea typeface="ヒラギノ角ゴ Pro W3" pitchFamily="-111" charset="-128"/>
              <a:cs typeface="Arial" charset="0"/>
            </a:endParaRPr>
          </a:p>
        </p:txBody>
      </p:sp>
      <p:sp>
        <p:nvSpPr>
          <p:cNvPr id="4" name="Rectangle 3"/>
          <p:cNvSpPr txBox="1">
            <a:spLocks noChangeArrowheads="1"/>
          </p:cNvSpPr>
          <p:nvPr/>
        </p:nvSpPr>
        <p:spPr>
          <a:xfrm>
            <a:off x="423025" y="969004"/>
            <a:ext cx="8332881" cy="5516562"/>
          </a:xfrm>
          <a:prstGeom prst="rect">
            <a:avLst/>
          </a:prstGeom>
        </p:spPr>
        <p:txBody>
          <a:bodyPr/>
          <a:lstStyle>
            <a:lvl1pPr marL="342900" indent="-342900" algn="l" rtl="0" fontAlgn="base">
              <a:spcBef>
                <a:spcPct val="30000"/>
              </a:spcBef>
              <a:spcAft>
                <a:spcPct val="0"/>
              </a:spcAft>
              <a:buClr>
                <a:schemeClr val="tx2"/>
              </a:buClr>
              <a:buSzPct val="110000"/>
              <a:buChar char="•"/>
              <a:defRPr sz="30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30000"/>
              </a:spcBef>
              <a:spcAft>
                <a:spcPct val="0"/>
              </a:spcAft>
              <a:buClr>
                <a:schemeClr val="tx2"/>
              </a:buClr>
              <a:buSzPct val="70000"/>
              <a:buFont typeface="Wingdings 2" pitchFamily="18" charset="2"/>
              <a:buChar char="¡"/>
              <a:defRPr sz="2800" b="1">
                <a:solidFill>
                  <a:schemeClr val="tx1"/>
                </a:solidFill>
                <a:effectLst>
                  <a:outerShdw blurRad="38100" dist="38100" dir="2700000" algn="tl">
                    <a:srgbClr val="000000"/>
                  </a:outerShdw>
                </a:effectLst>
                <a:latin typeface="+mn-lt"/>
              </a:defRPr>
            </a:lvl2pPr>
            <a:lvl3pPr marL="1143000" indent="-228600" algn="l" rtl="0" fontAlgn="base">
              <a:spcBef>
                <a:spcPct val="3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6pPr>
            <a:lvl7pPr marL="29718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7pPr>
            <a:lvl8pPr marL="34290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8pPr>
            <a:lvl9pPr marL="3886200" indent="-228600" algn="l" rtl="0" fontAlgn="base">
              <a:spcBef>
                <a:spcPct val="30000"/>
              </a:spcBef>
              <a:spcAft>
                <a:spcPct val="0"/>
              </a:spcAft>
              <a:buChar char="»"/>
              <a:defRPr sz="2000" b="1">
                <a:solidFill>
                  <a:schemeClr val="tx1"/>
                </a:solidFill>
                <a:effectLst>
                  <a:outerShdw blurRad="38100" dist="38100" dir="2700000" algn="tl">
                    <a:srgbClr val="000000"/>
                  </a:outerShdw>
                </a:effectLst>
                <a:latin typeface="+mn-lt"/>
              </a:defRPr>
            </a:lvl9pPr>
          </a:lstStyle>
          <a:p>
            <a:pPr marL="169863" indent="-169863" fontAlgn="auto">
              <a:spcBef>
                <a:spcPts val="1200"/>
              </a:spcBef>
              <a:spcAft>
                <a:spcPts val="0"/>
              </a:spcAft>
              <a:defRPr/>
            </a:pPr>
            <a:r>
              <a:rPr lang="en-US" sz="2000" b="0" kern="0" dirty="0">
                <a:solidFill>
                  <a:schemeClr val="tx2">
                    <a:lumMod val="75000"/>
                  </a:schemeClr>
                </a:solidFill>
              </a:rPr>
              <a:t>Principal Investigator and Study Chair</a:t>
            </a:r>
          </a:p>
          <a:p>
            <a:pPr marL="627063" lvl="1" indent="-169863">
              <a:spcBef>
                <a:spcPts val="0"/>
              </a:spcBef>
              <a:spcAft>
                <a:spcPts val="0"/>
              </a:spcAft>
              <a:defRPr/>
            </a:pPr>
            <a:r>
              <a:rPr lang="en-US" sz="2000" b="0" kern="0" dirty="0">
                <a:solidFill>
                  <a:srgbClr val="FFFFFF"/>
                </a:solidFill>
              </a:rPr>
              <a:t>Gregg W. Stone, MD, Columbia University Medical Center, NY, NY</a:t>
            </a:r>
          </a:p>
          <a:p>
            <a:pPr marL="169863" indent="-169863" fontAlgn="auto">
              <a:spcBef>
                <a:spcPts val="1200"/>
              </a:spcBef>
              <a:spcAft>
                <a:spcPts val="0"/>
              </a:spcAft>
              <a:defRPr/>
            </a:pPr>
            <a:r>
              <a:rPr lang="en-US" sz="2000" b="0" kern="0" dirty="0">
                <a:solidFill>
                  <a:schemeClr val="tx2">
                    <a:lumMod val="75000"/>
                  </a:schemeClr>
                </a:solidFill>
              </a:rPr>
              <a:t>Co-Principal Investigators</a:t>
            </a:r>
          </a:p>
          <a:p>
            <a:pPr marL="627063" lvl="1" indent="-169863">
              <a:spcBef>
                <a:spcPts val="0"/>
              </a:spcBef>
              <a:spcAft>
                <a:spcPts val="0"/>
              </a:spcAft>
              <a:defRPr/>
            </a:pPr>
            <a:r>
              <a:rPr lang="en-US" sz="2000" b="0" kern="0" dirty="0">
                <a:solidFill>
                  <a:srgbClr val="FFFFFF"/>
                </a:solidFill>
              </a:rPr>
              <a:t>Stephen G. Ellis, MD, Cleveland Clinic, Cleveland, OH</a:t>
            </a:r>
          </a:p>
          <a:p>
            <a:pPr marL="627063" lvl="1" indent="-169863">
              <a:spcBef>
                <a:spcPts val="0"/>
              </a:spcBef>
              <a:spcAft>
                <a:spcPts val="0"/>
              </a:spcAft>
              <a:defRPr/>
            </a:pPr>
            <a:r>
              <a:rPr lang="en-US" sz="2000" b="0" kern="0" dirty="0">
                <a:solidFill>
                  <a:srgbClr val="FFFFFF"/>
                </a:solidFill>
              </a:rPr>
              <a:t>Dean J. Kereiakes, MD, The Christ Hospital, Cincinnati, OH</a:t>
            </a:r>
          </a:p>
          <a:p>
            <a:pPr marL="169863" indent="-169863" fontAlgn="auto">
              <a:spcBef>
                <a:spcPts val="1200"/>
              </a:spcBef>
              <a:spcAft>
                <a:spcPts val="0"/>
              </a:spcAft>
              <a:defRPr/>
            </a:pPr>
            <a:r>
              <a:rPr lang="en-US" sz="2000" b="0" kern="0" dirty="0">
                <a:solidFill>
                  <a:schemeClr val="tx2">
                    <a:lumMod val="75000"/>
                  </a:schemeClr>
                </a:solidFill>
              </a:rPr>
              <a:t>Clinical Events Committee</a:t>
            </a:r>
          </a:p>
          <a:p>
            <a:pPr marL="627063" lvl="1" indent="-169863">
              <a:spcBef>
                <a:spcPts val="0"/>
              </a:spcBef>
              <a:spcAft>
                <a:spcPts val="0"/>
              </a:spcAft>
              <a:defRPr/>
            </a:pPr>
            <a:r>
              <a:rPr lang="en-US" sz="2000" b="0" kern="0" dirty="0">
                <a:solidFill>
                  <a:srgbClr val="FFFFFF"/>
                </a:solidFill>
              </a:rPr>
              <a:t>Cardiovascular Research Foundation, New York, NY                              Steven Marx, MD, chair</a:t>
            </a:r>
          </a:p>
          <a:p>
            <a:pPr marL="169863" indent="-169863" fontAlgn="auto">
              <a:spcBef>
                <a:spcPts val="1200"/>
              </a:spcBef>
              <a:spcAft>
                <a:spcPts val="0"/>
              </a:spcAft>
              <a:defRPr/>
            </a:pPr>
            <a:r>
              <a:rPr lang="en-US" sz="2000" b="0" kern="0" dirty="0">
                <a:solidFill>
                  <a:schemeClr val="tx2">
                    <a:lumMod val="75000"/>
                  </a:schemeClr>
                </a:solidFill>
              </a:rPr>
              <a:t>Angiographic Core Laboratory</a:t>
            </a:r>
          </a:p>
          <a:p>
            <a:pPr marL="627063" lvl="1" indent="-169863">
              <a:spcBef>
                <a:spcPts val="0"/>
              </a:spcBef>
              <a:spcAft>
                <a:spcPts val="0"/>
              </a:spcAft>
              <a:defRPr/>
            </a:pPr>
            <a:r>
              <a:rPr lang="en-US" sz="2000" b="0" kern="0" dirty="0">
                <a:solidFill>
                  <a:srgbClr val="FFFFFF"/>
                </a:solidFill>
              </a:rPr>
              <a:t>Cardiovascular Research Foundation, New York, NY                     Ziad Ali, MD, director; Philippe Genereux, MD, former director</a:t>
            </a:r>
          </a:p>
          <a:p>
            <a:pPr marL="169863" indent="-169863" fontAlgn="auto">
              <a:spcBef>
                <a:spcPts val="1200"/>
              </a:spcBef>
              <a:spcAft>
                <a:spcPts val="0"/>
              </a:spcAft>
              <a:defRPr/>
            </a:pPr>
            <a:r>
              <a:rPr lang="en-US" sz="2000" b="0" kern="0" dirty="0">
                <a:solidFill>
                  <a:schemeClr val="tx2">
                    <a:lumMod val="75000"/>
                  </a:schemeClr>
                </a:solidFill>
              </a:rPr>
              <a:t>Data Safety Monitoring Board</a:t>
            </a:r>
          </a:p>
          <a:p>
            <a:pPr marL="627063" lvl="2" indent="-169863" fontAlgn="auto">
              <a:spcBef>
                <a:spcPts val="0"/>
              </a:spcBef>
              <a:spcAft>
                <a:spcPts val="0"/>
              </a:spcAft>
              <a:buClr>
                <a:schemeClr val="tx2"/>
              </a:buClr>
              <a:buSzPct val="100000"/>
              <a:buFont typeface="Wingdings" panose="05000000000000000000" pitchFamily="2" charset="2"/>
              <a:buChar char="§"/>
              <a:defRPr/>
            </a:pPr>
            <a:r>
              <a:rPr lang="en-US" sz="2000" b="0" kern="0" dirty="0" err="1">
                <a:solidFill>
                  <a:srgbClr val="FFFFFF"/>
                </a:solidFill>
              </a:rPr>
              <a:t>Axio</a:t>
            </a:r>
            <a:r>
              <a:rPr lang="en-US" sz="2000" b="0" kern="0" dirty="0">
                <a:solidFill>
                  <a:srgbClr val="FFFFFF"/>
                </a:solidFill>
              </a:rPr>
              <a:t> Research, Seattle, WA; Robert N. </a:t>
            </a:r>
            <a:r>
              <a:rPr lang="en-US" sz="2000" b="0" kern="0" dirty="0" err="1">
                <a:solidFill>
                  <a:srgbClr val="FFFFFF"/>
                </a:solidFill>
              </a:rPr>
              <a:t>Piana</a:t>
            </a:r>
            <a:r>
              <a:rPr lang="en-US" sz="2000" b="0" kern="0" dirty="0">
                <a:solidFill>
                  <a:srgbClr val="FFFFFF"/>
                </a:solidFill>
              </a:rPr>
              <a:t>, MD, chair</a:t>
            </a:r>
          </a:p>
          <a:p>
            <a:pPr marL="169863" indent="-169863" fontAlgn="auto">
              <a:spcBef>
                <a:spcPts val="1200"/>
              </a:spcBef>
              <a:spcAft>
                <a:spcPts val="0"/>
              </a:spcAft>
              <a:defRPr/>
            </a:pPr>
            <a:r>
              <a:rPr lang="en-US" sz="2000" b="0" kern="0" dirty="0">
                <a:solidFill>
                  <a:schemeClr val="tx2">
                    <a:lumMod val="75000"/>
                  </a:schemeClr>
                </a:solidFill>
              </a:rPr>
              <a:t>Sponsor</a:t>
            </a:r>
          </a:p>
          <a:p>
            <a:pPr marL="627063" lvl="1" indent="-169863" fontAlgn="auto">
              <a:spcBef>
                <a:spcPts val="0"/>
              </a:spcBef>
              <a:spcAft>
                <a:spcPts val="0"/>
              </a:spcAft>
              <a:defRPr/>
            </a:pPr>
            <a:r>
              <a:rPr lang="en-US" sz="2000" b="0" kern="0" dirty="0"/>
              <a:t>Abbott Vascular, Santa Clara, CA</a:t>
            </a:r>
            <a:endParaRPr lang="en-US" sz="1900" b="0" kern="0" dirty="0">
              <a:solidFill>
                <a:schemeClr val="tx2">
                  <a:lumMod val="75000"/>
                </a:schemeClr>
              </a:solidFill>
            </a:endParaRPr>
          </a:p>
        </p:txBody>
      </p:sp>
      <p:sp>
        <p:nvSpPr>
          <p:cNvPr id="5" name="Rectangle 3"/>
          <p:cNvSpPr txBox="1">
            <a:spLocks noChangeArrowheads="1"/>
          </p:cNvSpPr>
          <p:nvPr/>
        </p:nvSpPr>
        <p:spPr bwMode="auto">
          <a:xfrm>
            <a:off x="479425" y="147638"/>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buClr>
                <a:srgbClr val="FDE25E"/>
              </a:buClr>
              <a:buFontTx/>
              <a:buNone/>
            </a:pPr>
            <a:r>
              <a:rPr lang="en-US" sz="3600" kern="0" dirty="0">
                <a:solidFill>
                  <a:srgbClr val="FFFFFF"/>
                </a:solidFill>
                <a:effectLst>
                  <a:outerShdw blurRad="38100" dist="38100" dir="2700000" algn="tl">
                    <a:srgbClr val="000000">
                      <a:alpha val="43137"/>
                    </a:srgbClr>
                  </a:outerShdw>
                </a:effectLst>
              </a:rPr>
              <a:t>Study Leadership</a:t>
            </a:r>
          </a:p>
        </p:txBody>
      </p:sp>
    </p:spTree>
    <p:extLst>
      <p:ext uri="{BB962C8B-B14F-4D97-AF65-F5344CB8AC3E}">
        <p14:creationId xmlns:p14="http://schemas.microsoft.com/office/powerpoint/2010/main" val="1726906640"/>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30" y="0"/>
            <a:ext cx="1151905" cy="1151905"/>
          </a:xfrm>
          <a:prstGeom prst="rect">
            <a:avLst/>
          </a:prstGeom>
        </p:spPr>
      </p:pic>
      <p:grpSp>
        <p:nvGrpSpPr>
          <p:cNvPr id="6" name="Group 5">
            <a:extLst>
              <a:ext uri="{FF2B5EF4-FFF2-40B4-BE49-F238E27FC236}">
                <a16:creationId xmlns:a16="http://schemas.microsoft.com/office/drawing/2014/main" id="{EF1A9813-AE8D-4EE9-8AF4-E75B018C2E81}"/>
              </a:ext>
            </a:extLst>
          </p:cNvPr>
          <p:cNvGrpSpPr/>
          <p:nvPr/>
        </p:nvGrpSpPr>
        <p:grpSpPr>
          <a:xfrm>
            <a:off x="0" y="639469"/>
            <a:ext cx="6647525" cy="5509671"/>
            <a:chOff x="0" y="-47630"/>
            <a:chExt cx="7058861" cy="5850599"/>
          </a:xfrm>
        </p:grpSpPr>
        <p:sp>
          <p:nvSpPr>
            <p:cNvPr id="275" name="Freeform 145">
              <a:extLst>
                <a:ext uri="{FF2B5EF4-FFF2-40B4-BE49-F238E27FC236}">
                  <a16:creationId xmlns:a16="http://schemas.microsoft.com/office/drawing/2014/main" id="{545D9FF6-E052-4C0A-AF5F-9AF0D100BB93}"/>
                </a:ext>
              </a:extLst>
            </p:cNvPr>
            <p:cNvSpPr>
              <a:spLocks/>
            </p:cNvSpPr>
            <p:nvPr/>
          </p:nvSpPr>
          <p:spPr bwMode="auto">
            <a:xfrm>
              <a:off x="7047599" y="876470"/>
              <a:ext cx="11262" cy="15557"/>
            </a:xfrm>
            <a:custGeom>
              <a:avLst/>
              <a:gdLst>
                <a:gd name="T0" fmla="*/ 1 w 3"/>
                <a:gd name="T1" fmla="*/ 4 h 4"/>
                <a:gd name="T2" fmla="*/ 3 w 3"/>
                <a:gd name="T3" fmla="*/ 0 h 4"/>
                <a:gd name="T4" fmla="*/ 0 w 3"/>
                <a:gd name="T5" fmla="*/ 2 h 4"/>
                <a:gd name="T6" fmla="*/ 0 w 3"/>
                <a:gd name="T7" fmla="*/ 2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lnTo>
                    <a:pt x="3" y="0"/>
                  </a:lnTo>
                  <a:lnTo>
                    <a:pt x="0" y="2"/>
                  </a:lnTo>
                  <a:lnTo>
                    <a:pt x="0" y="2"/>
                  </a:lnTo>
                  <a:lnTo>
                    <a:pt x="1" y="4"/>
                  </a:lnTo>
                  <a:close/>
                </a:path>
              </a:pathLst>
            </a:custGeom>
            <a:solidFill>
              <a:srgbClr val="3B7CFF"/>
            </a:solid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grpSp>
          <p:nvGrpSpPr>
            <p:cNvPr id="343" name="Group 342">
              <a:extLst>
                <a:ext uri="{FF2B5EF4-FFF2-40B4-BE49-F238E27FC236}">
                  <a16:creationId xmlns:a16="http://schemas.microsoft.com/office/drawing/2014/main" id="{1C7768DC-7C85-48CA-A0E0-55163445CA9A}"/>
                </a:ext>
              </a:extLst>
            </p:cNvPr>
            <p:cNvGrpSpPr/>
            <p:nvPr/>
          </p:nvGrpSpPr>
          <p:grpSpPr>
            <a:xfrm>
              <a:off x="1221331" y="3180502"/>
              <a:ext cx="4325547" cy="2622467"/>
              <a:chOff x="2612822" y="4106983"/>
              <a:chExt cx="3307223" cy="2005084"/>
            </a:xfrm>
            <a:gradFill>
              <a:gsLst>
                <a:gs pos="0">
                  <a:schemeClr val="accent2"/>
                </a:gs>
                <a:gs pos="100000">
                  <a:schemeClr val="accent2">
                    <a:lumMod val="60000"/>
                    <a:lumOff val="40000"/>
                  </a:schemeClr>
                </a:gs>
              </a:gsLst>
              <a:lin ang="5400000" scaled="1"/>
            </a:gradFill>
          </p:grpSpPr>
          <p:sp>
            <p:nvSpPr>
              <p:cNvPr id="201" name="Freeform 71">
                <a:extLst>
                  <a:ext uri="{FF2B5EF4-FFF2-40B4-BE49-F238E27FC236}">
                    <a16:creationId xmlns:a16="http://schemas.microsoft.com/office/drawing/2014/main" id="{0957468E-3FF3-4C32-983B-9FB85170258F}"/>
                  </a:ext>
                </a:extLst>
              </p:cNvPr>
              <p:cNvSpPr>
                <a:spLocks/>
              </p:cNvSpPr>
              <p:nvPr/>
            </p:nvSpPr>
            <p:spPr bwMode="auto">
              <a:xfrm>
                <a:off x="5507614" y="4897190"/>
                <a:ext cx="10376" cy="16127"/>
              </a:xfrm>
              <a:custGeom>
                <a:avLst/>
                <a:gdLst>
                  <a:gd name="T0" fmla="*/ 0 w 4"/>
                  <a:gd name="T1" fmla="*/ 2 h 6"/>
                  <a:gd name="T2" fmla="*/ 0 w 4"/>
                  <a:gd name="T3" fmla="*/ 6 h 6"/>
                  <a:gd name="T4" fmla="*/ 0 w 4"/>
                  <a:gd name="T5" fmla="*/ 4 h 6"/>
                  <a:gd name="T6" fmla="*/ 2 w 4"/>
                  <a:gd name="T7" fmla="*/ 4 h 6"/>
                  <a:gd name="T8" fmla="*/ 2 w 4"/>
                  <a:gd name="T9" fmla="*/ 2 h 6"/>
                  <a:gd name="T10" fmla="*/ 4 w 4"/>
                  <a:gd name="T11" fmla="*/ 2 h 6"/>
                  <a:gd name="T12" fmla="*/ 2 w 4"/>
                  <a:gd name="T13" fmla="*/ 0 h 6"/>
                  <a:gd name="T14" fmla="*/ 2 w 4"/>
                  <a:gd name="T15" fmla="*/ 2 h 6"/>
                  <a:gd name="T16" fmla="*/ 0 w 4"/>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0" y="2"/>
                    </a:moveTo>
                    <a:lnTo>
                      <a:pt x="0" y="6"/>
                    </a:lnTo>
                    <a:lnTo>
                      <a:pt x="0" y="4"/>
                    </a:lnTo>
                    <a:lnTo>
                      <a:pt x="2" y="4"/>
                    </a:lnTo>
                    <a:lnTo>
                      <a:pt x="2" y="2"/>
                    </a:lnTo>
                    <a:lnTo>
                      <a:pt x="4" y="2"/>
                    </a:lnTo>
                    <a:lnTo>
                      <a:pt x="2" y="0"/>
                    </a:lnTo>
                    <a:lnTo>
                      <a:pt x="2" y="2"/>
                    </a:lnTo>
                    <a:lnTo>
                      <a:pt x="0" y="2"/>
                    </a:lnTo>
                    <a:close/>
                  </a:path>
                </a:pathLst>
              </a:custGeom>
              <a:grp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sp>
            <p:nvSpPr>
              <p:cNvPr id="202" name="Freeform 72">
                <a:extLst>
                  <a:ext uri="{FF2B5EF4-FFF2-40B4-BE49-F238E27FC236}">
                    <a16:creationId xmlns:a16="http://schemas.microsoft.com/office/drawing/2014/main" id="{DA64F6D5-B2AF-4E1F-BB97-1E20FA40800A}"/>
                  </a:ext>
                </a:extLst>
              </p:cNvPr>
              <p:cNvSpPr>
                <a:spLocks/>
              </p:cNvSpPr>
              <p:nvPr/>
            </p:nvSpPr>
            <p:spPr bwMode="auto">
              <a:xfrm>
                <a:off x="2612822" y="4106983"/>
                <a:ext cx="3307223" cy="2005084"/>
              </a:xfrm>
              <a:custGeom>
                <a:avLst/>
                <a:gdLst>
                  <a:gd name="T0" fmla="*/ 1259 w 1275"/>
                  <a:gd name="T1" fmla="*/ 88 h 746"/>
                  <a:gd name="T2" fmla="*/ 1202 w 1275"/>
                  <a:gd name="T3" fmla="*/ 119 h 746"/>
                  <a:gd name="T4" fmla="*/ 1171 w 1275"/>
                  <a:gd name="T5" fmla="*/ 152 h 746"/>
                  <a:gd name="T6" fmla="*/ 933 w 1275"/>
                  <a:gd name="T7" fmla="*/ 261 h 746"/>
                  <a:gd name="T8" fmla="*/ 911 w 1275"/>
                  <a:gd name="T9" fmla="*/ 121 h 746"/>
                  <a:gd name="T10" fmla="*/ 774 w 1275"/>
                  <a:gd name="T11" fmla="*/ 50 h 746"/>
                  <a:gd name="T12" fmla="*/ 721 w 1275"/>
                  <a:gd name="T13" fmla="*/ 39 h 746"/>
                  <a:gd name="T14" fmla="*/ 665 w 1275"/>
                  <a:gd name="T15" fmla="*/ 22 h 746"/>
                  <a:gd name="T16" fmla="*/ 51 w 1275"/>
                  <a:gd name="T17" fmla="*/ 41 h 746"/>
                  <a:gd name="T18" fmla="*/ 49 w 1275"/>
                  <a:gd name="T19" fmla="*/ 72 h 746"/>
                  <a:gd name="T20" fmla="*/ 47 w 1275"/>
                  <a:gd name="T21" fmla="*/ 72 h 746"/>
                  <a:gd name="T22" fmla="*/ 44 w 1275"/>
                  <a:gd name="T23" fmla="*/ 55 h 746"/>
                  <a:gd name="T24" fmla="*/ 9 w 1275"/>
                  <a:gd name="T25" fmla="*/ 66 h 746"/>
                  <a:gd name="T26" fmla="*/ 15 w 1275"/>
                  <a:gd name="T27" fmla="*/ 108 h 746"/>
                  <a:gd name="T28" fmla="*/ 6 w 1275"/>
                  <a:gd name="T29" fmla="*/ 214 h 746"/>
                  <a:gd name="T30" fmla="*/ 9 w 1275"/>
                  <a:gd name="T31" fmla="*/ 292 h 746"/>
                  <a:gd name="T32" fmla="*/ 47 w 1275"/>
                  <a:gd name="T33" fmla="*/ 380 h 746"/>
                  <a:gd name="T34" fmla="*/ 64 w 1275"/>
                  <a:gd name="T35" fmla="*/ 409 h 746"/>
                  <a:gd name="T36" fmla="*/ 95 w 1275"/>
                  <a:gd name="T37" fmla="*/ 480 h 746"/>
                  <a:gd name="T38" fmla="*/ 157 w 1275"/>
                  <a:gd name="T39" fmla="*/ 511 h 746"/>
                  <a:gd name="T40" fmla="*/ 406 w 1275"/>
                  <a:gd name="T41" fmla="*/ 560 h 746"/>
                  <a:gd name="T42" fmla="*/ 506 w 1275"/>
                  <a:gd name="T43" fmla="*/ 613 h 746"/>
                  <a:gd name="T44" fmla="*/ 557 w 1275"/>
                  <a:gd name="T45" fmla="*/ 688 h 746"/>
                  <a:gd name="T46" fmla="*/ 605 w 1275"/>
                  <a:gd name="T47" fmla="*/ 714 h 746"/>
                  <a:gd name="T48" fmla="*/ 607 w 1275"/>
                  <a:gd name="T49" fmla="*/ 666 h 746"/>
                  <a:gd name="T50" fmla="*/ 625 w 1275"/>
                  <a:gd name="T51" fmla="*/ 646 h 746"/>
                  <a:gd name="T52" fmla="*/ 663 w 1275"/>
                  <a:gd name="T53" fmla="*/ 617 h 746"/>
                  <a:gd name="T54" fmla="*/ 701 w 1275"/>
                  <a:gd name="T55" fmla="*/ 615 h 746"/>
                  <a:gd name="T56" fmla="*/ 739 w 1275"/>
                  <a:gd name="T57" fmla="*/ 622 h 746"/>
                  <a:gd name="T58" fmla="*/ 780 w 1275"/>
                  <a:gd name="T59" fmla="*/ 630 h 746"/>
                  <a:gd name="T60" fmla="*/ 781 w 1275"/>
                  <a:gd name="T61" fmla="*/ 611 h 746"/>
                  <a:gd name="T62" fmla="*/ 776 w 1275"/>
                  <a:gd name="T63" fmla="*/ 602 h 746"/>
                  <a:gd name="T64" fmla="*/ 818 w 1275"/>
                  <a:gd name="T65" fmla="*/ 600 h 746"/>
                  <a:gd name="T66" fmla="*/ 845 w 1275"/>
                  <a:gd name="T67" fmla="*/ 597 h 746"/>
                  <a:gd name="T68" fmla="*/ 896 w 1275"/>
                  <a:gd name="T69" fmla="*/ 604 h 746"/>
                  <a:gd name="T70" fmla="*/ 934 w 1275"/>
                  <a:gd name="T71" fmla="*/ 668 h 746"/>
                  <a:gd name="T72" fmla="*/ 945 w 1275"/>
                  <a:gd name="T73" fmla="*/ 706 h 746"/>
                  <a:gd name="T74" fmla="*/ 985 w 1275"/>
                  <a:gd name="T75" fmla="*/ 725 h 746"/>
                  <a:gd name="T76" fmla="*/ 963 w 1275"/>
                  <a:gd name="T77" fmla="*/ 621 h 746"/>
                  <a:gd name="T78" fmla="*/ 965 w 1275"/>
                  <a:gd name="T79" fmla="*/ 555 h 746"/>
                  <a:gd name="T80" fmla="*/ 984 w 1275"/>
                  <a:gd name="T81" fmla="*/ 535 h 746"/>
                  <a:gd name="T82" fmla="*/ 1029 w 1275"/>
                  <a:gd name="T83" fmla="*/ 497 h 746"/>
                  <a:gd name="T84" fmla="*/ 1053 w 1275"/>
                  <a:gd name="T85" fmla="*/ 475 h 746"/>
                  <a:gd name="T86" fmla="*/ 1060 w 1275"/>
                  <a:gd name="T87" fmla="*/ 453 h 746"/>
                  <a:gd name="T88" fmla="*/ 1075 w 1275"/>
                  <a:gd name="T89" fmla="*/ 445 h 746"/>
                  <a:gd name="T90" fmla="*/ 1078 w 1275"/>
                  <a:gd name="T91" fmla="*/ 424 h 746"/>
                  <a:gd name="T92" fmla="*/ 1062 w 1275"/>
                  <a:gd name="T93" fmla="*/ 400 h 746"/>
                  <a:gd name="T94" fmla="*/ 1053 w 1275"/>
                  <a:gd name="T95" fmla="*/ 371 h 746"/>
                  <a:gd name="T96" fmla="*/ 1049 w 1275"/>
                  <a:gd name="T97" fmla="*/ 358 h 746"/>
                  <a:gd name="T98" fmla="*/ 1064 w 1275"/>
                  <a:gd name="T99" fmla="*/ 363 h 746"/>
                  <a:gd name="T100" fmla="*/ 1076 w 1275"/>
                  <a:gd name="T101" fmla="*/ 329 h 746"/>
                  <a:gd name="T102" fmla="*/ 1073 w 1275"/>
                  <a:gd name="T103" fmla="*/ 351 h 746"/>
                  <a:gd name="T104" fmla="*/ 1082 w 1275"/>
                  <a:gd name="T105" fmla="*/ 378 h 746"/>
                  <a:gd name="T106" fmla="*/ 1096 w 1275"/>
                  <a:gd name="T107" fmla="*/ 356 h 746"/>
                  <a:gd name="T108" fmla="*/ 1107 w 1275"/>
                  <a:gd name="T109" fmla="*/ 336 h 746"/>
                  <a:gd name="T110" fmla="*/ 1124 w 1275"/>
                  <a:gd name="T111" fmla="*/ 283 h 746"/>
                  <a:gd name="T112" fmla="*/ 1184 w 1275"/>
                  <a:gd name="T113" fmla="*/ 269 h 746"/>
                  <a:gd name="T114" fmla="*/ 1195 w 1275"/>
                  <a:gd name="T115" fmla="*/ 250 h 746"/>
                  <a:gd name="T116" fmla="*/ 1209 w 1275"/>
                  <a:gd name="T117" fmla="*/ 190 h 746"/>
                  <a:gd name="T118" fmla="*/ 1224 w 1275"/>
                  <a:gd name="T119" fmla="*/ 188 h 746"/>
                  <a:gd name="T120" fmla="*/ 1240 w 1275"/>
                  <a:gd name="T121" fmla="*/ 176 h 746"/>
                  <a:gd name="T122" fmla="*/ 1275 w 1275"/>
                  <a:gd name="T123" fmla="*/ 159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5" h="746">
                    <a:moveTo>
                      <a:pt x="1275" y="157"/>
                    </a:moveTo>
                    <a:lnTo>
                      <a:pt x="1275" y="157"/>
                    </a:lnTo>
                    <a:lnTo>
                      <a:pt x="1273" y="146"/>
                    </a:lnTo>
                    <a:lnTo>
                      <a:pt x="1271" y="146"/>
                    </a:lnTo>
                    <a:lnTo>
                      <a:pt x="1269" y="146"/>
                    </a:lnTo>
                    <a:lnTo>
                      <a:pt x="1268" y="146"/>
                    </a:lnTo>
                    <a:lnTo>
                      <a:pt x="1266" y="145"/>
                    </a:lnTo>
                    <a:lnTo>
                      <a:pt x="1266" y="143"/>
                    </a:lnTo>
                    <a:lnTo>
                      <a:pt x="1266" y="141"/>
                    </a:lnTo>
                    <a:lnTo>
                      <a:pt x="1266" y="139"/>
                    </a:lnTo>
                    <a:lnTo>
                      <a:pt x="1266" y="137"/>
                    </a:lnTo>
                    <a:lnTo>
                      <a:pt x="1266" y="134"/>
                    </a:lnTo>
                    <a:lnTo>
                      <a:pt x="1266" y="134"/>
                    </a:lnTo>
                    <a:lnTo>
                      <a:pt x="1266" y="134"/>
                    </a:lnTo>
                    <a:lnTo>
                      <a:pt x="1264" y="132"/>
                    </a:lnTo>
                    <a:lnTo>
                      <a:pt x="1262" y="130"/>
                    </a:lnTo>
                    <a:lnTo>
                      <a:pt x="1260" y="130"/>
                    </a:lnTo>
                    <a:lnTo>
                      <a:pt x="1259" y="128"/>
                    </a:lnTo>
                    <a:lnTo>
                      <a:pt x="1259" y="126"/>
                    </a:lnTo>
                    <a:lnTo>
                      <a:pt x="1259" y="124"/>
                    </a:lnTo>
                    <a:lnTo>
                      <a:pt x="1259" y="119"/>
                    </a:lnTo>
                    <a:lnTo>
                      <a:pt x="1259" y="88"/>
                    </a:lnTo>
                    <a:lnTo>
                      <a:pt x="1257" y="83"/>
                    </a:lnTo>
                    <a:lnTo>
                      <a:pt x="1255" y="79"/>
                    </a:lnTo>
                    <a:lnTo>
                      <a:pt x="1253" y="75"/>
                    </a:lnTo>
                    <a:lnTo>
                      <a:pt x="1249" y="73"/>
                    </a:lnTo>
                    <a:lnTo>
                      <a:pt x="1248" y="73"/>
                    </a:lnTo>
                    <a:lnTo>
                      <a:pt x="1244" y="73"/>
                    </a:lnTo>
                    <a:lnTo>
                      <a:pt x="1238" y="77"/>
                    </a:lnTo>
                    <a:lnTo>
                      <a:pt x="1235" y="77"/>
                    </a:lnTo>
                    <a:lnTo>
                      <a:pt x="1231" y="75"/>
                    </a:lnTo>
                    <a:lnTo>
                      <a:pt x="1231" y="73"/>
                    </a:lnTo>
                    <a:lnTo>
                      <a:pt x="1229" y="72"/>
                    </a:lnTo>
                    <a:lnTo>
                      <a:pt x="1229" y="70"/>
                    </a:lnTo>
                    <a:lnTo>
                      <a:pt x="1229" y="70"/>
                    </a:lnTo>
                    <a:lnTo>
                      <a:pt x="1228" y="68"/>
                    </a:lnTo>
                    <a:lnTo>
                      <a:pt x="1226" y="70"/>
                    </a:lnTo>
                    <a:lnTo>
                      <a:pt x="1211" y="92"/>
                    </a:lnTo>
                    <a:lnTo>
                      <a:pt x="1209" y="93"/>
                    </a:lnTo>
                    <a:lnTo>
                      <a:pt x="1209" y="99"/>
                    </a:lnTo>
                    <a:lnTo>
                      <a:pt x="1208" y="104"/>
                    </a:lnTo>
                    <a:lnTo>
                      <a:pt x="1204" y="108"/>
                    </a:lnTo>
                    <a:lnTo>
                      <a:pt x="1204" y="112"/>
                    </a:lnTo>
                    <a:lnTo>
                      <a:pt x="1202" y="119"/>
                    </a:lnTo>
                    <a:lnTo>
                      <a:pt x="1202" y="123"/>
                    </a:lnTo>
                    <a:lnTo>
                      <a:pt x="1202" y="124"/>
                    </a:lnTo>
                    <a:lnTo>
                      <a:pt x="1200" y="126"/>
                    </a:lnTo>
                    <a:lnTo>
                      <a:pt x="1197" y="130"/>
                    </a:lnTo>
                    <a:lnTo>
                      <a:pt x="1191" y="143"/>
                    </a:lnTo>
                    <a:lnTo>
                      <a:pt x="1191" y="143"/>
                    </a:lnTo>
                    <a:lnTo>
                      <a:pt x="1189" y="143"/>
                    </a:lnTo>
                    <a:lnTo>
                      <a:pt x="1189" y="143"/>
                    </a:lnTo>
                    <a:lnTo>
                      <a:pt x="1189" y="141"/>
                    </a:lnTo>
                    <a:lnTo>
                      <a:pt x="1187" y="141"/>
                    </a:lnTo>
                    <a:lnTo>
                      <a:pt x="1187" y="141"/>
                    </a:lnTo>
                    <a:lnTo>
                      <a:pt x="1182" y="145"/>
                    </a:lnTo>
                    <a:lnTo>
                      <a:pt x="1182" y="145"/>
                    </a:lnTo>
                    <a:lnTo>
                      <a:pt x="1180" y="143"/>
                    </a:lnTo>
                    <a:lnTo>
                      <a:pt x="1180" y="143"/>
                    </a:lnTo>
                    <a:lnTo>
                      <a:pt x="1178" y="145"/>
                    </a:lnTo>
                    <a:lnTo>
                      <a:pt x="1178" y="146"/>
                    </a:lnTo>
                    <a:lnTo>
                      <a:pt x="1178" y="146"/>
                    </a:lnTo>
                    <a:lnTo>
                      <a:pt x="1177" y="148"/>
                    </a:lnTo>
                    <a:lnTo>
                      <a:pt x="1175" y="150"/>
                    </a:lnTo>
                    <a:lnTo>
                      <a:pt x="1175" y="152"/>
                    </a:lnTo>
                    <a:lnTo>
                      <a:pt x="1171" y="152"/>
                    </a:lnTo>
                    <a:lnTo>
                      <a:pt x="1106" y="152"/>
                    </a:lnTo>
                    <a:lnTo>
                      <a:pt x="1098" y="154"/>
                    </a:lnTo>
                    <a:lnTo>
                      <a:pt x="1093" y="157"/>
                    </a:lnTo>
                    <a:lnTo>
                      <a:pt x="1067" y="185"/>
                    </a:lnTo>
                    <a:lnTo>
                      <a:pt x="1060" y="196"/>
                    </a:lnTo>
                    <a:lnTo>
                      <a:pt x="1058" y="197"/>
                    </a:lnTo>
                    <a:lnTo>
                      <a:pt x="1056" y="197"/>
                    </a:lnTo>
                    <a:lnTo>
                      <a:pt x="1022" y="199"/>
                    </a:lnTo>
                    <a:lnTo>
                      <a:pt x="1014" y="201"/>
                    </a:lnTo>
                    <a:lnTo>
                      <a:pt x="1007" y="203"/>
                    </a:lnTo>
                    <a:lnTo>
                      <a:pt x="1007" y="207"/>
                    </a:lnTo>
                    <a:lnTo>
                      <a:pt x="1009" y="218"/>
                    </a:lnTo>
                    <a:lnTo>
                      <a:pt x="1011" y="219"/>
                    </a:lnTo>
                    <a:lnTo>
                      <a:pt x="1011" y="219"/>
                    </a:lnTo>
                    <a:lnTo>
                      <a:pt x="1013" y="221"/>
                    </a:lnTo>
                    <a:lnTo>
                      <a:pt x="1013" y="223"/>
                    </a:lnTo>
                    <a:lnTo>
                      <a:pt x="1009" y="227"/>
                    </a:lnTo>
                    <a:lnTo>
                      <a:pt x="984" y="239"/>
                    </a:lnTo>
                    <a:lnTo>
                      <a:pt x="960" y="247"/>
                    </a:lnTo>
                    <a:lnTo>
                      <a:pt x="953" y="250"/>
                    </a:lnTo>
                    <a:lnTo>
                      <a:pt x="940" y="259"/>
                    </a:lnTo>
                    <a:lnTo>
                      <a:pt x="933" y="261"/>
                    </a:lnTo>
                    <a:lnTo>
                      <a:pt x="925" y="259"/>
                    </a:lnTo>
                    <a:lnTo>
                      <a:pt x="922" y="258"/>
                    </a:lnTo>
                    <a:lnTo>
                      <a:pt x="920" y="254"/>
                    </a:lnTo>
                    <a:lnTo>
                      <a:pt x="918" y="250"/>
                    </a:lnTo>
                    <a:lnTo>
                      <a:pt x="918" y="247"/>
                    </a:lnTo>
                    <a:lnTo>
                      <a:pt x="920" y="243"/>
                    </a:lnTo>
                    <a:lnTo>
                      <a:pt x="922" y="241"/>
                    </a:lnTo>
                    <a:lnTo>
                      <a:pt x="925" y="238"/>
                    </a:lnTo>
                    <a:lnTo>
                      <a:pt x="931" y="232"/>
                    </a:lnTo>
                    <a:lnTo>
                      <a:pt x="933" y="225"/>
                    </a:lnTo>
                    <a:lnTo>
                      <a:pt x="938" y="210"/>
                    </a:lnTo>
                    <a:lnTo>
                      <a:pt x="940" y="203"/>
                    </a:lnTo>
                    <a:lnTo>
                      <a:pt x="940" y="199"/>
                    </a:lnTo>
                    <a:lnTo>
                      <a:pt x="940" y="196"/>
                    </a:lnTo>
                    <a:lnTo>
                      <a:pt x="933" y="148"/>
                    </a:lnTo>
                    <a:lnTo>
                      <a:pt x="933" y="143"/>
                    </a:lnTo>
                    <a:lnTo>
                      <a:pt x="931" y="141"/>
                    </a:lnTo>
                    <a:lnTo>
                      <a:pt x="929" y="137"/>
                    </a:lnTo>
                    <a:lnTo>
                      <a:pt x="912" y="128"/>
                    </a:lnTo>
                    <a:lnTo>
                      <a:pt x="911" y="124"/>
                    </a:lnTo>
                    <a:lnTo>
                      <a:pt x="911" y="123"/>
                    </a:lnTo>
                    <a:lnTo>
                      <a:pt x="911" y="121"/>
                    </a:lnTo>
                    <a:lnTo>
                      <a:pt x="911" y="117"/>
                    </a:lnTo>
                    <a:lnTo>
                      <a:pt x="909" y="114"/>
                    </a:lnTo>
                    <a:lnTo>
                      <a:pt x="907" y="115"/>
                    </a:lnTo>
                    <a:lnTo>
                      <a:pt x="903" y="115"/>
                    </a:lnTo>
                    <a:lnTo>
                      <a:pt x="902" y="115"/>
                    </a:lnTo>
                    <a:lnTo>
                      <a:pt x="898" y="112"/>
                    </a:lnTo>
                    <a:lnTo>
                      <a:pt x="898" y="106"/>
                    </a:lnTo>
                    <a:lnTo>
                      <a:pt x="896" y="103"/>
                    </a:lnTo>
                    <a:lnTo>
                      <a:pt x="892" y="101"/>
                    </a:lnTo>
                    <a:lnTo>
                      <a:pt x="889" y="103"/>
                    </a:lnTo>
                    <a:lnTo>
                      <a:pt x="887" y="101"/>
                    </a:lnTo>
                    <a:lnTo>
                      <a:pt x="885" y="99"/>
                    </a:lnTo>
                    <a:lnTo>
                      <a:pt x="883" y="95"/>
                    </a:lnTo>
                    <a:lnTo>
                      <a:pt x="880" y="90"/>
                    </a:lnTo>
                    <a:lnTo>
                      <a:pt x="878" y="86"/>
                    </a:lnTo>
                    <a:lnTo>
                      <a:pt x="872" y="83"/>
                    </a:lnTo>
                    <a:lnTo>
                      <a:pt x="807" y="41"/>
                    </a:lnTo>
                    <a:lnTo>
                      <a:pt x="800" y="41"/>
                    </a:lnTo>
                    <a:lnTo>
                      <a:pt x="794" y="42"/>
                    </a:lnTo>
                    <a:lnTo>
                      <a:pt x="787" y="46"/>
                    </a:lnTo>
                    <a:lnTo>
                      <a:pt x="780" y="50"/>
                    </a:lnTo>
                    <a:lnTo>
                      <a:pt x="774" y="50"/>
                    </a:lnTo>
                    <a:lnTo>
                      <a:pt x="770" y="50"/>
                    </a:lnTo>
                    <a:lnTo>
                      <a:pt x="769" y="50"/>
                    </a:lnTo>
                    <a:lnTo>
                      <a:pt x="767" y="48"/>
                    </a:lnTo>
                    <a:lnTo>
                      <a:pt x="765" y="46"/>
                    </a:lnTo>
                    <a:lnTo>
                      <a:pt x="765" y="46"/>
                    </a:lnTo>
                    <a:lnTo>
                      <a:pt x="763" y="46"/>
                    </a:lnTo>
                    <a:lnTo>
                      <a:pt x="756" y="46"/>
                    </a:lnTo>
                    <a:lnTo>
                      <a:pt x="752" y="46"/>
                    </a:lnTo>
                    <a:lnTo>
                      <a:pt x="750" y="46"/>
                    </a:lnTo>
                    <a:lnTo>
                      <a:pt x="749" y="44"/>
                    </a:lnTo>
                    <a:lnTo>
                      <a:pt x="749" y="44"/>
                    </a:lnTo>
                    <a:lnTo>
                      <a:pt x="749" y="42"/>
                    </a:lnTo>
                    <a:lnTo>
                      <a:pt x="747" y="42"/>
                    </a:lnTo>
                    <a:lnTo>
                      <a:pt x="745" y="42"/>
                    </a:lnTo>
                    <a:lnTo>
                      <a:pt x="739" y="46"/>
                    </a:lnTo>
                    <a:lnTo>
                      <a:pt x="736" y="48"/>
                    </a:lnTo>
                    <a:lnTo>
                      <a:pt x="732" y="46"/>
                    </a:lnTo>
                    <a:lnTo>
                      <a:pt x="729" y="44"/>
                    </a:lnTo>
                    <a:lnTo>
                      <a:pt x="727" y="42"/>
                    </a:lnTo>
                    <a:lnTo>
                      <a:pt x="723" y="39"/>
                    </a:lnTo>
                    <a:lnTo>
                      <a:pt x="723" y="39"/>
                    </a:lnTo>
                    <a:lnTo>
                      <a:pt x="721" y="39"/>
                    </a:lnTo>
                    <a:lnTo>
                      <a:pt x="719" y="37"/>
                    </a:lnTo>
                    <a:lnTo>
                      <a:pt x="719" y="37"/>
                    </a:lnTo>
                    <a:lnTo>
                      <a:pt x="718" y="39"/>
                    </a:lnTo>
                    <a:lnTo>
                      <a:pt x="716" y="41"/>
                    </a:lnTo>
                    <a:lnTo>
                      <a:pt x="714" y="41"/>
                    </a:lnTo>
                    <a:lnTo>
                      <a:pt x="714" y="39"/>
                    </a:lnTo>
                    <a:lnTo>
                      <a:pt x="712" y="35"/>
                    </a:lnTo>
                    <a:lnTo>
                      <a:pt x="710" y="33"/>
                    </a:lnTo>
                    <a:lnTo>
                      <a:pt x="710" y="31"/>
                    </a:lnTo>
                    <a:lnTo>
                      <a:pt x="709" y="31"/>
                    </a:lnTo>
                    <a:lnTo>
                      <a:pt x="701" y="28"/>
                    </a:lnTo>
                    <a:lnTo>
                      <a:pt x="699" y="28"/>
                    </a:lnTo>
                    <a:lnTo>
                      <a:pt x="696" y="28"/>
                    </a:lnTo>
                    <a:lnTo>
                      <a:pt x="692" y="28"/>
                    </a:lnTo>
                    <a:lnTo>
                      <a:pt x="692" y="28"/>
                    </a:lnTo>
                    <a:lnTo>
                      <a:pt x="689" y="30"/>
                    </a:lnTo>
                    <a:lnTo>
                      <a:pt x="687" y="30"/>
                    </a:lnTo>
                    <a:lnTo>
                      <a:pt x="683" y="30"/>
                    </a:lnTo>
                    <a:lnTo>
                      <a:pt x="679" y="28"/>
                    </a:lnTo>
                    <a:lnTo>
                      <a:pt x="676" y="26"/>
                    </a:lnTo>
                    <a:lnTo>
                      <a:pt x="668" y="24"/>
                    </a:lnTo>
                    <a:lnTo>
                      <a:pt x="665" y="22"/>
                    </a:lnTo>
                    <a:lnTo>
                      <a:pt x="661" y="17"/>
                    </a:lnTo>
                    <a:lnTo>
                      <a:pt x="661" y="10"/>
                    </a:lnTo>
                    <a:lnTo>
                      <a:pt x="659" y="2"/>
                    </a:lnTo>
                    <a:lnTo>
                      <a:pt x="654" y="0"/>
                    </a:lnTo>
                    <a:lnTo>
                      <a:pt x="654" y="13"/>
                    </a:lnTo>
                    <a:lnTo>
                      <a:pt x="42" y="13"/>
                    </a:lnTo>
                    <a:lnTo>
                      <a:pt x="44" y="19"/>
                    </a:lnTo>
                    <a:lnTo>
                      <a:pt x="44" y="21"/>
                    </a:lnTo>
                    <a:lnTo>
                      <a:pt x="46" y="21"/>
                    </a:lnTo>
                    <a:lnTo>
                      <a:pt x="46" y="21"/>
                    </a:lnTo>
                    <a:lnTo>
                      <a:pt x="47" y="22"/>
                    </a:lnTo>
                    <a:lnTo>
                      <a:pt x="47" y="22"/>
                    </a:lnTo>
                    <a:lnTo>
                      <a:pt x="47" y="24"/>
                    </a:lnTo>
                    <a:lnTo>
                      <a:pt x="49" y="26"/>
                    </a:lnTo>
                    <a:lnTo>
                      <a:pt x="49" y="28"/>
                    </a:lnTo>
                    <a:lnTo>
                      <a:pt x="49" y="31"/>
                    </a:lnTo>
                    <a:lnTo>
                      <a:pt x="47" y="31"/>
                    </a:lnTo>
                    <a:lnTo>
                      <a:pt x="47" y="31"/>
                    </a:lnTo>
                    <a:lnTo>
                      <a:pt x="46" y="31"/>
                    </a:lnTo>
                    <a:lnTo>
                      <a:pt x="46" y="33"/>
                    </a:lnTo>
                    <a:lnTo>
                      <a:pt x="49" y="39"/>
                    </a:lnTo>
                    <a:lnTo>
                      <a:pt x="51" y="41"/>
                    </a:lnTo>
                    <a:lnTo>
                      <a:pt x="49" y="41"/>
                    </a:lnTo>
                    <a:lnTo>
                      <a:pt x="49" y="42"/>
                    </a:lnTo>
                    <a:lnTo>
                      <a:pt x="49" y="46"/>
                    </a:lnTo>
                    <a:lnTo>
                      <a:pt x="51" y="46"/>
                    </a:lnTo>
                    <a:lnTo>
                      <a:pt x="51" y="42"/>
                    </a:lnTo>
                    <a:lnTo>
                      <a:pt x="53" y="48"/>
                    </a:lnTo>
                    <a:lnTo>
                      <a:pt x="55" y="48"/>
                    </a:lnTo>
                    <a:lnTo>
                      <a:pt x="55" y="50"/>
                    </a:lnTo>
                    <a:lnTo>
                      <a:pt x="53" y="52"/>
                    </a:lnTo>
                    <a:lnTo>
                      <a:pt x="53" y="52"/>
                    </a:lnTo>
                    <a:lnTo>
                      <a:pt x="53" y="53"/>
                    </a:lnTo>
                    <a:lnTo>
                      <a:pt x="51" y="59"/>
                    </a:lnTo>
                    <a:lnTo>
                      <a:pt x="51" y="61"/>
                    </a:lnTo>
                    <a:lnTo>
                      <a:pt x="51" y="68"/>
                    </a:lnTo>
                    <a:lnTo>
                      <a:pt x="51" y="70"/>
                    </a:lnTo>
                    <a:lnTo>
                      <a:pt x="51" y="72"/>
                    </a:lnTo>
                    <a:lnTo>
                      <a:pt x="51" y="72"/>
                    </a:lnTo>
                    <a:lnTo>
                      <a:pt x="51" y="70"/>
                    </a:lnTo>
                    <a:lnTo>
                      <a:pt x="49" y="68"/>
                    </a:lnTo>
                    <a:lnTo>
                      <a:pt x="49" y="68"/>
                    </a:lnTo>
                    <a:lnTo>
                      <a:pt x="49" y="70"/>
                    </a:lnTo>
                    <a:lnTo>
                      <a:pt x="49" y="72"/>
                    </a:lnTo>
                    <a:lnTo>
                      <a:pt x="49" y="72"/>
                    </a:lnTo>
                    <a:lnTo>
                      <a:pt x="49" y="72"/>
                    </a:lnTo>
                    <a:lnTo>
                      <a:pt x="51" y="72"/>
                    </a:lnTo>
                    <a:lnTo>
                      <a:pt x="51" y="72"/>
                    </a:lnTo>
                    <a:lnTo>
                      <a:pt x="47" y="75"/>
                    </a:lnTo>
                    <a:lnTo>
                      <a:pt x="47" y="75"/>
                    </a:lnTo>
                    <a:lnTo>
                      <a:pt x="47" y="77"/>
                    </a:lnTo>
                    <a:lnTo>
                      <a:pt x="46" y="79"/>
                    </a:lnTo>
                    <a:lnTo>
                      <a:pt x="46" y="81"/>
                    </a:lnTo>
                    <a:lnTo>
                      <a:pt x="44" y="81"/>
                    </a:lnTo>
                    <a:lnTo>
                      <a:pt x="37" y="79"/>
                    </a:lnTo>
                    <a:lnTo>
                      <a:pt x="38" y="75"/>
                    </a:lnTo>
                    <a:lnTo>
                      <a:pt x="40" y="73"/>
                    </a:lnTo>
                    <a:lnTo>
                      <a:pt x="42" y="73"/>
                    </a:lnTo>
                    <a:lnTo>
                      <a:pt x="42" y="73"/>
                    </a:lnTo>
                    <a:lnTo>
                      <a:pt x="42" y="75"/>
                    </a:lnTo>
                    <a:lnTo>
                      <a:pt x="44" y="77"/>
                    </a:lnTo>
                    <a:lnTo>
                      <a:pt x="44" y="75"/>
                    </a:lnTo>
                    <a:lnTo>
                      <a:pt x="44" y="75"/>
                    </a:lnTo>
                    <a:lnTo>
                      <a:pt x="44" y="73"/>
                    </a:lnTo>
                    <a:lnTo>
                      <a:pt x="47" y="75"/>
                    </a:lnTo>
                    <a:lnTo>
                      <a:pt x="47" y="72"/>
                    </a:lnTo>
                    <a:lnTo>
                      <a:pt x="47" y="66"/>
                    </a:lnTo>
                    <a:lnTo>
                      <a:pt x="46" y="62"/>
                    </a:lnTo>
                    <a:lnTo>
                      <a:pt x="46" y="61"/>
                    </a:lnTo>
                    <a:lnTo>
                      <a:pt x="47" y="59"/>
                    </a:lnTo>
                    <a:lnTo>
                      <a:pt x="49" y="55"/>
                    </a:lnTo>
                    <a:lnTo>
                      <a:pt x="47" y="52"/>
                    </a:lnTo>
                    <a:lnTo>
                      <a:pt x="46" y="57"/>
                    </a:lnTo>
                    <a:lnTo>
                      <a:pt x="38" y="66"/>
                    </a:lnTo>
                    <a:lnTo>
                      <a:pt x="37" y="72"/>
                    </a:lnTo>
                    <a:lnTo>
                      <a:pt x="38" y="70"/>
                    </a:lnTo>
                    <a:lnTo>
                      <a:pt x="40" y="70"/>
                    </a:lnTo>
                    <a:lnTo>
                      <a:pt x="38" y="72"/>
                    </a:lnTo>
                    <a:lnTo>
                      <a:pt x="37" y="72"/>
                    </a:lnTo>
                    <a:lnTo>
                      <a:pt x="35" y="72"/>
                    </a:lnTo>
                    <a:lnTo>
                      <a:pt x="35" y="70"/>
                    </a:lnTo>
                    <a:lnTo>
                      <a:pt x="37" y="66"/>
                    </a:lnTo>
                    <a:lnTo>
                      <a:pt x="38" y="62"/>
                    </a:lnTo>
                    <a:lnTo>
                      <a:pt x="42" y="57"/>
                    </a:lnTo>
                    <a:lnTo>
                      <a:pt x="42" y="57"/>
                    </a:lnTo>
                    <a:lnTo>
                      <a:pt x="42" y="59"/>
                    </a:lnTo>
                    <a:lnTo>
                      <a:pt x="42" y="59"/>
                    </a:lnTo>
                    <a:lnTo>
                      <a:pt x="44" y="55"/>
                    </a:lnTo>
                    <a:lnTo>
                      <a:pt x="44" y="52"/>
                    </a:lnTo>
                    <a:lnTo>
                      <a:pt x="44" y="50"/>
                    </a:lnTo>
                    <a:lnTo>
                      <a:pt x="42" y="44"/>
                    </a:lnTo>
                    <a:lnTo>
                      <a:pt x="40" y="46"/>
                    </a:lnTo>
                    <a:lnTo>
                      <a:pt x="38" y="46"/>
                    </a:lnTo>
                    <a:lnTo>
                      <a:pt x="37" y="46"/>
                    </a:lnTo>
                    <a:lnTo>
                      <a:pt x="35" y="44"/>
                    </a:lnTo>
                    <a:lnTo>
                      <a:pt x="33" y="44"/>
                    </a:lnTo>
                    <a:lnTo>
                      <a:pt x="27" y="44"/>
                    </a:lnTo>
                    <a:lnTo>
                      <a:pt x="26" y="44"/>
                    </a:lnTo>
                    <a:lnTo>
                      <a:pt x="22" y="44"/>
                    </a:lnTo>
                    <a:lnTo>
                      <a:pt x="18" y="44"/>
                    </a:lnTo>
                    <a:lnTo>
                      <a:pt x="15" y="42"/>
                    </a:lnTo>
                    <a:lnTo>
                      <a:pt x="4" y="37"/>
                    </a:lnTo>
                    <a:lnTo>
                      <a:pt x="0" y="37"/>
                    </a:lnTo>
                    <a:lnTo>
                      <a:pt x="0" y="39"/>
                    </a:lnTo>
                    <a:lnTo>
                      <a:pt x="0" y="46"/>
                    </a:lnTo>
                    <a:lnTo>
                      <a:pt x="0" y="50"/>
                    </a:lnTo>
                    <a:lnTo>
                      <a:pt x="2" y="53"/>
                    </a:lnTo>
                    <a:lnTo>
                      <a:pt x="6" y="59"/>
                    </a:lnTo>
                    <a:lnTo>
                      <a:pt x="7" y="61"/>
                    </a:lnTo>
                    <a:lnTo>
                      <a:pt x="9" y="66"/>
                    </a:lnTo>
                    <a:lnTo>
                      <a:pt x="13" y="86"/>
                    </a:lnTo>
                    <a:lnTo>
                      <a:pt x="13" y="84"/>
                    </a:lnTo>
                    <a:lnTo>
                      <a:pt x="15" y="84"/>
                    </a:lnTo>
                    <a:lnTo>
                      <a:pt x="17" y="84"/>
                    </a:lnTo>
                    <a:lnTo>
                      <a:pt x="18" y="86"/>
                    </a:lnTo>
                    <a:lnTo>
                      <a:pt x="17" y="88"/>
                    </a:lnTo>
                    <a:lnTo>
                      <a:pt x="15" y="90"/>
                    </a:lnTo>
                    <a:lnTo>
                      <a:pt x="15" y="90"/>
                    </a:lnTo>
                    <a:lnTo>
                      <a:pt x="15" y="93"/>
                    </a:lnTo>
                    <a:lnTo>
                      <a:pt x="17" y="95"/>
                    </a:lnTo>
                    <a:lnTo>
                      <a:pt x="17" y="95"/>
                    </a:lnTo>
                    <a:lnTo>
                      <a:pt x="18" y="95"/>
                    </a:lnTo>
                    <a:lnTo>
                      <a:pt x="18" y="97"/>
                    </a:lnTo>
                    <a:lnTo>
                      <a:pt x="18" y="99"/>
                    </a:lnTo>
                    <a:lnTo>
                      <a:pt x="18" y="101"/>
                    </a:lnTo>
                    <a:lnTo>
                      <a:pt x="17" y="104"/>
                    </a:lnTo>
                    <a:lnTo>
                      <a:pt x="17" y="103"/>
                    </a:lnTo>
                    <a:lnTo>
                      <a:pt x="15" y="101"/>
                    </a:lnTo>
                    <a:lnTo>
                      <a:pt x="15" y="99"/>
                    </a:lnTo>
                    <a:lnTo>
                      <a:pt x="15" y="97"/>
                    </a:lnTo>
                    <a:lnTo>
                      <a:pt x="15" y="106"/>
                    </a:lnTo>
                    <a:lnTo>
                      <a:pt x="15" y="108"/>
                    </a:lnTo>
                    <a:lnTo>
                      <a:pt x="18" y="108"/>
                    </a:lnTo>
                    <a:lnTo>
                      <a:pt x="24" y="110"/>
                    </a:lnTo>
                    <a:lnTo>
                      <a:pt x="26" y="110"/>
                    </a:lnTo>
                    <a:lnTo>
                      <a:pt x="31" y="112"/>
                    </a:lnTo>
                    <a:lnTo>
                      <a:pt x="33" y="114"/>
                    </a:lnTo>
                    <a:lnTo>
                      <a:pt x="31" y="114"/>
                    </a:lnTo>
                    <a:lnTo>
                      <a:pt x="29" y="114"/>
                    </a:lnTo>
                    <a:lnTo>
                      <a:pt x="27" y="112"/>
                    </a:lnTo>
                    <a:lnTo>
                      <a:pt x="26" y="112"/>
                    </a:lnTo>
                    <a:lnTo>
                      <a:pt x="24" y="112"/>
                    </a:lnTo>
                    <a:lnTo>
                      <a:pt x="20" y="112"/>
                    </a:lnTo>
                    <a:lnTo>
                      <a:pt x="18" y="112"/>
                    </a:lnTo>
                    <a:lnTo>
                      <a:pt x="17" y="112"/>
                    </a:lnTo>
                    <a:lnTo>
                      <a:pt x="17" y="115"/>
                    </a:lnTo>
                    <a:lnTo>
                      <a:pt x="18" y="121"/>
                    </a:lnTo>
                    <a:lnTo>
                      <a:pt x="17" y="139"/>
                    </a:lnTo>
                    <a:lnTo>
                      <a:pt x="13" y="188"/>
                    </a:lnTo>
                    <a:lnTo>
                      <a:pt x="9" y="205"/>
                    </a:lnTo>
                    <a:lnTo>
                      <a:pt x="9" y="205"/>
                    </a:lnTo>
                    <a:lnTo>
                      <a:pt x="11" y="205"/>
                    </a:lnTo>
                    <a:lnTo>
                      <a:pt x="7" y="208"/>
                    </a:lnTo>
                    <a:lnTo>
                      <a:pt x="6" y="214"/>
                    </a:lnTo>
                    <a:lnTo>
                      <a:pt x="4" y="221"/>
                    </a:lnTo>
                    <a:lnTo>
                      <a:pt x="4" y="227"/>
                    </a:lnTo>
                    <a:lnTo>
                      <a:pt x="4" y="227"/>
                    </a:lnTo>
                    <a:lnTo>
                      <a:pt x="6" y="230"/>
                    </a:lnTo>
                    <a:lnTo>
                      <a:pt x="7" y="232"/>
                    </a:lnTo>
                    <a:lnTo>
                      <a:pt x="7" y="234"/>
                    </a:lnTo>
                    <a:lnTo>
                      <a:pt x="6" y="238"/>
                    </a:lnTo>
                    <a:lnTo>
                      <a:pt x="6" y="239"/>
                    </a:lnTo>
                    <a:lnTo>
                      <a:pt x="7" y="243"/>
                    </a:lnTo>
                    <a:lnTo>
                      <a:pt x="9" y="247"/>
                    </a:lnTo>
                    <a:lnTo>
                      <a:pt x="9" y="249"/>
                    </a:lnTo>
                    <a:lnTo>
                      <a:pt x="11" y="252"/>
                    </a:lnTo>
                    <a:lnTo>
                      <a:pt x="11" y="254"/>
                    </a:lnTo>
                    <a:lnTo>
                      <a:pt x="11" y="256"/>
                    </a:lnTo>
                    <a:lnTo>
                      <a:pt x="11" y="258"/>
                    </a:lnTo>
                    <a:lnTo>
                      <a:pt x="11" y="259"/>
                    </a:lnTo>
                    <a:lnTo>
                      <a:pt x="13" y="263"/>
                    </a:lnTo>
                    <a:lnTo>
                      <a:pt x="13" y="267"/>
                    </a:lnTo>
                    <a:lnTo>
                      <a:pt x="15" y="269"/>
                    </a:lnTo>
                    <a:lnTo>
                      <a:pt x="11" y="292"/>
                    </a:lnTo>
                    <a:lnTo>
                      <a:pt x="11" y="292"/>
                    </a:lnTo>
                    <a:lnTo>
                      <a:pt x="9" y="292"/>
                    </a:lnTo>
                    <a:lnTo>
                      <a:pt x="7" y="298"/>
                    </a:lnTo>
                    <a:lnTo>
                      <a:pt x="7" y="301"/>
                    </a:lnTo>
                    <a:lnTo>
                      <a:pt x="9" y="307"/>
                    </a:lnTo>
                    <a:lnTo>
                      <a:pt x="17" y="316"/>
                    </a:lnTo>
                    <a:lnTo>
                      <a:pt x="18" y="321"/>
                    </a:lnTo>
                    <a:lnTo>
                      <a:pt x="20" y="327"/>
                    </a:lnTo>
                    <a:lnTo>
                      <a:pt x="20" y="336"/>
                    </a:lnTo>
                    <a:lnTo>
                      <a:pt x="24" y="349"/>
                    </a:lnTo>
                    <a:lnTo>
                      <a:pt x="24" y="351"/>
                    </a:lnTo>
                    <a:lnTo>
                      <a:pt x="27" y="356"/>
                    </a:lnTo>
                    <a:lnTo>
                      <a:pt x="35" y="363"/>
                    </a:lnTo>
                    <a:lnTo>
                      <a:pt x="38" y="367"/>
                    </a:lnTo>
                    <a:lnTo>
                      <a:pt x="40" y="373"/>
                    </a:lnTo>
                    <a:lnTo>
                      <a:pt x="40" y="373"/>
                    </a:lnTo>
                    <a:lnTo>
                      <a:pt x="38" y="369"/>
                    </a:lnTo>
                    <a:lnTo>
                      <a:pt x="38" y="371"/>
                    </a:lnTo>
                    <a:lnTo>
                      <a:pt x="38" y="373"/>
                    </a:lnTo>
                    <a:lnTo>
                      <a:pt x="38" y="374"/>
                    </a:lnTo>
                    <a:lnTo>
                      <a:pt x="38" y="376"/>
                    </a:lnTo>
                    <a:lnTo>
                      <a:pt x="40" y="376"/>
                    </a:lnTo>
                    <a:lnTo>
                      <a:pt x="44" y="378"/>
                    </a:lnTo>
                    <a:lnTo>
                      <a:pt x="47" y="380"/>
                    </a:lnTo>
                    <a:lnTo>
                      <a:pt x="49" y="382"/>
                    </a:lnTo>
                    <a:lnTo>
                      <a:pt x="49" y="376"/>
                    </a:lnTo>
                    <a:lnTo>
                      <a:pt x="51" y="373"/>
                    </a:lnTo>
                    <a:lnTo>
                      <a:pt x="55" y="373"/>
                    </a:lnTo>
                    <a:lnTo>
                      <a:pt x="68" y="374"/>
                    </a:lnTo>
                    <a:lnTo>
                      <a:pt x="71" y="374"/>
                    </a:lnTo>
                    <a:lnTo>
                      <a:pt x="60" y="374"/>
                    </a:lnTo>
                    <a:lnTo>
                      <a:pt x="55" y="374"/>
                    </a:lnTo>
                    <a:lnTo>
                      <a:pt x="51" y="378"/>
                    </a:lnTo>
                    <a:lnTo>
                      <a:pt x="53" y="380"/>
                    </a:lnTo>
                    <a:lnTo>
                      <a:pt x="55" y="385"/>
                    </a:lnTo>
                    <a:lnTo>
                      <a:pt x="58" y="393"/>
                    </a:lnTo>
                    <a:lnTo>
                      <a:pt x="55" y="389"/>
                    </a:lnTo>
                    <a:lnTo>
                      <a:pt x="53" y="385"/>
                    </a:lnTo>
                    <a:lnTo>
                      <a:pt x="51" y="383"/>
                    </a:lnTo>
                    <a:lnTo>
                      <a:pt x="49" y="385"/>
                    </a:lnTo>
                    <a:lnTo>
                      <a:pt x="49" y="391"/>
                    </a:lnTo>
                    <a:lnTo>
                      <a:pt x="51" y="398"/>
                    </a:lnTo>
                    <a:lnTo>
                      <a:pt x="53" y="404"/>
                    </a:lnTo>
                    <a:lnTo>
                      <a:pt x="57" y="407"/>
                    </a:lnTo>
                    <a:lnTo>
                      <a:pt x="62" y="409"/>
                    </a:lnTo>
                    <a:lnTo>
                      <a:pt x="64" y="409"/>
                    </a:lnTo>
                    <a:lnTo>
                      <a:pt x="64" y="413"/>
                    </a:lnTo>
                    <a:lnTo>
                      <a:pt x="64" y="416"/>
                    </a:lnTo>
                    <a:lnTo>
                      <a:pt x="62" y="418"/>
                    </a:lnTo>
                    <a:lnTo>
                      <a:pt x="62" y="422"/>
                    </a:lnTo>
                    <a:lnTo>
                      <a:pt x="62" y="424"/>
                    </a:lnTo>
                    <a:lnTo>
                      <a:pt x="64" y="427"/>
                    </a:lnTo>
                    <a:lnTo>
                      <a:pt x="71" y="436"/>
                    </a:lnTo>
                    <a:lnTo>
                      <a:pt x="75" y="444"/>
                    </a:lnTo>
                    <a:lnTo>
                      <a:pt x="77" y="445"/>
                    </a:lnTo>
                    <a:lnTo>
                      <a:pt x="78" y="447"/>
                    </a:lnTo>
                    <a:lnTo>
                      <a:pt x="84" y="451"/>
                    </a:lnTo>
                    <a:lnTo>
                      <a:pt x="84" y="453"/>
                    </a:lnTo>
                    <a:lnTo>
                      <a:pt x="86" y="455"/>
                    </a:lnTo>
                    <a:lnTo>
                      <a:pt x="84" y="458"/>
                    </a:lnTo>
                    <a:lnTo>
                      <a:pt x="86" y="458"/>
                    </a:lnTo>
                    <a:lnTo>
                      <a:pt x="86" y="460"/>
                    </a:lnTo>
                    <a:lnTo>
                      <a:pt x="89" y="460"/>
                    </a:lnTo>
                    <a:lnTo>
                      <a:pt x="89" y="462"/>
                    </a:lnTo>
                    <a:lnTo>
                      <a:pt x="91" y="467"/>
                    </a:lnTo>
                    <a:lnTo>
                      <a:pt x="89" y="473"/>
                    </a:lnTo>
                    <a:lnTo>
                      <a:pt x="91" y="478"/>
                    </a:lnTo>
                    <a:lnTo>
                      <a:pt x="95" y="480"/>
                    </a:lnTo>
                    <a:lnTo>
                      <a:pt x="100" y="482"/>
                    </a:lnTo>
                    <a:lnTo>
                      <a:pt x="106" y="482"/>
                    </a:lnTo>
                    <a:lnTo>
                      <a:pt x="111" y="482"/>
                    </a:lnTo>
                    <a:lnTo>
                      <a:pt x="117" y="484"/>
                    </a:lnTo>
                    <a:lnTo>
                      <a:pt x="119" y="486"/>
                    </a:lnTo>
                    <a:lnTo>
                      <a:pt x="122" y="491"/>
                    </a:lnTo>
                    <a:lnTo>
                      <a:pt x="126" y="491"/>
                    </a:lnTo>
                    <a:lnTo>
                      <a:pt x="128" y="493"/>
                    </a:lnTo>
                    <a:lnTo>
                      <a:pt x="135" y="493"/>
                    </a:lnTo>
                    <a:lnTo>
                      <a:pt x="137" y="495"/>
                    </a:lnTo>
                    <a:lnTo>
                      <a:pt x="139" y="495"/>
                    </a:lnTo>
                    <a:lnTo>
                      <a:pt x="139" y="497"/>
                    </a:lnTo>
                    <a:lnTo>
                      <a:pt x="139" y="498"/>
                    </a:lnTo>
                    <a:lnTo>
                      <a:pt x="140" y="500"/>
                    </a:lnTo>
                    <a:lnTo>
                      <a:pt x="140" y="502"/>
                    </a:lnTo>
                    <a:lnTo>
                      <a:pt x="140" y="502"/>
                    </a:lnTo>
                    <a:lnTo>
                      <a:pt x="142" y="502"/>
                    </a:lnTo>
                    <a:lnTo>
                      <a:pt x="142" y="502"/>
                    </a:lnTo>
                    <a:lnTo>
                      <a:pt x="146" y="502"/>
                    </a:lnTo>
                    <a:lnTo>
                      <a:pt x="148" y="504"/>
                    </a:lnTo>
                    <a:lnTo>
                      <a:pt x="151" y="506"/>
                    </a:lnTo>
                    <a:lnTo>
                      <a:pt x="157" y="511"/>
                    </a:lnTo>
                    <a:lnTo>
                      <a:pt x="159" y="515"/>
                    </a:lnTo>
                    <a:lnTo>
                      <a:pt x="162" y="517"/>
                    </a:lnTo>
                    <a:lnTo>
                      <a:pt x="164" y="520"/>
                    </a:lnTo>
                    <a:lnTo>
                      <a:pt x="164" y="524"/>
                    </a:lnTo>
                    <a:lnTo>
                      <a:pt x="164" y="529"/>
                    </a:lnTo>
                    <a:lnTo>
                      <a:pt x="166" y="533"/>
                    </a:lnTo>
                    <a:lnTo>
                      <a:pt x="166" y="533"/>
                    </a:lnTo>
                    <a:lnTo>
                      <a:pt x="168" y="533"/>
                    </a:lnTo>
                    <a:lnTo>
                      <a:pt x="168" y="535"/>
                    </a:lnTo>
                    <a:lnTo>
                      <a:pt x="168" y="537"/>
                    </a:lnTo>
                    <a:lnTo>
                      <a:pt x="220" y="531"/>
                    </a:lnTo>
                    <a:lnTo>
                      <a:pt x="220" y="533"/>
                    </a:lnTo>
                    <a:lnTo>
                      <a:pt x="220" y="535"/>
                    </a:lnTo>
                    <a:lnTo>
                      <a:pt x="219" y="537"/>
                    </a:lnTo>
                    <a:lnTo>
                      <a:pt x="219" y="537"/>
                    </a:lnTo>
                    <a:lnTo>
                      <a:pt x="297" y="568"/>
                    </a:lnTo>
                    <a:lnTo>
                      <a:pt x="302" y="569"/>
                    </a:lnTo>
                    <a:lnTo>
                      <a:pt x="364" y="569"/>
                    </a:lnTo>
                    <a:lnTo>
                      <a:pt x="364" y="559"/>
                    </a:lnTo>
                    <a:lnTo>
                      <a:pt x="401" y="559"/>
                    </a:lnTo>
                    <a:lnTo>
                      <a:pt x="404" y="559"/>
                    </a:lnTo>
                    <a:lnTo>
                      <a:pt x="406" y="560"/>
                    </a:lnTo>
                    <a:lnTo>
                      <a:pt x="408" y="564"/>
                    </a:lnTo>
                    <a:lnTo>
                      <a:pt x="410" y="568"/>
                    </a:lnTo>
                    <a:lnTo>
                      <a:pt x="417" y="571"/>
                    </a:lnTo>
                    <a:lnTo>
                      <a:pt x="435" y="590"/>
                    </a:lnTo>
                    <a:lnTo>
                      <a:pt x="439" y="593"/>
                    </a:lnTo>
                    <a:lnTo>
                      <a:pt x="441" y="597"/>
                    </a:lnTo>
                    <a:lnTo>
                      <a:pt x="443" y="608"/>
                    </a:lnTo>
                    <a:lnTo>
                      <a:pt x="444" y="613"/>
                    </a:lnTo>
                    <a:lnTo>
                      <a:pt x="448" y="617"/>
                    </a:lnTo>
                    <a:lnTo>
                      <a:pt x="450" y="621"/>
                    </a:lnTo>
                    <a:lnTo>
                      <a:pt x="461" y="628"/>
                    </a:lnTo>
                    <a:lnTo>
                      <a:pt x="468" y="633"/>
                    </a:lnTo>
                    <a:lnTo>
                      <a:pt x="477" y="633"/>
                    </a:lnTo>
                    <a:lnTo>
                      <a:pt x="483" y="628"/>
                    </a:lnTo>
                    <a:lnTo>
                      <a:pt x="485" y="624"/>
                    </a:lnTo>
                    <a:lnTo>
                      <a:pt x="486" y="621"/>
                    </a:lnTo>
                    <a:lnTo>
                      <a:pt x="486" y="617"/>
                    </a:lnTo>
                    <a:lnTo>
                      <a:pt x="490" y="613"/>
                    </a:lnTo>
                    <a:lnTo>
                      <a:pt x="495" y="611"/>
                    </a:lnTo>
                    <a:lnTo>
                      <a:pt x="499" y="611"/>
                    </a:lnTo>
                    <a:lnTo>
                      <a:pt x="503" y="613"/>
                    </a:lnTo>
                    <a:lnTo>
                      <a:pt x="506" y="613"/>
                    </a:lnTo>
                    <a:lnTo>
                      <a:pt x="510" y="613"/>
                    </a:lnTo>
                    <a:lnTo>
                      <a:pt x="512" y="613"/>
                    </a:lnTo>
                    <a:lnTo>
                      <a:pt x="514" y="615"/>
                    </a:lnTo>
                    <a:lnTo>
                      <a:pt x="517" y="615"/>
                    </a:lnTo>
                    <a:lnTo>
                      <a:pt x="519" y="619"/>
                    </a:lnTo>
                    <a:lnTo>
                      <a:pt x="530" y="631"/>
                    </a:lnTo>
                    <a:lnTo>
                      <a:pt x="534" y="637"/>
                    </a:lnTo>
                    <a:lnTo>
                      <a:pt x="537" y="646"/>
                    </a:lnTo>
                    <a:lnTo>
                      <a:pt x="537" y="648"/>
                    </a:lnTo>
                    <a:lnTo>
                      <a:pt x="539" y="652"/>
                    </a:lnTo>
                    <a:lnTo>
                      <a:pt x="539" y="655"/>
                    </a:lnTo>
                    <a:lnTo>
                      <a:pt x="541" y="657"/>
                    </a:lnTo>
                    <a:lnTo>
                      <a:pt x="545" y="661"/>
                    </a:lnTo>
                    <a:lnTo>
                      <a:pt x="546" y="663"/>
                    </a:lnTo>
                    <a:lnTo>
                      <a:pt x="550" y="670"/>
                    </a:lnTo>
                    <a:lnTo>
                      <a:pt x="552" y="672"/>
                    </a:lnTo>
                    <a:lnTo>
                      <a:pt x="552" y="672"/>
                    </a:lnTo>
                    <a:lnTo>
                      <a:pt x="554" y="673"/>
                    </a:lnTo>
                    <a:lnTo>
                      <a:pt x="556" y="675"/>
                    </a:lnTo>
                    <a:lnTo>
                      <a:pt x="557" y="677"/>
                    </a:lnTo>
                    <a:lnTo>
                      <a:pt x="557" y="681"/>
                    </a:lnTo>
                    <a:lnTo>
                      <a:pt x="557" y="688"/>
                    </a:lnTo>
                    <a:lnTo>
                      <a:pt x="557" y="692"/>
                    </a:lnTo>
                    <a:lnTo>
                      <a:pt x="559" y="694"/>
                    </a:lnTo>
                    <a:lnTo>
                      <a:pt x="561" y="697"/>
                    </a:lnTo>
                    <a:lnTo>
                      <a:pt x="563" y="699"/>
                    </a:lnTo>
                    <a:lnTo>
                      <a:pt x="563" y="701"/>
                    </a:lnTo>
                    <a:lnTo>
                      <a:pt x="565" y="704"/>
                    </a:lnTo>
                    <a:lnTo>
                      <a:pt x="565" y="706"/>
                    </a:lnTo>
                    <a:lnTo>
                      <a:pt x="568" y="710"/>
                    </a:lnTo>
                    <a:lnTo>
                      <a:pt x="572" y="712"/>
                    </a:lnTo>
                    <a:lnTo>
                      <a:pt x="585" y="717"/>
                    </a:lnTo>
                    <a:lnTo>
                      <a:pt x="596" y="721"/>
                    </a:lnTo>
                    <a:lnTo>
                      <a:pt x="599" y="723"/>
                    </a:lnTo>
                    <a:lnTo>
                      <a:pt x="603" y="725"/>
                    </a:lnTo>
                    <a:lnTo>
                      <a:pt x="605" y="726"/>
                    </a:lnTo>
                    <a:lnTo>
                      <a:pt x="605" y="725"/>
                    </a:lnTo>
                    <a:lnTo>
                      <a:pt x="607" y="725"/>
                    </a:lnTo>
                    <a:lnTo>
                      <a:pt x="608" y="723"/>
                    </a:lnTo>
                    <a:lnTo>
                      <a:pt x="610" y="723"/>
                    </a:lnTo>
                    <a:lnTo>
                      <a:pt x="608" y="721"/>
                    </a:lnTo>
                    <a:lnTo>
                      <a:pt x="608" y="719"/>
                    </a:lnTo>
                    <a:lnTo>
                      <a:pt x="607" y="715"/>
                    </a:lnTo>
                    <a:lnTo>
                      <a:pt x="605" y="714"/>
                    </a:lnTo>
                    <a:lnTo>
                      <a:pt x="605" y="710"/>
                    </a:lnTo>
                    <a:lnTo>
                      <a:pt x="601" y="695"/>
                    </a:lnTo>
                    <a:lnTo>
                      <a:pt x="601" y="694"/>
                    </a:lnTo>
                    <a:lnTo>
                      <a:pt x="601" y="694"/>
                    </a:lnTo>
                    <a:lnTo>
                      <a:pt x="601" y="690"/>
                    </a:lnTo>
                    <a:lnTo>
                      <a:pt x="603" y="688"/>
                    </a:lnTo>
                    <a:lnTo>
                      <a:pt x="601" y="686"/>
                    </a:lnTo>
                    <a:lnTo>
                      <a:pt x="597" y="683"/>
                    </a:lnTo>
                    <a:lnTo>
                      <a:pt x="596" y="679"/>
                    </a:lnTo>
                    <a:lnTo>
                      <a:pt x="599" y="683"/>
                    </a:lnTo>
                    <a:lnTo>
                      <a:pt x="603" y="683"/>
                    </a:lnTo>
                    <a:lnTo>
                      <a:pt x="605" y="679"/>
                    </a:lnTo>
                    <a:lnTo>
                      <a:pt x="607" y="673"/>
                    </a:lnTo>
                    <a:lnTo>
                      <a:pt x="605" y="672"/>
                    </a:lnTo>
                    <a:lnTo>
                      <a:pt x="605" y="670"/>
                    </a:lnTo>
                    <a:lnTo>
                      <a:pt x="603" y="670"/>
                    </a:lnTo>
                    <a:lnTo>
                      <a:pt x="603" y="668"/>
                    </a:lnTo>
                    <a:lnTo>
                      <a:pt x="605" y="668"/>
                    </a:lnTo>
                    <a:lnTo>
                      <a:pt x="605" y="668"/>
                    </a:lnTo>
                    <a:lnTo>
                      <a:pt x="605" y="668"/>
                    </a:lnTo>
                    <a:lnTo>
                      <a:pt x="607" y="668"/>
                    </a:lnTo>
                    <a:lnTo>
                      <a:pt x="607" y="666"/>
                    </a:lnTo>
                    <a:lnTo>
                      <a:pt x="608" y="666"/>
                    </a:lnTo>
                    <a:lnTo>
                      <a:pt x="610" y="664"/>
                    </a:lnTo>
                    <a:lnTo>
                      <a:pt x="612" y="661"/>
                    </a:lnTo>
                    <a:lnTo>
                      <a:pt x="610" y="663"/>
                    </a:lnTo>
                    <a:lnTo>
                      <a:pt x="610" y="661"/>
                    </a:lnTo>
                    <a:lnTo>
                      <a:pt x="610" y="659"/>
                    </a:lnTo>
                    <a:lnTo>
                      <a:pt x="612" y="659"/>
                    </a:lnTo>
                    <a:lnTo>
                      <a:pt x="614" y="657"/>
                    </a:lnTo>
                    <a:lnTo>
                      <a:pt x="616" y="659"/>
                    </a:lnTo>
                    <a:lnTo>
                      <a:pt x="617" y="657"/>
                    </a:lnTo>
                    <a:lnTo>
                      <a:pt x="617" y="652"/>
                    </a:lnTo>
                    <a:lnTo>
                      <a:pt x="619" y="653"/>
                    </a:lnTo>
                    <a:lnTo>
                      <a:pt x="621" y="653"/>
                    </a:lnTo>
                    <a:lnTo>
                      <a:pt x="623" y="652"/>
                    </a:lnTo>
                    <a:lnTo>
                      <a:pt x="625" y="650"/>
                    </a:lnTo>
                    <a:lnTo>
                      <a:pt x="623" y="650"/>
                    </a:lnTo>
                    <a:lnTo>
                      <a:pt x="623" y="648"/>
                    </a:lnTo>
                    <a:lnTo>
                      <a:pt x="621" y="644"/>
                    </a:lnTo>
                    <a:lnTo>
                      <a:pt x="621" y="644"/>
                    </a:lnTo>
                    <a:lnTo>
                      <a:pt x="623" y="646"/>
                    </a:lnTo>
                    <a:lnTo>
                      <a:pt x="625" y="646"/>
                    </a:lnTo>
                    <a:lnTo>
                      <a:pt x="625" y="646"/>
                    </a:lnTo>
                    <a:lnTo>
                      <a:pt x="627" y="646"/>
                    </a:lnTo>
                    <a:lnTo>
                      <a:pt x="628" y="644"/>
                    </a:lnTo>
                    <a:lnTo>
                      <a:pt x="630" y="644"/>
                    </a:lnTo>
                    <a:lnTo>
                      <a:pt x="632" y="646"/>
                    </a:lnTo>
                    <a:lnTo>
                      <a:pt x="634" y="646"/>
                    </a:lnTo>
                    <a:lnTo>
                      <a:pt x="632" y="648"/>
                    </a:lnTo>
                    <a:lnTo>
                      <a:pt x="630" y="650"/>
                    </a:lnTo>
                    <a:lnTo>
                      <a:pt x="634" y="648"/>
                    </a:lnTo>
                    <a:lnTo>
                      <a:pt x="639" y="644"/>
                    </a:lnTo>
                    <a:lnTo>
                      <a:pt x="648" y="637"/>
                    </a:lnTo>
                    <a:lnTo>
                      <a:pt x="650" y="635"/>
                    </a:lnTo>
                    <a:lnTo>
                      <a:pt x="652" y="633"/>
                    </a:lnTo>
                    <a:lnTo>
                      <a:pt x="658" y="626"/>
                    </a:lnTo>
                    <a:lnTo>
                      <a:pt x="658" y="626"/>
                    </a:lnTo>
                    <a:lnTo>
                      <a:pt x="658" y="624"/>
                    </a:lnTo>
                    <a:lnTo>
                      <a:pt x="659" y="622"/>
                    </a:lnTo>
                    <a:lnTo>
                      <a:pt x="658" y="621"/>
                    </a:lnTo>
                    <a:lnTo>
                      <a:pt x="656" y="617"/>
                    </a:lnTo>
                    <a:lnTo>
                      <a:pt x="656" y="615"/>
                    </a:lnTo>
                    <a:lnTo>
                      <a:pt x="659" y="615"/>
                    </a:lnTo>
                    <a:lnTo>
                      <a:pt x="661" y="615"/>
                    </a:lnTo>
                    <a:lnTo>
                      <a:pt x="663" y="617"/>
                    </a:lnTo>
                    <a:lnTo>
                      <a:pt x="661" y="621"/>
                    </a:lnTo>
                    <a:lnTo>
                      <a:pt x="665" y="621"/>
                    </a:lnTo>
                    <a:lnTo>
                      <a:pt x="667" y="621"/>
                    </a:lnTo>
                    <a:lnTo>
                      <a:pt x="667" y="621"/>
                    </a:lnTo>
                    <a:lnTo>
                      <a:pt x="665" y="622"/>
                    </a:lnTo>
                    <a:lnTo>
                      <a:pt x="663" y="622"/>
                    </a:lnTo>
                    <a:lnTo>
                      <a:pt x="663" y="624"/>
                    </a:lnTo>
                    <a:lnTo>
                      <a:pt x="667" y="621"/>
                    </a:lnTo>
                    <a:lnTo>
                      <a:pt x="674" y="619"/>
                    </a:lnTo>
                    <a:lnTo>
                      <a:pt x="679" y="615"/>
                    </a:lnTo>
                    <a:lnTo>
                      <a:pt x="681" y="615"/>
                    </a:lnTo>
                    <a:lnTo>
                      <a:pt x="681" y="613"/>
                    </a:lnTo>
                    <a:lnTo>
                      <a:pt x="681" y="611"/>
                    </a:lnTo>
                    <a:lnTo>
                      <a:pt x="681" y="608"/>
                    </a:lnTo>
                    <a:lnTo>
                      <a:pt x="683" y="608"/>
                    </a:lnTo>
                    <a:lnTo>
                      <a:pt x="685" y="610"/>
                    </a:lnTo>
                    <a:lnTo>
                      <a:pt x="683" y="611"/>
                    </a:lnTo>
                    <a:lnTo>
                      <a:pt x="681" y="613"/>
                    </a:lnTo>
                    <a:lnTo>
                      <a:pt x="681" y="613"/>
                    </a:lnTo>
                    <a:lnTo>
                      <a:pt x="685" y="615"/>
                    </a:lnTo>
                    <a:lnTo>
                      <a:pt x="696" y="613"/>
                    </a:lnTo>
                    <a:lnTo>
                      <a:pt x="701" y="615"/>
                    </a:lnTo>
                    <a:lnTo>
                      <a:pt x="710" y="619"/>
                    </a:lnTo>
                    <a:lnTo>
                      <a:pt x="716" y="621"/>
                    </a:lnTo>
                    <a:lnTo>
                      <a:pt x="721" y="619"/>
                    </a:lnTo>
                    <a:lnTo>
                      <a:pt x="721" y="617"/>
                    </a:lnTo>
                    <a:lnTo>
                      <a:pt x="721" y="615"/>
                    </a:lnTo>
                    <a:lnTo>
                      <a:pt x="721" y="615"/>
                    </a:lnTo>
                    <a:lnTo>
                      <a:pt x="721" y="613"/>
                    </a:lnTo>
                    <a:lnTo>
                      <a:pt x="723" y="611"/>
                    </a:lnTo>
                    <a:lnTo>
                      <a:pt x="725" y="613"/>
                    </a:lnTo>
                    <a:lnTo>
                      <a:pt x="727" y="615"/>
                    </a:lnTo>
                    <a:lnTo>
                      <a:pt x="729" y="615"/>
                    </a:lnTo>
                    <a:lnTo>
                      <a:pt x="730" y="615"/>
                    </a:lnTo>
                    <a:lnTo>
                      <a:pt x="730" y="615"/>
                    </a:lnTo>
                    <a:lnTo>
                      <a:pt x="732" y="617"/>
                    </a:lnTo>
                    <a:lnTo>
                      <a:pt x="732" y="619"/>
                    </a:lnTo>
                    <a:lnTo>
                      <a:pt x="734" y="619"/>
                    </a:lnTo>
                    <a:lnTo>
                      <a:pt x="736" y="621"/>
                    </a:lnTo>
                    <a:lnTo>
                      <a:pt x="736" y="621"/>
                    </a:lnTo>
                    <a:lnTo>
                      <a:pt x="738" y="621"/>
                    </a:lnTo>
                    <a:lnTo>
                      <a:pt x="739" y="619"/>
                    </a:lnTo>
                    <a:lnTo>
                      <a:pt x="739" y="621"/>
                    </a:lnTo>
                    <a:lnTo>
                      <a:pt x="739" y="622"/>
                    </a:lnTo>
                    <a:lnTo>
                      <a:pt x="741" y="626"/>
                    </a:lnTo>
                    <a:lnTo>
                      <a:pt x="741" y="626"/>
                    </a:lnTo>
                    <a:lnTo>
                      <a:pt x="739" y="626"/>
                    </a:lnTo>
                    <a:lnTo>
                      <a:pt x="739" y="626"/>
                    </a:lnTo>
                    <a:lnTo>
                      <a:pt x="739" y="628"/>
                    </a:lnTo>
                    <a:lnTo>
                      <a:pt x="745" y="630"/>
                    </a:lnTo>
                    <a:lnTo>
                      <a:pt x="749" y="631"/>
                    </a:lnTo>
                    <a:lnTo>
                      <a:pt x="752" y="631"/>
                    </a:lnTo>
                    <a:lnTo>
                      <a:pt x="752" y="630"/>
                    </a:lnTo>
                    <a:lnTo>
                      <a:pt x="754" y="628"/>
                    </a:lnTo>
                    <a:lnTo>
                      <a:pt x="756" y="626"/>
                    </a:lnTo>
                    <a:lnTo>
                      <a:pt x="758" y="626"/>
                    </a:lnTo>
                    <a:lnTo>
                      <a:pt x="760" y="628"/>
                    </a:lnTo>
                    <a:lnTo>
                      <a:pt x="760" y="630"/>
                    </a:lnTo>
                    <a:lnTo>
                      <a:pt x="761" y="631"/>
                    </a:lnTo>
                    <a:lnTo>
                      <a:pt x="765" y="630"/>
                    </a:lnTo>
                    <a:lnTo>
                      <a:pt x="765" y="628"/>
                    </a:lnTo>
                    <a:lnTo>
                      <a:pt x="765" y="624"/>
                    </a:lnTo>
                    <a:lnTo>
                      <a:pt x="763" y="621"/>
                    </a:lnTo>
                    <a:lnTo>
                      <a:pt x="767" y="622"/>
                    </a:lnTo>
                    <a:lnTo>
                      <a:pt x="770" y="622"/>
                    </a:lnTo>
                    <a:lnTo>
                      <a:pt x="780" y="630"/>
                    </a:lnTo>
                    <a:lnTo>
                      <a:pt x="781" y="631"/>
                    </a:lnTo>
                    <a:lnTo>
                      <a:pt x="781" y="635"/>
                    </a:lnTo>
                    <a:lnTo>
                      <a:pt x="783" y="635"/>
                    </a:lnTo>
                    <a:lnTo>
                      <a:pt x="783" y="633"/>
                    </a:lnTo>
                    <a:lnTo>
                      <a:pt x="785" y="633"/>
                    </a:lnTo>
                    <a:lnTo>
                      <a:pt x="787" y="635"/>
                    </a:lnTo>
                    <a:lnTo>
                      <a:pt x="787" y="633"/>
                    </a:lnTo>
                    <a:lnTo>
                      <a:pt x="789" y="631"/>
                    </a:lnTo>
                    <a:lnTo>
                      <a:pt x="789" y="631"/>
                    </a:lnTo>
                    <a:lnTo>
                      <a:pt x="789" y="630"/>
                    </a:lnTo>
                    <a:lnTo>
                      <a:pt x="787" y="628"/>
                    </a:lnTo>
                    <a:lnTo>
                      <a:pt x="785" y="626"/>
                    </a:lnTo>
                    <a:lnTo>
                      <a:pt x="781" y="624"/>
                    </a:lnTo>
                    <a:lnTo>
                      <a:pt x="780" y="622"/>
                    </a:lnTo>
                    <a:lnTo>
                      <a:pt x="776" y="621"/>
                    </a:lnTo>
                    <a:lnTo>
                      <a:pt x="774" y="617"/>
                    </a:lnTo>
                    <a:lnTo>
                      <a:pt x="778" y="615"/>
                    </a:lnTo>
                    <a:lnTo>
                      <a:pt x="778" y="613"/>
                    </a:lnTo>
                    <a:lnTo>
                      <a:pt x="778" y="613"/>
                    </a:lnTo>
                    <a:lnTo>
                      <a:pt x="780" y="613"/>
                    </a:lnTo>
                    <a:lnTo>
                      <a:pt x="781" y="611"/>
                    </a:lnTo>
                    <a:lnTo>
                      <a:pt x="781" y="611"/>
                    </a:lnTo>
                    <a:lnTo>
                      <a:pt x="781" y="606"/>
                    </a:lnTo>
                    <a:lnTo>
                      <a:pt x="778" y="606"/>
                    </a:lnTo>
                    <a:lnTo>
                      <a:pt x="776" y="610"/>
                    </a:lnTo>
                    <a:lnTo>
                      <a:pt x="772" y="610"/>
                    </a:lnTo>
                    <a:lnTo>
                      <a:pt x="772" y="606"/>
                    </a:lnTo>
                    <a:lnTo>
                      <a:pt x="772" y="606"/>
                    </a:lnTo>
                    <a:lnTo>
                      <a:pt x="774" y="604"/>
                    </a:lnTo>
                    <a:lnTo>
                      <a:pt x="774" y="604"/>
                    </a:lnTo>
                    <a:lnTo>
                      <a:pt x="772" y="604"/>
                    </a:lnTo>
                    <a:lnTo>
                      <a:pt x="765" y="606"/>
                    </a:lnTo>
                    <a:lnTo>
                      <a:pt x="761" y="606"/>
                    </a:lnTo>
                    <a:lnTo>
                      <a:pt x="758" y="604"/>
                    </a:lnTo>
                    <a:lnTo>
                      <a:pt x="758" y="602"/>
                    </a:lnTo>
                    <a:lnTo>
                      <a:pt x="760" y="600"/>
                    </a:lnTo>
                    <a:lnTo>
                      <a:pt x="761" y="597"/>
                    </a:lnTo>
                    <a:lnTo>
                      <a:pt x="763" y="597"/>
                    </a:lnTo>
                    <a:lnTo>
                      <a:pt x="765" y="597"/>
                    </a:lnTo>
                    <a:lnTo>
                      <a:pt x="765" y="597"/>
                    </a:lnTo>
                    <a:lnTo>
                      <a:pt x="767" y="599"/>
                    </a:lnTo>
                    <a:lnTo>
                      <a:pt x="769" y="599"/>
                    </a:lnTo>
                    <a:lnTo>
                      <a:pt x="772" y="600"/>
                    </a:lnTo>
                    <a:lnTo>
                      <a:pt x="776" y="602"/>
                    </a:lnTo>
                    <a:lnTo>
                      <a:pt x="778" y="600"/>
                    </a:lnTo>
                    <a:lnTo>
                      <a:pt x="781" y="599"/>
                    </a:lnTo>
                    <a:lnTo>
                      <a:pt x="787" y="597"/>
                    </a:lnTo>
                    <a:lnTo>
                      <a:pt x="789" y="597"/>
                    </a:lnTo>
                    <a:lnTo>
                      <a:pt x="792" y="595"/>
                    </a:lnTo>
                    <a:lnTo>
                      <a:pt x="801" y="597"/>
                    </a:lnTo>
                    <a:lnTo>
                      <a:pt x="807" y="597"/>
                    </a:lnTo>
                    <a:lnTo>
                      <a:pt x="809" y="597"/>
                    </a:lnTo>
                    <a:lnTo>
                      <a:pt x="809" y="595"/>
                    </a:lnTo>
                    <a:lnTo>
                      <a:pt x="811" y="595"/>
                    </a:lnTo>
                    <a:lnTo>
                      <a:pt x="811" y="590"/>
                    </a:lnTo>
                    <a:lnTo>
                      <a:pt x="811" y="588"/>
                    </a:lnTo>
                    <a:lnTo>
                      <a:pt x="812" y="590"/>
                    </a:lnTo>
                    <a:lnTo>
                      <a:pt x="812" y="591"/>
                    </a:lnTo>
                    <a:lnTo>
                      <a:pt x="812" y="593"/>
                    </a:lnTo>
                    <a:lnTo>
                      <a:pt x="814" y="595"/>
                    </a:lnTo>
                    <a:lnTo>
                      <a:pt x="814" y="597"/>
                    </a:lnTo>
                    <a:lnTo>
                      <a:pt x="816" y="599"/>
                    </a:lnTo>
                    <a:lnTo>
                      <a:pt x="816" y="599"/>
                    </a:lnTo>
                    <a:lnTo>
                      <a:pt x="814" y="600"/>
                    </a:lnTo>
                    <a:lnTo>
                      <a:pt x="811" y="600"/>
                    </a:lnTo>
                    <a:lnTo>
                      <a:pt x="818" y="600"/>
                    </a:lnTo>
                    <a:lnTo>
                      <a:pt x="820" y="600"/>
                    </a:lnTo>
                    <a:lnTo>
                      <a:pt x="820" y="599"/>
                    </a:lnTo>
                    <a:lnTo>
                      <a:pt x="823" y="597"/>
                    </a:lnTo>
                    <a:lnTo>
                      <a:pt x="823" y="597"/>
                    </a:lnTo>
                    <a:lnTo>
                      <a:pt x="823" y="599"/>
                    </a:lnTo>
                    <a:lnTo>
                      <a:pt x="825" y="599"/>
                    </a:lnTo>
                    <a:lnTo>
                      <a:pt x="831" y="593"/>
                    </a:lnTo>
                    <a:lnTo>
                      <a:pt x="832" y="593"/>
                    </a:lnTo>
                    <a:lnTo>
                      <a:pt x="832" y="591"/>
                    </a:lnTo>
                    <a:lnTo>
                      <a:pt x="832" y="591"/>
                    </a:lnTo>
                    <a:lnTo>
                      <a:pt x="834" y="591"/>
                    </a:lnTo>
                    <a:lnTo>
                      <a:pt x="834" y="593"/>
                    </a:lnTo>
                    <a:lnTo>
                      <a:pt x="832" y="595"/>
                    </a:lnTo>
                    <a:lnTo>
                      <a:pt x="831" y="597"/>
                    </a:lnTo>
                    <a:lnTo>
                      <a:pt x="829" y="599"/>
                    </a:lnTo>
                    <a:lnTo>
                      <a:pt x="841" y="595"/>
                    </a:lnTo>
                    <a:lnTo>
                      <a:pt x="849" y="593"/>
                    </a:lnTo>
                    <a:lnTo>
                      <a:pt x="852" y="597"/>
                    </a:lnTo>
                    <a:lnTo>
                      <a:pt x="851" y="595"/>
                    </a:lnTo>
                    <a:lnTo>
                      <a:pt x="849" y="595"/>
                    </a:lnTo>
                    <a:lnTo>
                      <a:pt x="847" y="595"/>
                    </a:lnTo>
                    <a:lnTo>
                      <a:pt x="845" y="597"/>
                    </a:lnTo>
                    <a:lnTo>
                      <a:pt x="856" y="600"/>
                    </a:lnTo>
                    <a:lnTo>
                      <a:pt x="860" y="602"/>
                    </a:lnTo>
                    <a:lnTo>
                      <a:pt x="862" y="602"/>
                    </a:lnTo>
                    <a:lnTo>
                      <a:pt x="863" y="600"/>
                    </a:lnTo>
                    <a:lnTo>
                      <a:pt x="863" y="600"/>
                    </a:lnTo>
                    <a:lnTo>
                      <a:pt x="865" y="599"/>
                    </a:lnTo>
                    <a:lnTo>
                      <a:pt x="863" y="600"/>
                    </a:lnTo>
                    <a:lnTo>
                      <a:pt x="863" y="602"/>
                    </a:lnTo>
                    <a:lnTo>
                      <a:pt x="863" y="604"/>
                    </a:lnTo>
                    <a:lnTo>
                      <a:pt x="863" y="604"/>
                    </a:lnTo>
                    <a:lnTo>
                      <a:pt x="869" y="608"/>
                    </a:lnTo>
                    <a:lnTo>
                      <a:pt x="871" y="611"/>
                    </a:lnTo>
                    <a:lnTo>
                      <a:pt x="871" y="613"/>
                    </a:lnTo>
                    <a:lnTo>
                      <a:pt x="871" y="615"/>
                    </a:lnTo>
                    <a:lnTo>
                      <a:pt x="878" y="615"/>
                    </a:lnTo>
                    <a:lnTo>
                      <a:pt x="887" y="611"/>
                    </a:lnTo>
                    <a:lnTo>
                      <a:pt x="892" y="610"/>
                    </a:lnTo>
                    <a:lnTo>
                      <a:pt x="892" y="610"/>
                    </a:lnTo>
                    <a:lnTo>
                      <a:pt x="892" y="608"/>
                    </a:lnTo>
                    <a:lnTo>
                      <a:pt x="892" y="606"/>
                    </a:lnTo>
                    <a:lnTo>
                      <a:pt x="894" y="606"/>
                    </a:lnTo>
                    <a:lnTo>
                      <a:pt x="896" y="604"/>
                    </a:lnTo>
                    <a:lnTo>
                      <a:pt x="898" y="604"/>
                    </a:lnTo>
                    <a:lnTo>
                      <a:pt x="900" y="606"/>
                    </a:lnTo>
                    <a:lnTo>
                      <a:pt x="902" y="606"/>
                    </a:lnTo>
                    <a:lnTo>
                      <a:pt x="907" y="610"/>
                    </a:lnTo>
                    <a:lnTo>
                      <a:pt x="909" y="613"/>
                    </a:lnTo>
                    <a:lnTo>
                      <a:pt x="916" y="622"/>
                    </a:lnTo>
                    <a:lnTo>
                      <a:pt x="920" y="626"/>
                    </a:lnTo>
                    <a:lnTo>
                      <a:pt x="923" y="630"/>
                    </a:lnTo>
                    <a:lnTo>
                      <a:pt x="927" y="633"/>
                    </a:lnTo>
                    <a:lnTo>
                      <a:pt x="929" y="637"/>
                    </a:lnTo>
                    <a:lnTo>
                      <a:pt x="931" y="642"/>
                    </a:lnTo>
                    <a:lnTo>
                      <a:pt x="931" y="648"/>
                    </a:lnTo>
                    <a:lnTo>
                      <a:pt x="925" y="664"/>
                    </a:lnTo>
                    <a:lnTo>
                      <a:pt x="925" y="670"/>
                    </a:lnTo>
                    <a:lnTo>
                      <a:pt x="927" y="672"/>
                    </a:lnTo>
                    <a:lnTo>
                      <a:pt x="929" y="672"/>
                    </a:lnTo>
                    <a:lnTo>
                      <a:pt x="931" y="670"/>
                    </a:lnTo>
                    <a:lnTo>
                      <a:pt x="931" y="668"/>
                    </a:lnTo>
                    <a:lnTo>
                      <a:pt x="929" y="664"/>
                    </a:lnTo>
                    <a:lnTo>
                      <a:pt x="931" y="666"/>
                    </a:lnTo>
                    <a:lnTo>
                      <a:pt x="933" y="666"/>
                    </a:lnTo>
                    <a:lnTo>
                      <a:pt x="934" y="668"/>
                    </a:lnTo>
                    <a:lnTo>
                      <a:pt x="934" y="670"/>
                    </a:lnTo>
                    <a:lnTo>
                      <a:pt x="934" y="672"/>
                    </a:lnTo>
                    <a:lnTo>
                      <a:pt x="933" y="675"/>
                    </a:lnTo>
                    <a:lnTo>
                      <a:pt x="931" y="677"/>
                    </a:lnTo>
                    <a:lnTo>
                      <a:pt x="929" y="679"/>
                    </a:lnTo>
                    <a:lnTo>
                      <a:pt x="931" y="683"/>
                    </a:lnTo>
                    <a:lnTo>
                      <a:pt x="934" y="692"/>
                    </a:lnTo>
                    <a:lnTo>
                      <a:pt x="936" y="695"/>
                    </a:lnTo>
                    <a:lnTo>
                      <a:pt x="940" y="697"/>
                    </a:lnTo>
                    <a:lnTo>
                      <a:pt x="940" y="697"/>
                    </a:lnTo>
                    <a:lnTo>
                      <a:pt x="942" y="695"/>
                    </a:lnTo>
                    <a:lnTo>
                      <a:pt x="943" y="694"/>
                    </a:lnTo>
                    <a:lnTo>
                      <a:pt x="943" y="697"/>
                    </a:lnTo>
                    <a:lnTo>
                      <a:pt x="942" y="701"/>
                    </a:lnTo>
                    <a:lnTo>
                      <a:pt x="942" y="704"/>
                    </a:lnTo>
                    <a:lnTo>
                      <a:pt x="943" y="706"/>
                    </a:lnTo>
                    <a:lnTo>
                      <a:pt x="945" y="706"/>
                    </a:lnTo>
                    <a:lnTo>
                      <a:pt x="945" y="704"/>
                    </a:lnTo>
                    <a:lnTo>
                      <a:pt x="947" y="703"/>
                    </a:lnTo>
                    <a:lnTo>
                      <a:pt x="947" y="703"/>
                    </a:lnTo>
                    <a:lnTo>
                      <a:pt x="947" y="704"/>
                    </a:lnTo>
                    <a:lnTo>
                      <a:pt x="945" y="706"/>
                    </a:lnTo>
                    <a:lnTo>
                      <a:pt x="947" y="712"/>
                    </a:lnTo>
                    <a:lnTo>
                      <a:pt x="949" y="719"/>
                    </a:lnTo>
                    <a:lnTo>
                      <a:pt x="951" y="723"/>
                    </a:lnTo>
                    <a:lnTo>
                      <a:pt x="954" y="725"/>
                    </a:lnTo>
                    <a:lnTo>
                      <a:pt x="956" y="726"/>
                    </a:lnTo>
                    <a:lnTo>
                      <a:pt x="958" y="728"/>
                    </a:lnTo>
                    <a:lnTo>
                      <a:pt x="960" y="730"/>
                    </a:lnTo>
                    <a:lnTo>
                      <a:pt x="962" y="735"/>
                    </a:lnTo>
                    <a:lnTo>
                      <a:pt x="967" y="743"/>
                    </a:lnTo>
                    <a:lnTo>
                      <a:pt x="967" y="745"/>
                    </a:lnTo>
                    <a:lnTo>
                      <a:pt x="965" y="743"/>
                    </a:lnTo>
                    <a:lnTo>
                      <a:pt x="963" y="743"/>
                    </a:lnTo>
                    <a:lnTo>
                      <a:pt x="962" y="743"/>
                    </a:lnTo>
                    <a:lnTo>
                      <a:pt x="963" y="745"/>
                    </a:lnTo>
                    <a:lnTo>
                      <a:pt x="965" y="746"/>
                    </a:lnTo>
                    <a:lnTo>
                      <a:pt x="967" y="746"/>
                    </a:lnTo>
                    <a:lnTo>
                      <a:pt x="971" y="746"/>
                    </a:lnTo>
                    <a:lnTo>
                      <a:pt x="973" y="746"/>
                    </a:lnTo>
                    <a:lnTo>
                      <a:pt x="978" y="743"/>
                    </a:lnTo>
                    <a:lnTo>
                      <a:pt x="982" y="737"/>
                    </a:lnTo>
                    <a:lnTo>
                      <a:pt x="984" y="732"/>
                    </a:lnTo>
                    <a:lnTo>
                      <a:pt x="985" y="725"/>
                    </a:lnTo>
                    <a:lnTo>
                      <a:pt x="985" y="726"/>
                    </a:lnTo>
                    <a:lnTo>
                      <a:pt x="987" y="706"/>
                    </a:lnTo>
                    <a:lnTo>
                      <a:pt x="985" y="695"/>
                    </a:lnTo>
                    <a:lnTo>
                      <a:pt x="984" y="686"/>
                    </a:lnTo>
                    <a:lnTo>
                      <a:pt x="974" y="664"/>
                    </a:lnTo>
                    <a:lnTo>
                      <a:pt x="973" y="653"/>
                    </a:lnTo>
                    <a:lnTo>
                      <a:pt x="969" y="642"/>
                    </a:lnTo>
                    <a:lnTo>
                      <a:pt x="971" y="644"/>
                    </a:lnTo>
                    <a:lnTo>
                      <a:pt x="973" y="648"/>
                    </a:lnTo>
                    <a:lnTo>
                      <a:pt x="973" y="650"/>
                    </a:lnTo>
                    <a:lnTo>
                      <a:pt x="973" y="653"/>
                    </a:lnTo>
                    <a:lnTo>
                      <a:pt x="974" y="652"/>
                    </a:lnTo>
                    <a:lnTo>
                      <a:pt x="974" y="648"/>
                    </a:lnTo>
                    <a:lnTo>
                      <a:pt x="974" y="653"/>
                    </a:lnTo>
                    <a:lnTo>
                      <a:pt x="974" y="659"/>
                    </a:lnTo>
                    <a:lnTo>
                      <a:pt x="976" y="663"/>
                    </a:lnTo>
                    <a:lnTo>
                      <a:pt x="978" y="666"/>
                    </a:lnTo>
                    <a:lnTo>
                      <a:pt x="976" y="661"/>
                    </a:lnTo>
                    <a:lnTo>
                      <a:pt x="976" y="652"/>
                    </a:lnTo>
                    <a:lnTo>
                      <a:pt x="974" y="646"/>
                    </a:lnTo>
                    <a:lnTo>
                      <a:pt x="973" y="641"/>
                    </a:lnTo>
                    <a:lnTo>
                      <a:pt x="963" y="621"/>
                    </a:lnTo>
                    <a:lnTo>
                      <a:pt x="960" y="608"/>
                    </a:lnTo>
                    <a:lnTo>
                      <a:pt x="956" y="590"/>
                    </a:lnTo>
                    <a:lnTo>
                      <a:pt x="954" y="584"/>
                    </a:lnTo>
                    <a:lnTo>
                      <a:pt x="956" y="573"/>
                    </a:lnTo>
                    <a:lnTo>
                      <a:pt x="958" y="575"/>
                    </a:lnTo>
                    <a:lnTo>
                      <a:pt x="960" y="573"/>
                    </a:lnTo>
                    <a:lnTo>
                      <a:pt x="960" y="571"/>
                    </a:lnTo>
                    <a:lnTo>
                      <a:pt x="958" y="569"/>
                    </a:lnTo>
                    <a:lnTo>
                      <a:pt x="960" y="569"/>
                    </a:lnTo>
                    <a:lnTo>
                      <a:pt x="960" y="568"/>
                    </a:lnTo>
                    <a:lnTo>
                      <a:pt x="962" y="566"/>
                    </a:lnTo>
                    <a:lnTo>
                      <a:pt x="962" y="564"/>
                    </a:lnTo>
                    <a:lnTo>
                      <a:pt x="960" y="564"/>
                    </a:lnTo>
                    <a:lnTo>
                      <a:pt x="962" y="564"/>
                    </a:lnTo>
                    <a:lnTo>
                      <a:pt x="962" y="562"/>
                    </a:lnTo>
                    <a:lnTo>
                      <a:pt x="962" y="560"/>
                    </a:lnTo>
                    <a:lnTo>
                      <a:pt x="962" y="559"/>
                    </a:lnTo>
                    <a:lnTo>
                      <a:pt x="963" y="559"/>
                    </a:lnTo>
                    <a:lnTo>
                      <a:pt x="963" y="557"/>
                    </a:lnTo>
                    <a:lnTo>
                      <a:pt x="965" y="557"/>
                    </a:lnTo>
                    <a:lnTo>
                      <a:pt x="963" y="555"/>
                    </a:lnTo>
                    <a:lnTo>
                      <a:pt x="965" y="555"/>
                    </a:lnTo>
                    <a:lnTo>
                      <a:pt x="969" y="553"/>
                    </a:lnTo>
                    <a:lnTo>
                      <a:pt x="969" y="549"/>
                    </a:lnTo>
                    <a:lnTo>
                      <a:pt x="971" y="548"/>
                    </a:lnTo>
                    <a:lnTo>
                      <a:pt x="971" y="548"/>
                    </a:lnTo>
                    <a:lnTo>
                      <a:pt x="973" y="546"/>
                    </a:lnTo>
                    <a:lnTo>
                      <a:pt x="973" y="546"/>
                    </a:lnTo>
                    <a:lnTo>
                      <a:pt x="973" y="544"/>
                    </a:lnTo>
                    <a:lnTo>
                      <a:pt x="973" y="544"/>
                    </a:lnTo>
                    <a:lnTo>
                      <a:pt x="971" y="542"/>
                    </a:lnTo>
                    <a:lnTo>
                      <a:pt x="971" y="540"/>
                    </a:lnTo>
                    <a:lnTo>
                      <a:pt x="971" y="538"/>
                    </a:lnTo>
                    <a:lnTo>
                      <a:pt x="971" y="540"/>
                    </a:lnTo>
                    <a:lnTo>
                      <a:pt x="973" y="542"/>
                    </a:lnTo>
                    <a:lnTo>
                      <a:pt x="973" y="542"/>
                    </a:lnTo>
                    <a:lnTo>
                      <a:pt x="973" y="542"/>
                    </a:lnTo>
                    <a:lnTo>
                      <a:pt x="974" y="540"/>
                    </a:lnTo>
                    <a:lnTo>
                      <a:pt x="974" y="540"/>
                    </a:lnTo>
                    <a:lnTo>
                      <a:pt x="976" y="544"/>
                    </a:lnTo>
                    <a:lnTo>
                      <a:pt x="978" y="542"/>
                    </a:lnTo>
                    <a:lnTo>
                      <a:pt x="978" y="538"/>
                    </a:lnTo>
                    <a:lnTo>
                      <a:pt x="974" y="537"/>
                    </a:lnTo>
                    <a:lnTo>
                      <a:pt x="984" y="535"/>
                    </a:lnTo>
                    <a:lnTo>
                      <a:pt x="989" y="533"/>
                    </a:lnTo>
                    <a:lnTo>
                      <a:pt x="989" y="529"/>
                    </a:lnTo>
                    <a:lnTo>
                      <a:pt x="993" y="529"/>
                    </a:lnTo>
                    <a:lnTo>
                      <a:pt x="996" y="528"/>
                    </a:lnTo>
                    <a:lnTo>
                      <a:pt x="1000" y="522"/>
                    </a:lnTo>
                    <a:lnTo>
                      <a:pt x="1000" y="522"/>
                    </a:lnTo>
                    <a:lnTo>
                      <a:pt x="1002" y="522"/>
                    </a:lnTo>
                    <a:lnTo>
                      <a:pt x="1004" y="520"/>
                    </a:lnTo>
                    <a:lnTo>
                      <a:pt x="1005" y="518"/>
                    </a:lnTo>
                    <a:lnTo>
                      <a:pt x="1005" y="517"/>
                    </a:lnTo>
                    <a:lnTo>
                      <a:pt x="1005" y="515"/>
                    </a:lnTo>
                    <a:lnTo>
                      <a:pt x="1005" y="515"/>
                    </a:lnTo>
                    <a:lnTo>
                      <a:pt x="1005" y="511"/>
                    </a:lnTo>
                    <a:lnTo>
                      <a:pt x="1005" y="513"/>
                    </a:lnTo>
                    <a:lnTo>
                      <a:pt x="1005" y="515"/>
                    </a:lnTo>
                    <a:lnTo>
                      <a:pt x="1005" y="517"/>
                    </a:lnTo>
                    <a:lnTo>
                      <a:pt x="1007" y="511"/>
                    </a:lnTo>
                    <a:lnTo>
                      <a:pt x="1011" y="506"/>
                    </a:lnTo>
                    <a:lnTo>
                      <a:pt x="1014" y="502"/>
                    </a:lnTo>
                    <a:lnTo>
                      <a:pt x="1020" y="498"/>
                    </a:lnTo>
                    <a:lnTo>
                      <a:pt x="1025" y="497"/>
                    </a:lnTo>
                    <a:lnTo>
                      <a:pt x="1029" y="497"/>
                    </a:lnTo>
                    <a:lnTo>
                      <a:pt x="1033" y="495"/>
                    </a:lnTo>
                    <a:lnTo>
                      <a:pt x="1035" y="489"/>
                    </a:lnTo>
                    <a:lnTo>
                      <a:pt x="1035" y="491"/>
                    </a:lnTo>
                    <a:lnTo>
                      <a:pt x="1035" y="493"/>
                    </a:lnTo>
                    <a:lnTo>
                      <a:pt x="1035" y="495"/>
                    </a:lnTo>
                    <a:lnTo>
                      <a:pt x="1035" y="497"/>
                    </a:lnTo>
                    <a:lnTo>
                      <a:pt x="1036" y="491"/>
                    </a:lnTo>
                    <a:lnTo>
                      <a:pt x="1038" y="486"/>
                    </a:lnTo>
                    <a:lnTo>
                      <a:pt x="1042" y="482"/>
                    </a:lnTo>
                    <a:lnTo>
                      <a:pt x="1045" y="478"/>
                    </a:lnTo>
                    <a:lnTo>
                      <a:pt x="1045" y="478"/>
                    </a:lnTo>
                    <a:lnTo>
                      <a:pt x="1045" y="476"/>
                    </a:lnTo>
                    <a:lnTo>
                      <a:pt x="1045" y="475"/>
                    </a:lnTo>
                    <a:lnTo>
                      <a:pt x="1045" y="473"/>
                    </a:lnTo>
                    <a:lnTo>
                      <a:pt x="1045" y="475"/>
                    </a:lnTo>
                    <a:lnTo>
                      <a:pt x="1047" y="476"/>
                    </a:lnTo>
                    <a:lnTo>
                      <a:pt x="1047" y="476"/>
                    </a:lnTo>
                    <a:lnTo>
                      <a:pt x="1049" y="476"/>
                    </a:lnTo>
                    <a:lnTo>
                      <a:pt x="1049" y="476"/>
                    </a:lnTo>
                    <a:lnTo>
                      <a:pt x="1053" y="475"/>
                    </a:lnTo>
                    <a:lnTo>
                      <a:pt x="1053" y="475"/>
                    </a:lnTo>
                    <a:lnTo>
                      <a:pt x="1053" y="475"/>
                    </a:lnTo>
                    <a:lnTo>
                      <a:pt x="1056" y="475"/>
                    </a:lnTo>
                    <a:lnTo>
                      <a:pt x="1056" y="475"/>
                    </a:lnTo>
                    <a:lnTo>
                      <a:pt x="1060" y="473"/>
                    </a:lnTo>
                    <a:lnTo>
                      <a:pt x="1064" y="473"/>
                    </a:lnTo>
                    <a:lnTo>
                      <a:pt x="1065" y="471"/>
                    </a:lnTo>
                    <a:lnTo>
                      <a:pt x="1069" y="467"/>
                    </a:lnTo>
                    <a:lnTo>
                      <a:pt x="1065" y="466"/>
                    </a:lnTo>
                    <a:lnTo>
                      <a:pt x="1060" y="466"/>
                    </a:lnTo>
                    <a:lnTo>
                      <a:pt x="1056" y="466"/>
                    </a:lnTo>
                    <a:lnTo>
                      <a:pt x="1053" y="460"/>
                    </a:lnTo>
                    <a:lnTo>
                      <a:pt x="1056" y="464"/>
                    </a:lnTo>
                    <a:lnTo>
                      <a:pt x="1060" y="464"/>
                    </a:lnTo>
                    <a:lnTo>
                      <a:pt x="1062" y="464"/>
                    </a:lnTo>
                    <a:lnTo>
                      <a:pt x="1064" y="460"/>
                    </a:lnTo>
                    <a:lnTo>
                      <a:pt x="1065" y="456"/>
                    </a:lnTo>
                    <a:lnTo>
                      <a:pt x="1064" y="455"/>
                    </a:lnTo>
                    <a:lnTo>
                      <a:pt x="1062" y="453"/>
                    </a:lnTo>
                    <a:lnTo>
                      <a:pt x="1056" y="451"/>
                    </a:lnTo>
                    <a:lnTo>
                      <a:pt x="1055" y="449"/>
                    </a:lnTo>
                    <a:lnTo>
                      <a:pt x="1056" y="451"/>
                    </a:lnTo>
                    <a:lnTo>
                      <a:pt x="1058" y="451"/>
                    </a:lnTo>
                    <a:lnTo>
                      <a:pt x="1060" y="453"/>
                    </a:lnTo>
                    <a:lnTo>
                      <a:pt x="1062" y="453"/>
                    </a:lnTo>
                    <a:lnTo>
                      <a:pt x="1064" y="451"/>
                    </a:lnTo>
                    <a:lnTo>
                      <a:pt x="1064" y="449"/>
                    </a:lnTo>
                    <a:lnTo>
                      <a:pt x="1064" y="449"/>
                    </a:lnTo>
                    <a:lnTo>
                      <a:pt x="1064" y="449"/>
                    </a:lnTo>
                    <a:lnTo>
                      <a:pt x="1065" y="451"/>
                    </a:lnTo>
                    <a:lnTo>
                      <a:pt x="1065" y="451"/>
                    </a:lnTo>
                    <a:lnTo>
                      <a:pt x="1065" y="451"/>
                    </a:lnTo>
                    <a:lnTo>
                      <a:pt x="1065" y="451"/>
                    </a:lnTo>
                    <a:lnTo>
                      <a:pt x="1067" y="453"/>
                    </a:lnTo>
                    <a:lnTo>
                      <a:pt x="1071" y="455"/>
                    </a:lnTo>
                    <a:lnTo>
                      <a:pt x="1071" y="455"/>
                    </a:lnTo>
                    <a:lnTo>
                      <a:pt x="1073" y="455"/>
                    </a:lnTo>
                    <a:lnTo>
                      <a:pt x="1075" y="453"/>
                    </a:lnTo>
                    <a:lnTo>
                      <a:pt x="1078" y="451"/>
                    </a:lnTo>
                    <a:lnTo>
                      <a:pt x="1080" y="447"/>
                    </a:lnTo>
                    <a:lnTo>
                      <a:pt x="1082" y="442"/>
                    </a:lnTo>
                    <a:lnTo>
                      <a:pt x="1082" y="438"/>
                    </a:lnTo>
                    <a:lnTo>
                      <a:pt x="1080" y="436"/>
                    </a:lnTo>
                    <a:lnTo>
                      <a:pt x="1078" y="440"/>
                    </a:lnTo>
                    <a:lnTo>
                      <a:pt x="1076" y="442"/>
                    </a:lnTo>
                    <a:lnTo>
                      <a:pt x="1075" y="445"/>
                    </a:lnTo>
                    <a:lnTo>
                      <a:pt x="1075" y="440"/>
                    </a:lnTo>
                    <a:lnTo>
                      <a:pt x="1075" y="438"/>
                    </a:lnTo>
                    <a:lnTo>
                      <a:pt x="1073" y="436"/>
                    </a:lnTo>
                    <a:lnTo>
                      <a:pt x="1065" y="436"/>
                    </a:lnTo>
                    <a:lnTo>
                      <a:pt x="1062" y="436"/>
                    </a:lnTo>
                    <a:lnTo>
                      <a:pt x="1060" y="435"/>
                    </a:lnTo>
                    <a:lnTo>
                      <a:pt x="1060" y="429"/>
                    </a:lnTo>
                    <a:lnTo>
                      <a:pt x="1062" y="435"/>
                    </a:lnTo>
                    <a:lnTo>
                      <a:pt x="1065" y="435"/>
                    </a:lnTo>
                    <a:lnTo>
                      <a:pt x="1069" y="433"/>
                    </a:lnTo>
                    <a:lnTo>
                      <a:pt x="1071" y="433"/>
                    </a:lnTo>
                    <a:lnTo>
                      <a:pt x="1071" y="431"/>
                    </a:lnTo>
                    <a:lnTo>
                      <a:pt x="1071" y="431"/>
                    </a:lnTo>
                    <a:lnTo>
                      <a:pt x="1073" y="431"/>
                    </a:lnTo>
                    <a:lnTo>
                      <a:pt x="1073" y="431"/>
                    </a:lnTo>
                    <a:lnTo>
                      <a:pt x="1073" y="429"/>
                    </a:lnTo>
                    <a:lnTo>
                      <a:pt x="1073" y="427"/>
                    </a:lnTo>
                    <a:lnTo>
                      <a:pt x="1078" y="429"/>
                    </a:lnTo>
                    <a:lnTo>
                      <a:pt x="1080" y="431"/>
                    </a:lnTo>
                    <a:lnTo>
                      <a:pt x="1080" y="433"/>
                    </a:lnTo>
                    <a:lnTo>
                      <a:pt x="1080" y="427"/>
                    </a:lnTo>
                    <a:lnTo>
                      <a:pt x="1078" y="424"/>
                    </a:lnTo>
                    <a:lnTo>
                      <a:pt x="1078" y="420"/>
                    </a:lnTo>
                    <a:lnTo>
                      <a:pt x="1078" y="416"/>
                    </a:lnTo>
                    <a:lnTo>
                      <a:pt x="1080" y="422"/>
                    </a:lnTo>
                    <a:lnTo>
                      <a:pt x="1084" y="435"/>
                    </a:lnTo>
                    <a:lnTo>
                      <a:pt x="1087" y="442"/>
                    </a:lnTo>
                    <a:lnTo>
                      <a:pt x="1082" y="427"/>
                    </a:lnTo>
                    <a:lnTo>
                      <a:pt x="1078" y="413"/>
                    </a:lnTo>
                    <a:lnTo>
                      <a:pt x="1076" y="409"/>
                    </a:lnTo>
                    <a:lnTo>
                      <a:pt x="1073" y="407"/>
                    </a:lnTo>
                    <a:lnTo>
                      <a:pt x="1071" y="409"/>
                    </a:lnTo>
                    <a:lnTo>
                      <a:pt x="1069" y="409"/>
                    </a:lnTo>
                    <a:lnTo>
                      <a:pt x="1067" y="409"/>
                    </a:lnTo>
                    <a:lnTo>
                      <a:pt x="1065" y="409"/>
                    </a:lnTo>
                    <a:lnTo>
                      <a:pt x="1065" y="407"/>
                    </a:lnTo>
                    <a:lnTo>
                      <a:pt x="1064" y="402"/>
                    </a:lnTo>
                    <a:lnTo>
                      <a:pt x="1062" y="402"/>
                    </a:lnTo>
                    <a:lnTo>
                      <a:pt x="1058" y="400"/>
                    </a:lnTo>
                    <a:lnTo>
                      <a:pt x="1053" y="398"/>
                    </a:lnTo>
                    <a:lnTo>
                      <a:pt x="1049" y="396"/>
                    </a:lnTo>
                    <a:lnTo>
                      <a:pt x="1056" y="396"/>
                    </a:lnTo>
                    <a:lnTo>
                      <a:pt x="1058" y="398"/>
                    </a:lnTo>
                    <a:lnTo>
                      <a:pt x="1062" y="400"/>
                    </a:lnTo>
                    <a:lnTo>
                      <a:pt x="1065" y="404"/>
                    </a:lnTo>
                    <a:lnTo>
                      <a:pt x="1067" y="405"/>
                    </a:lnTo>
                    <a:lnTo>
                      <a:pt x="1069" y="405"/>
                    </a:lnTo>
                    <a:lnTo>
                      <a:pt x="1069" y="404"/>
                    </a:lnTo>
                    <a:lnTo>
                      <a:pt x="1067" y="400"/>
                    </a:lnTo>
                    <a:lnTo>
                      <a:pt x="1062" y="394"/>
                    </a:lnTo>
                    <a:lnTo>
                      <a:pt x="1060" y="391"/>
                    </a:lnTo>
                    <a:lnTo>
                      <a:pt x="1062" y="394"/>
                    </a:lnTo>
                    <a:lnTo>
                      <a:pt x="1065" y="396"/>
                    </a:lnTo>
                    <a:lnTo>
                      <a:pt x="1067" y="398"/>
                    </a:lnTo>
                    <a:lnTo>
                      <a:pt x="1067" y="394"/>
                    </a:lnTo>
                    <a:lnTo>
                      <a:pt x="1069" y="394"/>
                    </a:lnTo>
                    <a:lnTo>
                      <a:pt x="1071" y="394"/>
                    </a:lnTo>
                    <a:lnTo>
                      <a:pt x="1071" y="396"/>
                    </a:lnTo>
                    <a:lnTo>
                      <a:pt x="1071" y="394"/>
                    </a:lnTo>
                    <a:lnTo>
                      <a:pt x="1071" y="393"/>
                    </a:lnTo>
                    <a:lnTo>
                      <a:pt x="1071" y="391"/>
                    </a:lnTo>
                    <a:lnTo>
                      <a:pt x="1069" y="391"/>
                    </a:lnTo>
                    <a:lnTo>
                      <a:pt x="1071" y="389"/>
                    </a:lnTo>
                    <a:lnTo>
                      <a:pt x="1065" y="385"/>
                    </a:lnTo>
                    <a:lnTo>
                      <a:pt x="1060" y="382"/>
                    </a:lnTo>
                    <a:lnTo>
                      <a:pt x="1053" y="371"/>
                    </a:lnTo>
                    <a:lnTo>
                      <a:pt x="1056" y="374"/>
                    </a:lnTo>
                    <a:lnTo>
                      <a:pt x="1062" y="383"/>
                    </a:lnTo>
                    <a:lnTo>
                      <a:pt x="1065" y="385"/>
                    </a:lnTo>
                    <a:lnTo>
                      <a:pt x="1067" y="385"/>
                    </a:lnTo>
                    <a:lnTo>
                      <a:pt x="1069" y="385"/>
                    </a:lnTo>
                    <a:lnTo>
                      <a:pt x="1071" y="383"/>
                    </a:lnTo>
                    <a:lnTo>
                      <a:pt x="1071" y="382"/>
                    </a:lnTo>
                    <a:lnTo>
                      <a:pt x="1071" y="380"/>
                    </a:lnTo>
                    <a:lnTo>
                      <a:pt x="1069" y="378"/>
                    </a:lnTo>
                    <a:lnTo>
                      <a:pt x="1067" y="376"/>
                    </a:lnTo>
                    <a:lnTo>
                      <a:pt x="1065" y="374"/>
                    </a:lnTo>
                    <a:lnTo>
                      <a:pt x="1064" y="374"/>
                    </a:lnTo>
                    <a:lnTo>
                      <a:pt x="1058" y="371"/>
                    </a:lnTo>
                    <a:lnTo>
                      <a:pt x="1056" y="371"/>
                    </a:lnTo>
                    <a:lnTo>
                      <a:pt x="1056" y="369"/>
                    </a:lnTo>
                    <a:lnTo>
                      <a:pt x="1055" y="367"/>
                    </a:lnTo>
                    <a:lnTo>
                      <a:pt x="1053" y="365"/>
                    </a:lnTo>
                    <a:lnTo>
                      <a:pt x="1053" y="365"/>
                    </a:lnTo>
                    <a:lnTo>
                      <a:pt x="1051" y="367"/>
                    </a:lnTo>
                    <a:lnTo>
                      <a:pt x="1049" y="365"/>
                    </a:lnTo>
                    <a:lnTo>
                      <a:pt x="1047" y="362"/>
                    </a:lnTo>
                    <a:lnTo>
                      <a:pt x="1049" y="358"/>
                    </a:lnTo>
                    <a:lnTo>
                      <a:pt x="1053" y="354"/>
                    </a:lnTo>
                    <a:lnTo>
                      <a:pt x="1055" y="349"/>
                    </a:lnTo>
                    <a:lnTo>
                      <a:pt x="1055" y="352"/>
                    </a:lnTo>
                    <a:lnTo>
                      <a:pt x="1049" y="360"/>
                    </a:lnTo>
                    <a:lnTo>
                      <a:pt x="1049" y="363"/>
                    </a:lnTo>
                    <a:lnTo>
                      <a:pt x="1051" y="363"/>
                    </a:lnTo>
                    <a:lnTo>
                      <a:pt x="1051" y="363"/>
                    </a:lnTo>
                    <a:lnTo>
                      <a:pt x="1053" y="363"/>
                    </a:lnTo>
                    <a:lnTo>
                      <a:pt x="1055" y="363"/>
                    </a:lnTo>
                    <a:lnTo>
                      <a:pt x="1055" y="363"/>
                    </a:lnTo>
                    <a:lnTo>
                      <a:pt x="1056" y="367"/>
                    </a:lnTo>
                    <a:lnTo>
                      <a:pt x="1058" y="365"/>
                    </a:lnTo>
                    <a:lnTo>
                      <a:pt x="1058" y="365"/>
                    </a:lnTo>
                    <a:lnTo>
                      <a:pt x="1060" y="367"/>
                    </a:lnTo>
                    <a:lnTo>
                      <a:pt x="1064" y="369"/>
                    </a:lnTo>
                    <a:lnTo>
                      <a:pt x="1065" y="371"/>
                    </a:lnTo>
                    <a:lnTo>
                      <a:pt x="1069" y="374"/>
                    </a:lnTo>
                    <a:lnTo>
                      <a:pt x="1069" y="369"/>
                    </a:lnTo>
                    <a:lnTo>
                      <a:pt x="1064" y="362"/>
                    </a:lnTo>
                    <a:lnTo>
                      <a:pt x="1062" y="358"/>
                    </a:lnTo>
                    <a:lnTo>
                      <a:pt x="1064" y="360"/>
                    </a:lnTo>
                    <a:lnTo>
                      <a:pt x="1064" y="363"/>
                    </a:lnTo>
                    <a:lnTo>
                      <a:pt x="1065" y="365"/>
                    </a:lnTo>
                    <a:lnTo>
                      <a:pt x="1067" y="365"/>
                    </a:lnTo>
                    <a:lnTo>
                      <a:pt x="1065" y="360"/>
                    </a:lnTo>
                    <a:lnTo>
                      <a:pt x="1065" y="356"/>
                    </a:lnTo>
                    <a:lnTo>
                      <a:pt x="1065" y="354"/>
                    </a:lnTo>
                    <a:lnTo>
                      <a:pt x="1065" y="349"/>
                    </a:lnTo>
                    <a:lnTo>
                      <a:pt x="1065" y="347"/>
                    </a:lnTo>
                    <a:lnTo>
                      <a:pt x="1064" y="343"/>
                    </a:lnTo>
                    <a:lnTo>
                      <a:pt x="1067" y="345"/>
                    </a:lnTo>
                    <a:lnTo>
                      <a:pt x="1067" y="343"/>
                    </a:lnTo>
                    <a:lnTo>
                      <a:pt x="1064" y="338"/>
                    </a:lnTo>
                    <a:lnTo>
                      <a:pt x="1067" y="338"/>
                    </a:lnTo>
                    <a:lnTo>
                      <a:pt x="1067" y="338"/>
                    </a:lnTo>
                    <a:lnTo>
                      <a:pt x="1069" y="334"/>
                    </a:lnTo>
                    <a:lnTo>
                      <a:pt x="1071" y="336"/>
                    </a:lnTo>
                    <a:lnTo>
                      <a:pt x="1071" y="334"/>
                    </a:lnTo>
                    <a:lnTo>
                      <a:pt x="1071" y="334"/>
                    </a:lnTo>
                    <a:lnTo>
                      <a:pt x="1071" y="332"/>
                    </a:lnTo>
                    <a:lnTo>
                      <a:pt x="1073" y="334"/>
                    </a:lnTo>
                    <a:lnTo>
                      <a:pt x="1073" y="334"/>
                    </a:lnTo>
                    <a:lnTo>
                      <a:pt x="1075" y="332"/>
                    </a:lnTo>
                    <a:lnTo>
                      <a:pt x="1076" y="329"/>
                    </a:lnTo>
                    <a:lnTo>
                      <a:pt x="1078" y="329"/>
                    </a:lnTo>
                    <a:lnTo>
                      <a:pt x="1078" y="331"/>
                    </a:lnTo>
                    <a:lnTo>
                      <a:pt x="1080" y="331"/>
                    </a:lnTo>
                    <a:lnTo>
                      <a:pt x="1078" y="331"/>
                    </a:lnTo>
                    <a:lnTo>
                      <a:pt x="1078" y="332"/>
                    </a:lnTo>
                    <a:lnTo>
                      <a:pt x="1076" y="332"/>
                    </a:lnTo>
                    <a:lnTo>
                      <a:pt x="1078" y="334"/>
                    </a:lnTo>
                    <a:lnTo>
                      <a:pt x="1078" y="334"/>
                    </a:lnTo>
                    <a:lnTo>
                      <a:pt x="1080" y="334"/>
                    </a:lnTo>
                    <a:lnTo>
                      <a:pt x="1076" y="334"/>
                    </a:lnTo>
                    <a:lnTo>
                      <a:pt x="1073" y="336"/>
                    </a:lnTo>
                    <a:lnTo>
                      <a:pt x="1071" y="340"/>
                    </a:lnTo>
                    <a:lnTo>
                      <a:pt x="1073" y="343"/>
                    </a:lnTo>
                    <a:lnTo>
                      <a:pt x="1075" y="342"/>
                    </a:lnTo>
                    <a:lnTo>
                      <a:pt x="1073" y="345"/>
                    </a:lnTo>
                    <a:lnTo>
                      <a:pt x="1071" y="347"/>
                    </a:lnTo>
                    <a:lnTo>
                      <a:pt x="1069" y="349"/>
                    </a:lnTo>
                    <a:lnTo>
                      <a:pt x="1071" y="349"/>
                    </a:lnTo>
                    <a:lnTo>
                      <a:pt x="1073" y="349"/>
                    </a:lnTo>
                    <a:lnTo>
                      <a:pt x="1073" y="349"/>
                    </a:lnTo>
                    <a:lnTo>
                      <a:pt x="1073" y="351"/>
                    </a:lnTo>
                    <a:lnTo>
                      <a:pt x="1073" y="351"/>
                    </a:lnTo>
                    <a:lnTo>
                      <a:pt x="1071" y="352"/>
                    </a:lnTo>
                    <a:lnTo>
                      <a:pt x="1069" y="352"/>
                    </a:lnTo>
                    <a:lnTo>
                      <a:pt x="1069" y="354"/>
                    </a:lnTo>
                    <a:lnTo>
                      <a:pt x="1071" y="354"/>
                    </a:lnTo>
                    <a:lnTo>
                      <a:pt x="1073" y="354"/>
                    </a:lnTo>
                    <a:lnTo>
                      <a:pt x="1076" y="358"/>
                    </a:lnTo>
                    <a:lnTo>
                      <a:pt x="1071" y="360"/>
                    </a:lnTo>
                    <a:lnTo>
                      <a:pt x="1071" y="363"/>
                    </a:lnTo>
                    <a:lnTo>
                      <a:pt x="1075" y="367"/>
                    </a:lnTo>
                    <a:lnTo>
                      <a:pt x="1076" y="367"/>
                    </a:lnTo>
                    <a:lnTo>
                      <a:pt x="1078" y="367"/>
                    </a:lnTo>
                    <a:lnTo>
                      <a:pt x="1078" y="367"/>
                    </a:lnTo>
                    <a:lnTo>
                      <a:pt x="1080" y="365"/>
                    </a:lnTo>
                    <a:lnTo>
                      <a:pt x="1080" y="367"/>
                    </a:lnTo>
                    <a:lnTo>
                      <a:pt x="1080" y="369"/>
                    </a:lnTo>
                    <a:lnTo>
                      <a:pt x="1080" y="371"/>
                    </a:lnTo>
                    <a:lnTo>
                      <a:pt x="1078" y="371"/>
                    </a:lnTo>
                    <a:lnTo>
                      <a:pt x="1080" y="373"/>
                    </a:lnTo>
                    <a:lnTo>
                      <a:pt x="1080" y="374"/>
                    </a:lnTo>
                    <a:lnTo>
                      <a:pt x="1080" y="376"/>
                    </a:lnTo>
                    <a:lnTo>
                      <a:pt x="1080" y="378"/>
                    </a:lnTo>
                    <a:lnTo>
                      <a:pt x="1082" y="378"/>
                    </a:lnTo>
                    <a:lnTo>
                      <a:pt x="1084" y="378"/>
                    </a:lnTo>
                    <a:lnTo>
                      <a:pt x="1082" y="383"/>
                    </a:lnTo>
                    <a:lnTo>
                      <a:pt x="1078" y="389"/>
                    </a:lnTo>
                    <a:lnTo>
                      <a:pt x="1076" y="396"/>
                    </a:lnTo>
                    <a:lnTo>
                      <a:pt x="1078" y="402"/>
                    </a:lnTo>
                    <a:lnTo>
                      <a:pt x="1082" y="393"/>
                    </a:lnTo>
                    <a:lnTo>
                      <a:pt x="1084" y="391"/>
                    </a:lnTo>
                    <a:lnTo>
                      <a:pt x="1084" y="391"/>
                    </a:lnTo>
                    <a:lnTo>
                      <a:pt x="1086" y="389"/>
                    </a:lnTo>
                    <a:lnTo>
                      <a:pt x="1086" y="389"/>
                    </a:lnTo>
                    <a:lnTo>
                      <a:pt x="1086" y="387"/>
                    </a:lnTo>
                    <a:lnTo>
                      <a:pt x="1087" y="383"/>
                    </a:lnTo>
                    <a:lnTo>
                      <a:pt x="1089" y="378"/>
                    </a:lnTo>
                    <a:lnTo>
                      <a:pt x="1096" y="363"/>
                    </a:lnTo>
                    <a:lnTo>
                      <a:pt x="1096" y="363"/>
                    </a:lnTo>
                    <a:lnTo>
                      <a:pt x="1096" y="365"/>
                    </a:lnTo>
                    <a:lnTo>
                      <a:pt x="1096" y="365"/>
                    </a:lnTo>
                    <a:lnTo>
                      <a:pt x="1098" y="363"/>
                    </a:lnTo>
                    <a:lnTo>
                      <a:pt x="1098" y="362"/>
                    </a:lnTo>
                    <a:lnTo>
                      <a:pt x="1096" y="360"/>
                    </a:lnTo>
                    <a:lnTo>
                      <a:pt x="1095" y="358"/>
                    </a:lnTo>
                    <a:lnTo>
                      <a:pt x="1096" y="356"/>
                    </a:lnTo>
                    <a:lnTo>
                      <a:pt x="1096" y="352"/>
                    </a:lnTo>
                    <a:lnTo>
                      <a:pt x="1093" y="347"/>
                    </a:lnTo>
                    <a:lnTo>
                      <a:pt x="1091" y="347"/>
                    </a:lnTo>
                    <a:lnTo>
                      <a:pt x="1087" y="331"/>
                    </a:lnTo>
                    <a:lnTo>
                      <a:pt x="1086" y="329"/>
                    </a:lnTo>
                    <a:lnTo>
                      <a:pt x="1087" y="325"/>
                    </a:lnTo>
                    <a:lnTo>
                      <a:pt x="1089" y="323"/>
                    </a:lnTo>
                    <a:lnTo>
                      <a:pt x="1091" y="321"/>
                    </a:lnTo>
                    <a:lnTo>
                      <a:pt x="1095" y="318"/>
                    </a:lnTo>
                    <a:lnTo>
                      <a:pt x="1096" y="316"/>
                    </a:lnTo>
                    <a:lnTo>
                      <a:pt x="1095" y="320"/>
                    </a:lnTo>
                    <a:lnTo>
                      <a:pt x="1091" y="321"/>
                    </a:lnTo>
                    <a:lnTo>
                      <a:pt x="1087" y="325"/>
                    </a:lnTo>
                    <a:lnTo>
                      <a:pt x="1087" y="331"/>
                    </a:lnTo>
                    <a:lnTo>
                      <a:pt x="1091" y="336"/>
                    </a:lnTo>
                    <a:lnTo>
                      <a:pt x="1096" y="338"/>
                    </a:lnTo>
                    <a:lnTo>
                      <a:pt x="1100" y="342"/>
                    </a:lnTo>
                    <a:lnTo>
                      <a:pt x="1100" y="347"/>
                    </a:lnTo>
                    <a:lnTo>
                      <a:pt x="1104" y="347"/>
                    </a:lnTo>
                    <a:lnTo>
                      <a:pt x="1106" y="343"/>
                    </a:lnTo>
                    <a:lnTo>
                      <a:pt x="1106" y="340"/>
                    </a:lnTo>
                    <a:lnTo>
                      <a:pt x="1107" y="336"/>
                    </a:lnTo>
                    <a:lnTo>
                      <a:pt x="1109" y="336"/>
                    </a:lnTo>
                    <a:lnTo>
                      <a:pt x="1111" y="334"/>
                    </a:lnTo>
                    <a:lnTo>
                      <a:pt x="1113" y="332"/>
                    </a:lnTo>
                    <a:lnTo>
                      <a:pt x="1113" y="329"/>
                    </a:lnTo>
                    <a:lnTo>
                      <a:pt x="1115" y="329"/>
                    </a:lnTo>
                    <a:lnTo>
                      <a:pt x="1116" y="323"/>
                    </a:lnTo>
                    <a:lnTo>
                      <a:pt x="1118" y="320"/>
                    </a:lnTo>
                    <a:lnTo>
                      <a:pt x="1120" y="316"/>
                    </a:lnTo>
                    <a:lnTo>
                      <a:pt x="1120" y="318"/>
                    </a:lnTo>
                    <a:lnTo>
                      <a:pt x="1120" y="321"/>
                    </a:lnTo>
                    <a:lnTo>
                      <a:pt x="1122" y="311"/>
                    </a:lnTo>
                    <a:lnTo>
                      <a:pt x="1122" y="305"/>
                    </a:lnTo>
                    <a:lnTo>
                      <a:pt x="1122" y="301"/>
                    </a:lnTo>
                    <a:lnTo>
                      <a:pt x="1116" y="301"/>
                    </a:lnTo>
                    <a:lnTo>
                      <a:pt x="1115" y="300"/>
                    </a:lnTo>
                    <a:lnTo>
                      <a:pt x="1116" y="296"/>
                    </a:lnTo>
                    <a:lnTo>
                      <a:pt x="1120" y="289"/>
                    </a:lnTo>
                    <a:lnTo>
                      <a:pt x="1122" y="285"/>
                    </a:lnTo>
                    <a:lnTo>
                      <a:pt x="1124" y="281"/>
                    </a:lnTo>
                    <a:lnTo>
                      <a:pt x="1122" y="276"/>
                    </a:lnTo>
                    <a:lnTo>
                      <a:pt x="1124" y="280"/>
                    </a:lnTo>
                    <a:lnTo>
                      <a:pt x="1124" y="283"/>
                    </a:lnTo>
                    <a:lnTo>
                      <a:pt x="1122" y="287"/>
                    </a:lnTo>
                    <a:lnTo>
                      <a:pt x="1122" y="290"/>
                    </a:lnTo>
                    <a:lnTo>
                      <a:pt x="1127" y="285"/>
                    </a:lnTo>
                    <a:lnTo>
                      <a:pt x="1135" y="280"/>
                    </a:lnTo>
                    <a:lnTo>
                      <a:pt x="1142" y="276"/>
                    </a:lnTo>
                    <a:lnTo>
                      <a:pt x="1171" y="272"/>
                    </a:lnTo>
                    <a:lnTo>
                      <a:pt x="1175" y="272"/>
                    </a:lnTo>
                    <a:lnTo>
                      <a:pt x="1177" y="270"/>
                    </a:lnTo>
                    <a:lnTo>
                      <a:pt x="1178" y="269"/>
                    </a:lnTo>
                    <a:lnTo>
                      <a:pt x="1178" y="267"/>
                    </a:lnTo>
                    <a:lnTo>
                      <a:pt x="1178" y="263"/>
                    </a:lnTo>
                    <a:lnTo>
                      <a:pt x="1178" y="259"/>
                    </a:lnTo>
                    <a:lnTo>
                      <a:pt x="1178" y="258"/>
                    </a:lnTo>
                    <a:lnTo>
                      <a:pt x="1180" y="261"/>
                    </a:lnTo>
                    <a:lnTo>
                      <a:pt x="1182" y="261"/>
                    </a:lnTo>
                    <a:lnTo>
                      <a:pt x="1182" y="261"/>
                    </a:lnTo>
                    <a:lnTo>
                      <a:pt x="1184" y="259"/>
                    </a:lnTo>
                    <a:lnTo>
                      <a:pt x="1184" y="259"/>
                    </a:lnTo>
                    <a:lnTo>
                      <a:pt x="1184" y="261"/>
                    </a:lnTo>
                    <a:lnTo>
                      <a:pt x="1182" y="263"/>
                    </a:lnTo>
                    <a:lnTo>
                      <a:pt x="1184" y="267"/>
                    </a:lnTo>
                    <a:lnTo>
                      <a:pt x="1184" y="269"/>
                    </a:lnTo>
                    <a:lnTo>
                      <a:pt x="1193" y="261"/>
                    </a:lnTo>
                    <a:lnTo>
                      <a:pt x="1195" y="261"/>
                    </a:lnTo>
                    <a:lnTo>
                      <a:pt x="1195" y="263"/>
                    </a:lnTo>
                    <a:lnTo>
                      <a:pt x="1195" y="267"/>
                    </a:lnTo>
                    <a:lnTo>
                      <a:pt x="1208" y="263"/>
                    </a:lnTo>
                    <a:lnTo>
                      <a:pt x="1211" y="261"/>
                    </a:lnTo>
                    <a:lnTo>
                      <a:pt x="1211" y="258"/>
                    </a:lnTo>
                    <a:lnTo>
                      <a:pt x="1209" y="252"/>
                    </a:lnTo>
                    <a:lnTo>
                      <a:pt x="1208" y="250"/>
                    </a:lnTo>
                    <a:lnTo>
                      <a:pt x="1204" y="249"/>
                    </a:lnTo>
                    <a:lnTo>
                      <a:pt x="1206" y="250"/>
                    </a:lnTo>
                    <a:lnTo>
                      <a:pt x="1206" y="250"/>
                    </a:lnTo>
                    <a:lnTo>
                      <a:pt x="1208" y="252"/>
                    </a:lnTo>
                    <a:lnTo>
                      <a:pt x="1209" y="254"/>
                    </a:lnTo>
                    <a:lnTo>
                      <a:pt x="1209" y="258"/>
                    </a:lnTo>
                    <a:lnTo>
                      <a:pt x="1208" y="259"/>
                    </a:lnTo>
                    <a:lnTo>
                      <a:pt x="1204" y="259"/>
                    </a:lnTo>
                    <a:lnTo>
                      <a:pt x="1200" y="259"/>
                    </a:lnTo>
                    <a:lnTo>
                      <a:pt x="1198" y="258"/>
                    </a:lnTo>
                    <a:lnTo>
                      <a:pt x="1197" y="256"/>
                    </a:lnTo>
                    <a:lnTo>
                      <a:pt x="1197" y="254"/>
                    </a:lnTo>
                    <a:lnTo>
                      <a:pt x="1195" y="250"/>
                    </a:lnTo>
                    <a:lnTo>
                      <a:pt x="1193" y="247"/>
                    </a:lnTo>
                    <a:lnTo>
                      <a:pt x="1191" y="245"/>
                    </a:lnTo>
                    <a:lnTo>
                      <a:pt x="1189" y="243"/>
                    </a:lnTo>
                    <a:lnTo>
                      <a:pt x="1186" y="241"/>
                    </a:lnTo>
                    <a:lnTo>
                      <a:pt x="1187" y="239"/>
                    </a:lnTo>
                    <a:lnTo>
                      <a:pt x="1189" y="236"/>
                    </a:lnTo>
                    <a:lnTo>
                      <a:pt x="1191" y="234"/>
                    </a:lnTo>
                    <a:lnTo>
                      <a:pt x="1195" y="232"/>
                    </a:lnTo>
                    <a:lnTo>
                      <a:pt x="1197" y="230"/>
                    </a:lnTo>
                    <a:lnTo>
                      <a:pt x="1193" y="228"/>
                    </a:lnTo>
                    <a:lnTo>
                      <a:pt x="1193" y="227"/>
                    </a:lnTo>
                    <a:lnTo>
                      <a:pt x="1191" y="225"/>
                    </a:lnTo>
                    <a:lnTo>
                      <a:pt x="1191" y="221"/>
                    </a:lnTo>
                    <a:lnTo>
                      <a:pt x="1193" y="218"/>
                    </a:lnTo>
                    <a:lnTo>
                      <a:pt x="1197" y="210"/>
                    </a:lnTo>
                    <a:lnTo>
                      <a:pt x="1202" y="203"/>
                    </a:lnTo>
                    <a:lnTo>
                      <a:pt x="1204" y="199"/>
                    </a:lnTo>
                    <a:lnTo>
                      <a:pt x="1204" y="197"/>
                    </a:lnTo>
                    <a:lnTo>
                      <a:pt x="1204" y="196"/>
                    </a:lnTo>
                    <a:lnTo>
                      <a:pt x="1206" y="194"/>
                    </a:lnTo>
                    <a:lnTo>
                      <a:pt x="1208" y="192"/>
                    </a:lnTo>
                    <a:lnTo>
                      <a:pt x="1209" y="190"/>
                    </a:lnTo>
                    <a:lnTo>
                      <a:pt x="1209" y="192"/>
                    </a:lnTo>
                    <a:lnTo>
                      <a:pt x="1209" y="194"/>
                    </a:lnTo>
                    <a:lnTo>
                      <a:pt x="1211" y="192"/>
                    </a:lnTo>
                    <a:lnTo>
                      <a:pt x="1211" y="192"/>
                    </a:lnTo>
                    <a:lnTo>
                      <a:pt x="1213" y="194"/>
                    </a:lnTo>
                    <a:lnTo>
                      <a:pt x="1213" y="194"/>
                    </a:lnTo>
                    <a:lnTo>
                      <a:pt x="1215" y="190"/>
                    </a:lnTo>
                    <a:lnTo>
                      <a:pt x="1215" y="188"/>
                    </a:lnTo>
                    <a:lnTo>
                      <a:pt x="1215" y="190"/>
                    </a:lnTo>
                    <a:lnTo>
                      <a:pt x="1215" y="190"/>
                    </a:lnTo>
                    <a:lnTo>
                      <a:pt x="1215" y="190"/>
                    </a:lnTo>
                    <a:lnTo>
                      <a:pt x="1217" y="188"/>
                    </a:lnTo>
                    <a:lnTo>
                      <a:pt x="1217" y="187"/>
                    </a:lnTo>
                    <a:lnTo>
                      <a:pt x="1218" y="188"/>
                    </a:lnTo>
                    <a:lnTo>
                      <a:pt x="1218" y="190"/>
                    </a:lnTo>
                    <a:lnTo>
                      <a:pt x="1218" y="188"/>
                    </a:lnTo>
                    <a:lnTo>
                      <a:pt x="1218" y="188"/>
                    </a:lnTo>
                    <a:lnTo>
                      <a:pt x="1218" y="187"/>
                    </a:lnTo>
                    <a:lnTo>
                      <a:pt x="1220" y="187"/>
                    </a:lnTo>
                    <a:lnTo>
                      <a:pt x="1220" y="188"/>
                    </a:lnTo>
                    <a:lnTo>
                      <a:pt x="1220" y="190"/>
                    </a:lnTo>
                    <a:lnTo>
                      <a:pt x="1224" y="188"/>
                    </a:lnTo>
                    <a:lnTo>
                      <a:pt x="1226" y="187"/>
                    </a:lnTo>
                    <a:lnTo>
                      <a:pt x="1228" y="185"/>
                    </a:lnTo>
                    <a:lnTo>
                      <a:pt x="1229" y="181"/>
                    </a:lnTo>
                    <a:lnTo>
                      <a:pt x="1231" y="179"/>
                    </a:lnTo>
                    <a:lnTo>
                      <a:pt x="1231" y="174"/>
                    </a:lnTo>
                    <a:lnTo>
                      <a:pt x="1233" y="172"/>
                    </a:lnTo>
                    <a:lnTo>
                      <a:pt x="1233" y="170"/>
                    </a:lnTo>
                    <a:lnTo>
                      <a:pt x="1237" y="168"/>
                    </a:lnTo>
                    <a:lnTo>
                      <a:pt x="1237" y="166"/>
                    </a:lnTo>
                    <a:lnTo>
                      <a:pt x="1237" y="168"/>
                    </a:lnTo>
                    <a:lnTo>
                      <a:pt x="1237" y="170"/>
                    </a:lnTo>
                    <a:lnTo>
                      <a:pt x="1237" y="170"/>
                    </a:lnTo>
                    <a:lnTo>
                      <a:pt x="1237" y="172"/>
                    </a:lnTo>
                    <a:lnTo>
                      <a:pt x="1237" y="172"/>
                    </a:lnTo>
                    <a:lnTo>
                      <a:pt x="1238" y="172"/>
                    </a:lnTo>
                    <a:lnTo>
                      <a:pt x="1237" y="172"/>
                    </a:lnTo>
                    <a:lnTo>
                      <a:pt x="1237" y="174"/>
                    </a:lnTo>
                    <a:lnTo>
                      <a:pt x="1237" y="174"/>
                    </a:lnTo>
                    <a:lnTo>
                      <a:pt x="1235" y="176"/>
                    </a:lnTo>
                    <a:lnTo>
                      <a:pt x="1237" y="176"/>
                    </a:lnTo>
                    <a:lnTo>
                      <a:pt x="1238" y="176"/>
                    </a:lnTo>
                    <a:lnTo>
                      <a:pt x="1240" y="176"/>
                    </a:lnTo>
                    <a:lnTo>
                      <a:pt x="1242" y="177"/>
                    </a:lnTo>
                    <a:lnTo>
                      <a:pt x="1242" y="176"/>
                    </a:lnTo>
                    <a:lnTo>
                      <a:pt x="1242" y="174"/>
                    </a:lnTo>
                    <a:lnTo>
                      <a:pt x="1242" y="172"/>
                    </a:lnTo>
                    <a:lnTo>
                      <a:pt x="1244" y="170"/>
                    </a:lnTo>
                    <a:lnTo>
                      <a:pt x="1246" y="170"/>
                    </a:lnTo>
                    <a:lnTo>
                      <a:pt x="1248" y="170"/>
                    </a:lnTo>
                    <a:lnTo>
                      <a:pt x="1251" y="170"/>
                    </a:lnTo>
                    <a:lnTo>
                      <a:pt x="1253" y="174"/>
                    </a:lnTo>
                    <a:lnTo>
                      <a:pt x="1257" y="168"/>
                    </a:lnTo>
                    <a:lnTo>
                      <a:pt x="1259" y="166"/>
                    </a:lnTo>
                    <a:lnTo>
                      <a:pt x="1259" y="166"/>
                    </a:lnTo>
                    <a:lnTo>
                      <a:pt x="1260" y="166"/>
                    </a:lnTo>
                    <a:lnTo>
                      <a:pt x="1262" y="166"/>
                    </a:lnTo>
                    <a:lnTo>
                      <a:pt x="1264" y="166"/>
                    </a:lnTo>
                    <a:lnTo>
                      <a:pt x="1266" y="165"/>
                    </a:lnTo>
                    <a:lnTo>
                      <a:pt x="1268" y="163"/>
                    </a:lnTo>
                    <a:lnTo>
                      <a:pt x="1269" y="163"/>
                    </a:lnTo>
                    <a:lnTo>
                      <a:pt x="1271" y="163"/>
                    </a:lnTo>
                    <a:lnTo>
                      <a:pt x="1271" y="163"/>
                    </a:lnTo>
                    <a:lnTo>
                      <a:pt x="1273" y="161"/>
                    </a:lnTo>
                    <a:lnTo>
                      <a:pt x="1275" y="159"/>
                    </a:lnTo>
                    <a:lnTo>
                      <a:pt x="1275" y="159"/>
                    </a:lnTo>
                    <a:lnTo>
                      <a:pt x="1275" y="157"/>
                    </a:lnTo>
                    <a:lnTo>
                      <a:pt x="1275" y="157"/>
                    </a:lnTo>
                    <a:close/>
                  </a:path>
                </a:pathLst>
              </a:custGeom>
              <a:grp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sp>
            <p:nvSpPr>
              <p:cNvPr id="203" name="Freeform 73">
                <a:extLst>
                  <a:ext uri="{FF2B5EF4-FFF2-40B4-BE49-F238E27FC236}">
                    <a16:creationId xmlns:a16="http://schemas.microsoft.com/office/drawing/2014/main" id="{C2D473F2-64A5-49E2-B939-9E2F46851D56}"/>
                  </a:ext>
                </a:extLst>
              </p:cNvPr>
              <p:cNvSpPr>
                <a:spLocks/>
              </p:cNvSpPr>
              <p:nvPr/>
            </p:nvSpPr>
            <p:spPr bwMode="auto">
              <a:xfrm>
                <a:off x="5149656" y="5902420"/>
                <a:ext cx="18158" cy="48380"/>
              </a:xfrm>
              <a:custGeom>
                <a:avLst/>
                <a:gdLst>
                  <a:gd name="T0" fmla="*/ 4 w 7"/>
                  <a:gd name="T1" fmla="*/ 9 h 18"/>
                  <a:gd name="T2" fmla="*/ 2 w 7"/>
                  <a:gd name="T3" fmla="*/ 4 h 18"/>
                  <a:gd name="T4" fmla="*/ 0 w 7"/>
                  <a:gd name="T5" fmla="*/ 0 h 18"/>
                  <a:gd name="T6" fmla="*/ 4 w 7"/>
                  <a:gd name="T7" fmla="*/ 9 h 18"/>
                  <a:gd name="T8" fmla="*/ 7 w 7"/>
                  <a:gd name="T9" fmla="*/ 18 h 18"/>
                  <a:gd name="T10" fmla="*/ 6 w 7"/>
                  <a:gd name="T11" fmla="*/ 15 h 18"/>
                  <a:gd name="T12" fmla="*/ 4 w 7"/>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7" h="18">
                    <a:moveTo>
                      <a:pt x="4" y="9"/>
                    </a:moveTo>
                    <a:lnTo>
                      <a:pt x="2" y="4"/>
                    </a:lnTo>
                    <a:lnTo>
                      <a:pt x="0" y="0"/>
                    </a:lnTo>
                    <a:lnTo>
                      <a:pt x="4" y="9"/>
                    </a:lnTo>
                    <a:lnTo>
                      <a:pt x="7" y="18"/>
                    </a:lnTo>
                    <a:lnTo>
                      <a:pt x="6" y="15"/>
                    </a:lnTo>
                    <a:lnTo>
                      <a:pt x="4" y="9"/>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209" name="Freeform 79">
                <a:extLst>
                  <a:ext uri="{FF2B5EF4-FFF2-40B4-BE49-F238E27FC236}">
                    <a16:creationId xmlns:a16="http://schemas.microsoft.com/office/drawing/2014/main" id="{190C7619-5548-427F-B8B0-332DA14247A1}"/>
                  </a:ext>
                </a:extLst>
              </p:cNvPr>
              <p:cNvSpPr>
                <a:spLocks/>
              </p:cNvSpPr>
              <p:nvPr/>
            </p:nvSpPr>
            <p:spPr bwMode="auto">
              <a:xfrm>
                <a:off x="5424609" y="5284231"/>
                <a:ext cx="5188" cy="5376"/>
              </a:xfrm>
              <a:custGeom>
                <a:avLst/>
                <a:gdLst>
                  <a:gd name="T0" fmla="*/ 2 w 2"/>
                  <a:gd name="T1" fmla="*/ 2 h 2"/>
                  <a:gd name="T2" fmla="*/ 2 w 2"/>
                  <a:gd name="T3" fmla="*/ 2 h 2"/>
                  <a:gd name="T4" fmla="*/ 0 w 2"/>
                  <a:gd name="T5" fmla="*/ 0 h 2"/>
                  <a:gd name="T6" fmla="*/ 0 w 2"/>
                  <a:gd name="T7" fmla="*/ 0 h 2"/>
                  <a:gd name="T8" fmla="*/ 0 w 2"/>
                  <a:gd name="T9" fmla="*/ 0 h 2"/>
                  <a:gd name="T10" fmla="*/ 0 w 2"/>
                  <a:gd name="T11" fmla="*/ 0 h 2"/>
                  <a:gd name="T12" fmla="*/ 0 w 2"/>
                  <a:gd name="T13" fmla="*/ 2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lnTo>
                      <a:pt x="2" y="2"/>
                    </a:lnTo>
                    <a:lnTo>
                      <a:pt x="0" y="0"/>
                    </a:lnTo>
                    <a:lnTo>
                      <a:pt x="0" y="0"/>
                    </a:lnTo>
                    <a:lnTo>
                      <a:pt x="0" y="0"/>
                    </a:lnTo>
                    <a:lnTo>
                      <a:pt x="0" y="0"/>
                    </a:lnTo>
                    <a:lnTo>
                      <a:pt x="0" y="2"/>
                    </a:lnTo>
                    <a:lnTo>
                      <a:pt x="2" y="2"/>
                    </a:lnTo>
                    <a:close/>
                  </a:path>
                </a:pathLst>
              </a:custGeom>
              <a:grp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sp>
            <p:nvSpPr>
              <p:cNvPr id="220" name="Freeform 90">
                <a:extLst>
                  <a:ext uri="{FF2B5EF4-FFF2-40B4-BE49-F238E27FC236}">
                    <a16:creationId xmlns:a16="http://schemas.microsoft.com/office/drawing/2014/main" id="{00F15FEC-EC86-4749-9033-737D75073EC5}"/>
                  </a:ext>
                </a:extLst>
              </p:cNvPr>
              <p:cNvSpPr>
                <a:spLocks/>
              </p:cNvSpPr>
              <p:nvPr/>
            </p:nvSpPr>
            <p:spPr bwMode="auto">
              <a:xfrm>
                <a:off x="5668436" y="4819244"/>
                <a:ext cx="5188" cy="10751"/>
              </a:xfrm>
              <a:custGeom>
                <a:avLst/>
                <a:gdLst>
                  <a:gd name="T0" fmla="*/ 0 w 2"/>
                  <a:gd name="T1" fmla="*/ 0 h 4"/>
                  <a:gd name="T2" fmla="*/ 0 w 2"/>
                  <a:gd name="T3" fmla="*/ 0 h 4"/>
                  <a:gd name="T4" fmla="*/ 0 w 2"/>
                  <a:gd name="T5" fmla="*/ 2 h 4"/>
                  <a:gd name="T6" fmla="*/ 0 w 2"/>
                  <a:gd name="T7" fmla="*/ 4 h 4"/>
                  <a:gd name="T8" fmla="*/ 0 w 2"/>
                  <a:gd name="T9" fmla="*/ 4 h 4"/>
                  <a:gd name="T10" fmla="*/ 0 w 2"/>
                  <a:gd name="T11" fmla="*/ 4 h 4"/>
                  <a:gd name="T12" fmla="*/ 0 w 2"/>
                  <a:gd name="T13" fmla="*/ 2 h 4"/>
                  <a:gd name="T14" fmla="*/ 2 w 2"/>
                  <a:gd name="T15" fmla="*/ 2 h 4"/>
                  <a:gd name="T16" fmla="*/ 2 w 2"/>
                  <a:gd name="T17" fmla="*/ 2 h 4"/>
                  <a:gd name="T18" fmla="*/ 2 w 2"/>
                  <a:gd name="T19" fmla="*/ 2 h 4"/>
                  <a:gd name="T20" fmla="*/ 2 w 2"/>
                  <a:gd name="T21" fmla="*/ 0 h 4"/>
                  <a:gd name="T22" fmla="*/ 0 w 2"/>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0" y="0"/>
                    </a:moveTo>
                    <a:lnTo>
                      <a:pt x="0" y="0"/>
                    </a:lnTo>
                    <a:lnTo>
                      <a:pt x="0" y="2"/>
                    </a:lnTo>
                    <a:lnTo>
                      <a:pt x="0" y="4"/>
                    </a:lnTo>
                    <a:lnTo>
                      <a:pt x="0" y="4"/>
                    </a:lnTo>
                    <a:lnTo>
                      <a:pt x="0" y="4"/>
                    </a:lnTo>
                    <a:lnTo>
                      <a:pt x="0" y="2"/>
                    </a:lnTo>
                    <a:lnTo>
                      <a:pt x="2" y="2"/>
                    </a:lnTo>
                    <a:lnTo>
                      <a:pt x="2" y="2"/>
                    </a:lnTo>
                    <a:lnTo>
                      <a:pt x="2" y="2"/>
                    </a:lnTo>
                    <a:lnTo>
                      <a:pt x="2" y="0"/>
                    </a:lnTo>
                    <a:lnTo>
                      <a:pt x="0" y="0"/>
                    </a:lnTo>
                    <a:close/>
                  </a:path>
                </a:pathLst>
              </a:custGeom>
              <a:grp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sp>
            <p:nvSpPr>
              <p:cNvPr id="221" name="Freeform 91">
                <a:extLst>
                  <a:ext uri="{FF2B5EF4-FFF2-40B4-BE49-F238E27FC236}">
                    <a16:creationId xmlns:a16="http://schemas.microsoft.com/office/drawing/2014/main" id="{F5545136-A342-4AA3-B451-BF8B8D495166}"/>
                  </a:ext>
                </a:extLst>
              </p:cNvPr>
              <p:cNvSpPr>
                <a:spLocks/>
              </p:cNvSpPr>
              <p:nvPr/>
            </p:nvSpPr>
            <p:spPr bwMode="auto">
              <a:xfrm>
                <a:off x="5673624" y="4813868"/>
                <a:ext cx="5188" cy="16127"/>
              </a:xfrm>
              <a:custGeom>
                <a:avLst/>
                <a:gdLst>
                  <a:gd name="T0" fmla="*/ 2 w 2"/>
                  <a:gd name="T1" fmla="*/ 0 h 6"/>
                  <a:gd name="T2" fmla="*/ 0 w 2"/>
                  <a:gd name="T3" fmla="*/ 2 h 6"/>
                  <a:gd name="T4" fmla="*/ 0 w 2"/>
                  <a:gd name="T5" fmla="*/ 6 h 6"/>
                  <a:gd name="T6" fmla="*/ 2 w 2"/>
                  <a:gd name="T7" fmla="*/ 6 h 6"/>
                  <a:gd name="T8" fmla="*/ 2 w 2"/>
                  <a:gd name="T9" fmla="*/ 4 h 6"/>
                  <a:gd name="T10" fmla="*/ 2 w 2"/>
                  <a:gd name="T11" fmla="*/ 2 h 6"/>
                  <a:gd name="T12" fmla="*/ 2 w 2"/>
                  <a:gd name="T13" fmla="*/ 0 h 6"/>
                  <a:gd name="T14" fmla="*/ 2 w 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2" y="0"/>
                    </a:moveTo>
                    <a:lnTo>
                      <a:pt x="0" y="2"/>
                    </a:lnTo>
                    <a:lnTo>
                      <a:pt x="0" y="6"/>
                    </a:lnTo>
                    <a:lnTo>
                      <a:pt x="2" y="6"/>
                    </a:lnTo>
                    <a:lnTo>
                      <a:pt x="2" y="4"/>
                    </a:lnTo>
                    <a:lnTo>
                      <a:pt x="2" y="2"/>
                    </a:lnTo>
                    <a:lnTo>
                      <a:pt x="2" y="0"/>
                    </a:lnTo>
                    <a:lnTo>
                      <a:pt x="2" y="0"/>
                    </a:lnTo>
                    <a:close/>
                  </a:path>
                </a:pathLst>
              </a:custGeom>
              <a:grp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sp>
            <p:nvSpPr>
              <p:cNvPr id="222" name="Freeform 92">
                <a:extLst>
                  <a:ext uri="{FF2B5EF4-FFF2-40B4-BE49-F238E27FC236}">
                    <a16:creationId xmlns:a16="http://schemas.microsoft.com/office/drawing/2014/main" id="{AD8BABDF-05AB-494E-92FE-56DA16140D34}"/>
                  </a:ext>
                </a:extLst>
              </p:cNvPr>
              <p:cNvSpPr>
                <a:spLocks/>
              </p:cNvSpPr>
              <p:nvPr/>
            </p:nvSpPr>
            <p:spPr bwMode="auto">
              <a:xfrm>
                <a:off x="5517990" y="4859562"/>
                <a:ext cx="121914" cy="48380"/>
              </a:xfrm>
              <a:custGeom>
                <a:avLst/>
                <a:gdLst>
                  <a:gd name="T0" fmla="*/ 42 w 47"/>
                  <a:gd name="T1" fmla="*/ 1 h 18"/>
                  <a:gd name="T2" fmla="*/ 40 w 47"/>
                  <a:gd name="T3" fmla="*/ 3 h 18"/>
                  <a:gd name="T4" fmla="*/ 38 w 47"/>
                  <a:gd name="T5" fmla="*/ 3 h 18"/>
                  <a:gd name="T6" fmla="*/ 37 w 47"/>
                  <a:gd name="T7" fmla="*/ 5 h 18"/>
                  <a:gd name="T8" fmla="*/ 35 w 47"/>
                  <a:gd name="T9" fmla="*/ 5 h 18"/>
                  <a:gd name="T10" fmla="*/ 33 w 47"/>
                  <a:gd name="T11" fmla="*/ 7 h 18"/>
                  <a:gd name="T12" fmla="*/ 35 w 47"/>
                  <a:gd name="T13" fmla="*/ 3 h 18"/>
                  <a:gd name="T14" fmla="*/ 38 w 47"/>
                  <a:gd name="T15" fmla="*/ 0 h 18"/>
                  <a:gd name="T16" fmla="*/ 37 w 47"/>
                  <a:gd name="T17" fmla="*/ 0 h 18"/>
                  <a:gd name="T18" fmla="*/ 33 w 47"/>
                  <a:gd name="T19" fmla="*/ 3 h 18"/>
                  <a:gd name="T20" fmla="*/ 29 w 47"/>
                  <a:gd name="T21" fmla="*/ 3 h 18"/>
                  <a:gd name="T22" fmla="*/ 27 w 47"/>
                  <a:gd name="T23" fmla="*/ 5 h 18"/>
                  <a:gd name="T24" fmla="*/ 13 w 47"/>
                  <a:gd name="T25" fmla="*/ 5 h 18"/>
                  <a:gd name="T26" fmla="*/ 11 w 47"/>
                  <a:gd name="T27" fmla="*/ 7 h 18"/>
                  <a:gd name="T28" fmla="*/ 9 w 47"/>
                  <a:gd name="T29" fmla="*/ 9 h 18"/>
                  <a:gd name="T30" fmla="*/ 6 w 47"/>
                  <a:gd name="T31" fmla="*/ 9 h 18"/>
                  <a:gd name="T32" fmla="*/ 4 w 47"/>
                  <a:gd name="T33" fmla="*/ 10 h 18"/>
                  <a:gd name="T34" fmla="*/ 2 w 47"/>
                  <a:gd name="T35" fmla="*/ 14 h 18"/>
                  <a:gd name="T36" fmla="*/ 0 w 47"/>
                  <a:gd name="T37" fmla="*/ 16 h 18"/>
                  <a:gd name="T38" fmla="*/ 2 w 47"/>
                  <a:gd name="T39" fmla="*/ 16 h 18"/>
                  <a:gd name="T40" fmla="*/ 4 w 47"/>
                  <a:gd name="T41" fmla="*/ 16 h 18"/>
                  <a:gd name="T42" fmla="*/ 4 w 47"/>
                  <a:gd name="T43" fmla="*/ 14 h 18"/>
                  <a:gd name="T44" fmla="*/ 6 w 47"/>
                  <a:gd name="T45" fmla="*/ 14 h 18"/>
                  <a:gd name="T46" fmla="*/ 4 w 47"/>
                  <a:gd name="T47" fmla="*/ 16 h 18"/>
                  <a:gd name="T48" fmla="*/ 4 w 47"/>
                  <a:gd name="T49" fmla="*/ 18 h 18"/>
                  <a:gd name="T50" fmla="*/ 26 w 47"/>
                  <a:gd name="T51" fmla="*/ 12 h 18"/>
                  <a:gd name="T52" fmla="*/ 47 w 47"/>
                  <a:gd name="T53" fmla="*/ 1 h 18"/>
                  <a:gd name="T54" fmla="*/ 46 w 47"/>
                  <a:gd name="T55" fmla="*/ 1 h 18"/>
                  <a:gd name="T56" fmla="*/ 42 w 47"/>
                  <a:gd name="T5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18">
                    <a:moveTo>
                      <a:pt x="42" y="1"/>
                    </a:moveTo>
                    <a:lnTo>
                      <a:pt x="40" y="3"/>
                    </a:lnTo>
                    <a:lnTo>
                      <a:pt x="38" y="3"/>
                    </a:lnTo>
                    <a:lnTo>
                      <a:pt x="37" y="5"/>
                    </a:lnTo>
                    <a:lnTo>
                      <a:pt x="35" y="5"/>
                    </a:lnTo>
                    <a:lnTo>
                      <a:pt x="33" y="7"/>
                    </a:lnTo>
                    <a:lnTo>
                      <a:pt x="35" y="3"/>
                    </a:lnTo>
                    <a:lnTo>
                      <a:pt x="38" y="0"/>
                    </a:lnTo>
                    <a:lnTo>
                      <a:pt x="37" y="0"/>
                    </a:lnTo>
                    <a:lnTo>
                      <a:pt x="33" y="3"/>
                    </a:lnTo>
                    <a:lnTo>
                      <a:pt x="29" y="3"/>
                    </a:lnTo>
                    <a:lnTo>
                      <a:pt x="27" y="5"/>
                    </a:lnTo>
                    <a:lnTo>
                      <a:pt x="13" y="5"/>
                    </a:lnTo>
                    <a:lnTo>
                      <a:pt x="11" y="7"/>
                    </a:lnTo>
                    <a:lnTo>
                      <a:pt x="9" y="9"/>
                    </a:lnTo>
                    <a:lnTo>
                      <a:pt x="6" y="9"/>
                    </a:lnTo>
                    <a:lnTo>
                      <a:pt x="4" y="10"/>
                    </a:lnTo>
                    <a:lnTo>
                      <a:pt x="2" y="14"/>
                    </a:lnTo>
                    <a:lnTo>
                      <a:pt x="0" y="16"/>
                    </a:lnTo>
                    <a:lnTo>
                      <a:pt x="2" y="16"/>
                    </a:lnTo>
                    <a:lnTo>
                      <a:pt x="4" y="16"/>
                    </a:lnTo>
                    <a:lnTo>
                      <a:pt x="4" y="14"/>
                    </a:lnTo>
                    <a:lnTo>
                      <a:pt x="6" y="14"/>
                    </a:lnTo>
                    <a:lnTo>
                      <a:pt x="4" y="16"/>
                    </a:lnTo>
                    <a:lnTo>
                      <a:pt x="4" y="18"/>
                    </a:lnTo>
                    <a:lnTo>
                      <a:pt x="26" y="12"/>
                    </a:lnTo>
                    <a:lnTo>
                      <a:pt x="47" y="1"/>
                    </a:lnTo>
                    <a:lnTo>
                      <a:pt x="46" y="1"/>
                    </a:lnTo>
                    <a:lnTo>
                      <a:pt x="42" y="1"/>
                    </a:lnTo>
                    <a:close/>
                  </a:path>
                </a:pathLst>
              </a:custGeom>
              <a:grp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sp>
            <p:nvSpPr>
              <p:cNvPr id="223" name="Freeform 93">
                <a:extLst>
                  <a:ext uri="{FF2B5EF4-FFF2-40B4-BE49-F238E27FC236}">
                    <a16:creationId xmlns:a16="http://schemas.microsoft.com/office/drawing/2014/main" id="{2589284B-7F66-4A5C-AB15-870C84CDA95F}"/>
                  </a:ext>
                </a:extLst>
              </p:cNvPr>
              <p:cNvSpPr>
                <a:spLocks/>
              </p:cNvSpPr>
              <p:nvPr/>
            </p:nvSpPr>
            <p:spPr bwMode="auto">
              <a:xfrm>
                <a:off x="5702157" y="4829995"/>
                <a:ext cx="18158" cy="8064"/>
              </a:xfrm>
              <a:custGeom>
                <a:avLst/>
                <a:gdLst>
                  <a:gd name="T0" fmla="*/ 4 w 7"/>
                  <a:gd name="T1" fmla="*/ 0 h 3"/>
                  <a:gd name="T2" fmla="*/ 0 w 7"/>
                  <a:gd name="T3" fmla="*/ 3 h 3"/>
                  <a:gd name="T4" fmla="*/ 2 w 7"/>
                  <a:gd name="T5" fmla="*/ 3 h 3"/>
                  <a:gd name="T6" fmla="*/ 4 w 7"/>
                  <a:gd name="T7" fmla="*/ 3 h 3"/>
                  <a:gd name="T8" fmla="*/ 7 w 7"/>
                  <a:gd name="T9" fmla="*/ 3 h 3"/>
                  <a:gd name="T10" fmla="*/ 6 w 7"/>
                  <a:gd name="T11" fmla="*/ 0 h 3"/>
                  <a:gd name="T12" fmla="*/ 4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4" y="0"/>
                    </a:moveTo>
                    <a:lnTo>
                      <a:pt x="0" y="3"/>
                    </a:lnTo>
                    <a:lnTo>
                      <a:pt x="2" y="3"/>
                    </a:lnTo>
                    <a:lnTo>
                      <a:pt x="4" y="3"/>
                    </a:lnTo>
                    <a:lnTo>
                      <a:pt x="7" y="3"/>
                    </a:lnTo>
                    <a:lnTo>
                      <a:pt x="6" y="0"/>
                    </a:lnTo>
                    <a:lnTo>
                      <a:pt x="4" y="0"/>
                    </a:lnTo>
                    <a:close/>
                  </a:path>
                </a:pathLst>
              </a:custGeom>
              <a:grp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sp>
            <p:nvSpPr>
              <p:cNvPr id="225" name="Freeform 95">
                <a:extLst>
                  <a:ext uri="{FF2B5EF4-FFF2-40B4-BE49-F238E27FC236}">
                    <a16:creationId xmlns:a16="http://schemas.microsoft.com/office/drawing/2014/main" id="{3939B247-9E02-4CFF-BA9E-287A5FBF4E3A}"/>
                  </a:ext>
                </a:extLst>
              </p:cNvPr>
              <p:cNvSpPr>
                <a:spLocks/>
              </p:cNvSpPr>
              <p:nvPr/>
            </p:nvSpPr>
            <p:spPr bwMode="auto">
              <a:xfrm>
                <a:off x="5505021" y="4975135"/>
                <a:ext cx="7783" cy="16127"/>
              </a:xfrm>
              <a:custGeom>
                <a:avLst/>
                <a:gdLst>
                  <a:gd name="T0" fmla="*/ 1 w 3"/>
                  <a:gd name="T1" fmla="*/ 4 h 6"/>
                  <a:gd name="T2" fmla="*/ 0 w 3"/>
                  <a:gd name="T3" fmla="*/ 6 h 6"/>
                  <a:gd name="T4" fmla="*/ 1 w 3"/>
                  <a:gd name="T5" fmla="*/ 4 h 6"/>
                  <a:gd name="T6" fmla="*/ 3 w 3"/>
                  <a:gd name="T7" fmla="*/ 2 h 6"/>
                  <a:gd name="T8" fmla="*/ 3 w 3"/>
                  <a:gd name="T9" fmla="*/ 0 h 6"/>
                  <a:gd name="T10" fmla="*/ 1 w 3"/>
                  <a:gd name="T11" fmla="*/ 4 h 6"/>
                  <a:gd name="T12" fmla="*/ 1 w 3"/>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1" y="4"/>
                    </a:moveTo>
                    <a:lnTo>
                      <a:pt x="0" y="6"/>
                    </a:lnTo>
                    <a:lnTo>
                      <a:pt x="1" y="4"/>
                    </a:lnTo>
                    <a:lnTo>
                      <a:pt x="3" y="2"/>
                    </a:lnTo>
                    <a:lnTo>
                      <a:pt x="3" y="0"/>
                    </a:lnTo>
                    <a:lnTo>
                      <a:pt x="1" y="4"/>
                    </a:lnTo>
                    <a:lnTo>
                      <a:pt x="1" y="4"/>
                    </a:lnTo>
                    <a:close/>
                  </a:path>
                </a:pathLst>
              </a:custGeom>
              <a:grp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sp>
            <p:nvSpPr>
              <p:cNvPr id="226" name="Freeform 96">
                <a:extLst>
                  <a:ext uri="{FF2B5EF4-FFF2-40B4-BE49-F238E27FC236}">
                    <a16:creationId xmlns:a16="http://schemas.microsoft.com/office/drawing/2014/main" id="{7AE6D9B8-43B2-4E72-BAB9-B2A43BBB0F4A}"/>
                  </a:ext>
                </a:extLst>
              </p:cNvPr>
              <p:cNvSpPr>
                <a:spLocks/>
              </p:cNvSpPr>
              <p:nvPr/>
            </p:nvSpPr>
            <p:spPr bwMode="auto">
              <a:xfrm>
                <a:off x="5735877" y="4832684"/>
                <a:ext cx="12970" cy="16127"/>
              </a:xfrm>
              <a:custGeom>
                <a:avLst/>
                <a:gdLst>
                  <a:gd name="T0" fmla="*/ 5 w 5"/>
                  <a:gd name="T1" fmla="*/ 2 h 6"/>
                  <a:gd name="T2" fmla="*/ 5 w 5"/>
                  <a:gd name="T3" fmla="*/ 0 h 6"/>
                  <a:gd name="T4" fmla="*/ 4 w 5"/>
                  <a:gd name="T5" fmla="*/ 2 h 6"/>
                  <a:gd name="T6" fmla="*/ 4 w 5"/>
                  <a:gd name="T7" fmla="*/ 4 h 6"/>
                  <a:gd name="T8" fmla="*/ 2 w 5"/>
                  <a:gd name="T9" fmla="*/ 4 h 6"/>
                  <a:gd name="T10" fmla="*/ 0 w 5"/>
                  <a:gd name="T11" fmla="*/ 4 h 6"/>
                  <a:gd name="T12" fmla="*/ 2 w 5"/>
                  <a:gd name="T13" fmla="*/ 6 h 6"/>
                  <a:gd name="T14" fmla="*/ 4 w 5"/>
                  <a:gd name="T15" fmla="*/ 6 h 6"/>
                  <a:gd name="T16" fmla="*/ 5 w 5"/>
                  <a:gd name="T17" fmla="*/ 6 h 6"/>
                  <a:gd name="T18" fmla="*/ 5 w 5"/>
                  <a:gd name="T19" fmla="*/ 6 h 6"/>
                  <a:gd name="T20" fmla="*/ 5 w 5"/>
                  <a:gd name="T21" fmla="*/ 4 h 6"/>
                  <a:gd name="T22" fmla="*/ 5 w 5"/>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6">
                    <a:moveTo>
                      <a:pt x="5" y="2"/>
                    </a:moveTo>
                    <a:lnTo>
                      <a:pt x="5" y="0"/>
                    </a:lnTo>
                    <a:lnTo>
                      <a:pt x="4" y="2"/>
                    </a:lnTo>
                    <a:lnTo>
                      <a:pt x="4" y="4"/>
                    </a:lnTo>
                    <a:lnTo>
                      <a:pt x="2" y="4"/>
                    </a:lnTo>
                    <a:lnTo>
                      <a:pt x="0" y="4"/>
                    </a:lnTo>
                    <a:lnTo>
                      <a:pt x="2" y="6"/>
                    </a:lnTo>
                    <a:lnTo>
                      <a:pt x="4" y="6"/>
                    </a:lnTo>
                    <a:lnTo>
                      <a:pt x="5" y="6"/>
                    </a:lnTo>
                    <a:lnTo>
                      <a:pt x="5" y="6"/>
                    </a:lnTo>
                    <a:lnTo>
                      <a:pt x="5" y="4"/>
                    </a:lnTo>
                    <a:lnTo>
                      <a:pt x="5" y="2"/>
                    </a:lnTo>
                    <a:close/>
                  </a:path>
                </a:pathLst>
              </a:custGeom>
              <a:grp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sp>
            <p:nvSpPr>
              <p:cNvPr id="227" name="Freeform 97">
                <a:extLst>
                  <a:ext uri="{FF2B5EF4-FFF2-40B4-BE49-F238E27FC236}">
                    <a16:creationId xmlns:a16="http://schemas.microsoft.com/office/drawing/2014/main" id="{35FF66A1-5E9D-49B3-B7F6-D5A21FCCE373}"/>
                  </a:ext>
                </a:extLst>
              </p:cNvPr>
              <p:cNvSpPr>
                <a:spLocks/>
              </p:cNvSpPr>
              <p:nvPr/>
            </p:nvSpPr>
            <p:spPr bwMode="auto">
              <a:xfrm>
                <a:off x="5424609" y="5294982"/>
                <a:ext cx="12970" cy="43004"/>
              </a:xfrm>
              <a:custGeom>
                <a:avLst/>
                <a:gdLst>
                  <a:gd name="T0" fmla="*/ 5 w 5"/>
                  <a:gd name="T1" fmla="*/ 3 h 16"/>
                  <a:gd name="T2" fmla="*/ 3 w 5"/>
                  <a:gd name="T3" fmla="*/ 2 h 16"/>
                  <a:gd name="T4" fmla="*/ 3 w 5"/>
                  <a:gd name="T5" fmla="*/ 0 h 16"/>
                  <a:gd name="T6" fmla="*/ 3 w 5"/>
                  <a:gd name="T7" fmla="*/ 5 h 16"/>
                  <a:gd name="T8" fmla="*/ 3 w 5"/>
                  <a:gd name="T9" fmla="*/ 11 h 16"/>
                  <a:gd name="T10" fmla="*/ 3 w 5"/>
                  <a:gd name="T11" fmla="*/ 14 h 16"/>
                  <a:gd name="T12" fmla="*/ 0 w 5"/>
                  <a:gd name="T13" fmla="*/ 16 h 16"/>
                  <a:gd name="T14" fmla="*/ 3 w 5"/>
                  <a:gd name="T15" fmla="*/ 16 h 16"/>
                  <a:gd name="T16" fmla="*/ 3 w 5"/>
                  <a:gd name="T17" fmla="*/ 14 h 16"/>
                  <a:gd name="T18" fmla="*/ 5 w 5"/>
                  <a:gd name="T19" fmla="*/ 11 h 16"/>
                  <a:gd name="T20" fmla="*/ 5 w 5"/>
                  <a:gd name="T21" fmla="*/ 7 h 16"/>
                  <a:gd name="T22" fmla="*/ 5 w 5"/>
                  <a:gd name="T23" fmla="*/ 5 h 16"/>
                  <a:gd name="T24" fmla="*/ 5 w 5"/>
                  <a:gd name="T25"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6">
                    <a:moveTo>
                      <a:pt x="5" y="3"/>
                    </a:moveTo>
                    <a:lnTo>
                      <a:pt x="3" y="2"/>
                    </a:lnTo>
                    <a:lnTo>
                      <a:pt x="3" y="0"/>
                    </a:lnTo>
                    <a:lnTo>
                      <a:pt x="3" y="5"/>
                    </a:lnTo>
                    <a:lnTo>
                      <a:pt x="3" y="11"/>
                    </a:lnTo>
                    <a:lnTo>
                      <a:pt x="3" y="14"/>
                    </a:lnTo>
                    <a:lnTo>
                      <a:pt x="0" y="16"/>
                    </a:lnTo>
                    <a:lnTo>
                      <a:pt x="3" y="16"/>
                    </a:lnTo>
                    <a:lnTo>
                      <a:pt x="3" y="14"/>
                    </a:lnTo>
                    <a:lnTo>
                      <a:pt x="5" y="11"/>
                    </a:lnTo>
                    <a:lnTo>
                      <a:pt x="5" y="7"/>
                    </a:lnTo>
                    <a:lnTo>
                      <a:pt x="5" y="5"/>
                    </a:lnTo>
                    <a:lnTo>
                      <a:pt x="5" y="3"/>
                    </a:lnTo>
                    <a:close/>
                  </a:path>
                </a:pathLst>
              </a:custGeom>
              <a:grp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sp>
            <p:nvSpPr>
              <p:cNvPr id="228" name="Freeform 98">
                <a:extLst>
                  <a:ext uri="{FF2B5EF4-FFF2-40B4-BE49-F238E27FC236}">
                    <a16:creationId xmlns:a16="http://schemas.microsoft.com/office/drawing/2014/main" id="{8A05DBD5-66F5-4F97-865A-605EED4C9C59}"/>
                  </a:ext>
                </a:extLst>
              </p:cNvPr>
              <p:cNvSpPr>
                <a:spLocks/>
              </p:cNvSpPr>
              <p:nvPr/>
            </p:nvSpPr>
            <p:spPr bwMode="auto">
              <a:xfrm>
                <a:off x="5442767" y="5093398"/>
                <a:ext cx="12970" cy="34942"/>
              </a:xfrm>
              <a:custGeom>
                <a:avLst/>
                <a:gdLst>
                  <a:gd name="T0" fmla="*/ 2 w 5"/>
                  <a:gd name="T1" fmla="*/ 11 h 13"/>
                  <a:gd name="T2" fmla="*/ 4 w 5"/>
                  <a:gd name="T3" fmla="*/ 7 h 13"/>
                  <a:gd name="T4" fmla="*/ 5 w 5"/>
                  <a:gd name="T5" fmla="*/ 4 h 13"/>
                  <a:gd name="T6" fmla="*/ 5 w 5"/>
                  <a:gd name="T7" fmla="*/ 0 h 13"/>
                  <a:gd name="T8" fmla="*/ 0 w 5"/>
                  <a:gd name="T9" fmla="*/ 13 h 13"/>
                  <a:gd name="T10" fmla="*/ 2 w 5"/>
                  <a:gd name="T11" fmla="*/ 11 h 13"/>
                </a:gdLst>
                <a:ahLst/>
                <a:cxnLst>
                  <a:cxn ang="0">
                    <a:pos x="T0" y="T1"/>
                  </a:cxn>
                  <a:cxn ang="0">
                    <a:pos x="T2" y="T3"/>
                  </a:cxn>
                  <a:cxn ang="0">
                    <a:pos x="T4" y="T5"/>
                  </a:cxn>
                  <a:cxn ang="0">
                    <a:pos x="T6" y="T7"/>
                  </a:cxn>
                  <a:cxn ang="0">
                    <a:pos x="T8" y="T9"/>
                  </a:cxn>
                  <a:cxn ang="0">
                    <a:pos x="T10" y="T11"/>
                  </a:cxn>
                </a:cxnLst>
                <a:rect l="0" t="0" r="r" b="b"/>
                <a:pathLst>
                  <a:path w="5" h="13">
                    <a:moveTo>
                      <a:pt x="2" y="11"/>
                    </a:moveTo>
                    <a:lnTo>
                      <a:pt x="4" y="7"/>
                    </a:lnTo>
                    <a:lnTo>
                      <a:pt x="5" y="4"/>
                    </a:lnTo>
                    <a:lnTo>
                      <a:pt x="5" y="0"/>
                    </a:lnTo>
                    <a:lnTo>
                      <a:pt x="0" y="13"/>
                    </a:lnTo>
                    <a:lnTo>
                      <a:pt x="2" y="11"/>
                    </a:lnTo>
                    <a:close/>
                  </a:path>
                </a:pathLst>
              </a:custGeom>
              <a:grp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sp>
            <p:nvSpPr>
              <p:cNvPr id="229" name="Freeform 99">
                <a:extLst>
                  <a:ext uri="{FF2B5EF4-FFF2-40B4-BE49-F238E27FC236}">
                    <a16:creationId xmlns:a16="http://schemas.microsoft.com/office/drawing/2014/main" id="{408044B3-412B-4E25-AA46-C2A9C98E3FF1}"/>
                  </a:ext>
                </a:extLst>
              </p:cNvPr>
              <p:cNvSpPr>
                <a:spLocks/>
              </p:cNvSpPr>
              <p:nvPr/>
            </p:nvSpPr>
            <p:spPr bwMode="auto">
              <a:xfrm>
                <a:off x="5367543" y="5383678"/>
                <a:ext cx="7783" cy="0"/>
              </a:xfrm>
              <a:custGeom>
                <a:avLst/>
                <a:gdLst>
                  <a:gd name="T0" fmla="*/ 0 w 3"/>
                  <a:gd name="T1" fmla="*/ 0 w 3"/>
                  <a:gd name="T2" fmla="*/ 0 w 3"/>
                  <a:gd name="T3" fmla="*/ 2 w 3"/>
                  <a:gd name="T4" fmla="*/ 3 w 3"/>
                  <a:gd name="T5" fmla="*/ 2 w 3"/>
                  <a:gd name="T6" fmla="*/ 0 w 3"/>
                </a:gdLst>
                <a:ahLst/>
                <a:cxnLst>
                  <a:cxn ang="0">
                    <a:pos x="T0" y="0"/>
                  </a:cxn>
                  <a:cxn ang="0">
                    <a:pos x="T1" y="0"/>
                  </a:cxn>
                  <a:cxn ang="0">
                    <a:pos x="T2" y="0"/>
                  </a:cxn>
                  <a:cxn ang="0">
                    <a:pos x="T3" y="0"/>
                  </a:cxn>
                  <a:cxn ang="0">
                    <a:pos x="T4" y="0"/>
                  </a:cxn>
                  <a:cxn ang="0">
                    <a:pos x="T5" y="0"/>
                  </a:cxn>
                  <a:cxn ang="0">
                    <a:pos x="T6" y="0"/>
                  </a:cxn>
                </a:cxnLst>
                <a:rect l="0" t="0" r="r" b="b"/>
                <a:pathLst>
                  <a:path w="3">
                    <a:moveTo>
                      <a:pt x="0" y="0"/>
                    </a:moveTo>
                    <a:lnTo>
                      <a:pt x="0" y="0"/>
                    </a:lnTo>
                    <a:lnTo>
                      <a:pt x="0" y="0"/>
                    </a:lnTo>
                    <a:lnTo>
                      <a:pt x="2" y="0"/>
                    </a:lnTo>
                    <a:lnTo>
                      <a:pt x="3" y="0"/>
                    </a:lnTo>
                    <a:lnTo>
                      <a:pt x="2" y="0"/>
                    </a:lnTo>
                    <a:lnTo>
                      <a:pt x="0" y="0"/>
                    </a:lnTo>
                    <a:close/>
                  </a:path>
                </a:pathLst>
              </a:custGeom>
              <a:grp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sp>
            <p:nvSpPr>
              <p:cNvPr id="230" name="Freeform 100">
                <a:extLst>
                  <a:ext uri="{FF2B5EF4-FFF2-40B4-BE49-F238E27FC236}">
                    <a16:creationId xmlns:a16="http://schemas.microsoft.com/office/drawing/2014/main" id="{61E2F2FE-EF0A-4000-9407-29A062CA1237}"/>
                  </a:ext>
                </a:extLst>
              </p:cNvPr>
              <p:cNvSpPr>
                <a:spLocks/>
              </p:cNvSpPr>
              <p:nvPr/>
            </p:nvSpPr>
            <p:spPr bwMode="auto">
              <a:xfrm>
                <a:off x="5375326" y="5362176"/>
                <a:ext cx="20751" cy="24191"/>
              </a:xfrm>
              <a:custGeom>
                <a:avLst/>
                <a:gdLst>
                  <a:gd name="T0" fmla="*/ 2 w 8"/>
                  <a:gd name="T1" fmla="*/ 4 h 9"/>
                  <a:gd name="T2" fmla="*/ 2 w 8"/>
                  <a:gd name="T3" fmla="*/ 6 h 9"/>
                  <a:gd name="T4" fmla="*/ 0 w 8"/>
                  <a:gd name="T5" fmla="*/ 9 h 9"/>
                  <a:gd name="T6" fmla="*/ 2 w 8"/>
                  <a:gd name="T7" fmla="*/ 8 h 9"/>
                  <a:gd name="T8" fmla="*/ 8 w 8"/>
                  <a:gd name="T9" fmla="*/ 0 h 9"/>
                  <a:gd name="T10" fmla="*/ 6 w 8"/>
                  <a:gd name="T11" fmla="*/ 2 h 9"/>
                  <a:gd name="T12" fmla="*/ 2 w 8"/>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2" y="4"/>
                    </a:moveTo>
                    <a:lnTo>
                      <a:pt x="2" y="6"/>
                    </a:lnTo>
                    <a:lnTo>
                      <a:pt x="0" y="9"/>
                    </a:lnTo>
                    <a:lnTo>
                      <a:pt x="2" y="8"/>
                    </a:lnTo>
                    <a:lnTo>
                      <a:pt x="8" y="0"/>
                    </a:lnTo>
                    <a:lnTo>
                      <a:pt x="6" y="2"/>
                    </a:lnTo>
                    <a:lnTo>
                      <a:pt x="2" y="4"/>
                    </a:lnTo>
                    <a:close/>
                  </a:path>
                </a:pathLst>
              </a:custGeom>
              <a:grp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sp>
            <p:nvSpPr>
              <p:cNvPr id="231" name="Freeform 101">
                <a:extLst>
                  <a:ext uri="{FF2B5EF4-FFF2-40B4-BE49-F238E27FC236}">
                    <a16:creationId xmlns:a16="http://schemas.microsoft.com/office/drawing/2014/main" id="{CCF193D1-8F56-40F1-BDA0-83E6F6AD5CBA}"/>
                  </a:ext>
                </a:extLst>
              </p:cNvPr>
              <p:cNvSpPr>
                <a:spLocks/>
              </p:cNvSpPr>
              <p:nvPr/>
            </p:nvSpPr>
            <p:spPr bwMode="auto">
              <a:xfrm>
                <a:off x="5403858" y="5343362"/>
                <a:ext cx="15563" cy="5376"/>
              </a:xfrm>
              <a:custGeom>
                <a:avLst/>
                <a:gdLst>
                  <a:gd name="T0" fmla="*/ 4 w 6"/>
                  <a:gd name="T1" fmla="*/ 0 h 2"/>
                  <a:gd name="T2" fmla="*/ 2 w 6"/>
                  <a:gd name="T3" fmla="*/ 0 h 2"/>
                  <a:gd name="T4" fmla="*/ 0 w 6"/>
                  <a:gd name="T5" fmla="*/ 2 h 2"/>
                  <a:gd name="T6" fmla="*/ 2 w 6"/>
                  <a:gd name="T7" fmla="*/ 2 h 2"/>
                  <a:gd name="T8" fmla="*/ 4 w 6"/>
                  <a:gd name="T9" fmla="*/ 0 h 2"/>
                  <a:gd name="T10" fmla="*/ 6 w 6"/>
                  <a:gd name="T11" fmla="*/ 0 h 2"/>
                  <a:gd name="T12" fmla="*/ 4 w 6"/>
                  <a:gd name="T13" fmla="*/ 0 h 2"/>
                  <a:gd name="T14" fmla="*/ 4 w 6"/>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
                    <a:moveTo>
                      <a:pt x="4" y="0"/>
                    </a:moveTo>
                    <a:lnTo>
                      <a:pt x="2" y="0"/>
                    </a:lnTo>
                    <a:lnTo>
                      <a:pt x="0" y="2"/>
                    </a:lnTo>
                    <a:lnTo>
                      <a:pt x="2" y="2"/>
                    </a:lnTo>
                    <a:lnTo>
                      <a:pt x="4" y="0"/>
                    </a:lnTo>
                    <a:lnTo>
                      <a:pt x="6" y="0"/>
                    </a:lnTo>
                    <a:lnTo>
                      <a:pt x="4" y="0"/>
                    </a:lnTo>
                    <a:lnTo>
                      <a:pt x="4" y="0"/>
                    </a:lnTo>
                    <a:close/>
                  </a:path>
                </a:pathLst>
              </a:custGeom>
              <a:grp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grpSp>
        <p:grpSp>
          <p:nvGrpSpPr>
            <p:cNvPr id="346" name="Group 345">
              <a:extLst>
                <a:ext uri="{FF2B5EF4-FFF2-40B4-BE49-F238E27FC236}">
                  <a16:creationId xmlns:a16="http://schemas.microsoft.com/office/drawing/2014/main" id="{522CF668-4804-4755-8550-873B0A7C4989}"/>
                </a:ext>
              </a:extLst>
            </p:cNvPr>
            <p:cNvGrpSpPr/>
            <p:nvPr/>
          </p:nvGrpSpPr>
          <p:grpSpPr>
            <a:xfrm>
              <a:off x="0" y="-47630"/>
              <a:ext cx="6629111" cy="4148138"/>
              <a:chOff x="1679018" y="1600498"/>
              <a:chExt cx="5068480" cy="3171580"/>
            </a:xfrm>
            <a:gradFill>
              <a:gsLst>
                <a:gs pos="38000">
                  <a:schemeClr val="accent2">
                    <a:lumMod val="50000"/>
                    <a:alpha val="0"/>
                  </a:schemeClr>
                </a:gs>
                <a:gs pos="100000">
                  <a:schemeClr val="accent2">
                    <a:lumMod val="75000"/>
                  </a:schemeClr>
                </a:gs>
              </a:gsLst>
              <a:lin ang="5400000" scaled="1"/>
            </a:gradFill>
          </p:grpSpPr>
          <p:sp>
            <p:nvSpPr>
              <p:cNvPr id="183" name="Freeform 53">
                <a:extLst>
                  <a:ext uri="{FF2B5EF4-FFF2-40B4-BE49-F238E27FC236}">
                    <a16:creationId xmlns:a16="http://schemas.microsoft.com/office/drawing/2014/main" id="{F46612F7-12D2-41AC-A447-3D9AC1116B82}"/>
                  </a:ext>
                </a:extLst>
              </p:cNvPr>
              <p:cNvSpPr>
                <a:spLocks/>
              </p:cNvSpPr>
              <p:nvPr/>
            </p:nvSpPr>
            <p:spPr bwMode="auto">
              <a:xfrm>
                <a:off x="2716578" y="4187617"/>
                <a:ext cx="5188" cy="8064"/>
              </a:xfrm>
              <a:custGeom>
                <a:avLst/>
                <a:gdLst>
                  <a:gd name="T0" fmla="*/ 0 w 2"/>
                  <a:gd name="T1" fmla="*/ 0 h 3"/>
                  <a:gd name="T2" fmla="*/ 0 w 2"/>
                  <a:gd name="T3" fmla="*/ 1 h 3"/>
                  <a:gd name="T4" fmla="*/ 0 w 2"/>
                  <a:gd name="T5" fmla="*/ 1 h 3"/>
                  <a:gd name="T6" fmla="*/ 0 w 2"/>
                  <a:gd name="T7" fmla="*/ 1 h 3"/>
                  <a:gd name="T8" fmla="*/ 0 w 2"/>
                  <a:gd name="T9" fmla="*/ 3 h 3"/>
                  <a:gd name="T10" fmla="*/ 2 w 2"/>
                  <a:gd name="T11" fmla="*/ 3 h 3"/>
                  <a:gd name="T12" fmla="*/ 2 w 2"/>
                  <a:gd name="T13" fmla="*/ 1 h 3"/>
                  <a:gd name="T14" fmla="*/ 0 w 2"/>
                  <a:gd name="T15" fmla="*/ 0 h 3"/>
                  <a:gd name="T16" fmla="*/ 0 w 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0" y="0"/>
                    </a:moveTo>
                    <a:lnTo>
                      <a:pt x="0" y="1"/>
                    </a:lnTo>
                    <a:lnTo>
                      <a:pt x="0" y="1"/>
                    </a:lnTo>
                    <a:lnTo>
                      <a:pt x="0" y="1"/>
                    </a:lnTo>
                    <a:lnTo>
                      <a:pt x="0" y="3"/>
                    </a:lnTo>
                    <a:lnTo>
                      <a:pt x="2" y="3"/>
                    </a:lnTo>
                    <a:lnTo>
                      <a:pt x="2" y="1"/>
                    </a:lnTo>
                    <a:lnTo>
                      <a:pt x="0" y="0"/>
                    </a:lnTo>
                    <a:lnTo>
                      <a:pt x="0" y="0"/>
                    </a:lnTo>
                    <a:close/>
                  </a:path>
                </a:pathLst>
              </a:custGeom>
              <a:grp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sp>
            <p:nvSpPr>
              <p:cNvPr id="184" name="Freeform 54">
                <a:extLst>
                  <a:ext uri="{FF2B5EF4-FFF2-40B4-BE49-F238E27FC236}">
                    <a16:creationId xmlns:a16="http://schemas.microsoft.com/office/drawing/2014/main" id="{C60EF871-A491-4E0C-93CB-CB76B11F9EF6}"/>
                  </a:ext>
                </a:extLst>
              </p:cNvPr>
              <p:cNvSpPr>
                <a:spLocks/>
              </p:cNvSpPr>
              <p:nvPr/>
            </p:nvSpPr>
            <p:spPr bwMode="auto">
              <a:xfrm>
                <a:off x="2711390" y="4171490"/>
                <a:ext cx="10376" cy="10751"/>
              </a:xfrm>
              <a:custGeom>
                <a:avLst/>
                <a:gdLst>
                  <a:gd name="T0" fmla="*/ 2 w 4"/>
                  <a:gd name="T1" fmla="*/ 2 h 4"/>
                  <a:gd name="T2" fmla="*/ 4 w 4"/>
                  <a:gd name="T3" fmla="*/ 2 h 4"/>
                  <a:gd name="T4" fmla="*/ 4 w 4"/>
                  <a:gd name="T5" fmla="*/ 2 h 4"/>
                  <a:gd name="T6" fmla="*/ 4 w 4"/>
                  <a:gd name="T7" fmla="*/ 2 h 4"/>
                  <a:gd name="T8" fmla="*/ 4 w 4"/>
                  <a:gd name="T9" fmla="*/ 2 h 4"/>
                  <a:gd name="T10" fmla="*/ 2 w 4"/>
                  <a:gd name="T11" fmla="*/ 0 h 4"/>
                  <a:gd name="T12" fmla="*/ 0 w 4"/>
                  <a:gd name="T13" fmla="*/ 2 h 4"/>
                  <a:gd name="T14" fmla="*/ 0 w 4"/>
                  <a:gd name="T15" fmla="*/ 2 h 4"/>
                  <a:gd name="T16" fmla="*/ 2 w 4"/>
                  <a:gd name="T17" fmla="*/ 4 h 4"/>
                  <a:gd name="T18" fmla="*/ 2 w 4"/>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2" y="2"/>
                    </a:moveTo>
                    <a:lnTo>
                      <a:pt x="4" y="2"/>
                    </a:lnTo>
                    <a:lnTo>
                      <a:pt x="4" y="2"/>
                    </a:lnTo>
                    <a:lnTo>
                      <a:pt x="4" y="2"/>
                    </a:lnTo>
                    <a:lnTo>
                      <a:pt x="4" y="2"/>
                    </a:lnTo>
                    <a:lnTo>
                      <a:pt x="2" y="0"/>
                    </a:lnTo>
                    <a:lnTo>
                      <a:pt x="0" y="2"/>
                    </a:lnTo>
                    <a:lnTo>
                      <a:pt x="0" y="2"/>
                    </a:lnTo>
                    <a:lnTo>
                      <a:pt x="2" y="4"/>
                    </a:lnTo>
                    <a:lnTo>
                      <a:pt x="2" y="2"/>
                    </a:lnTo>
                    <a:close/>
                  </a:path>
                </a:pathLst>
              </a:custGeom>
              <a:grp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sp>
            <p:nvSpPr>
              <p:cNvPr id="199" name="Freeform 69">
                <a:extLst>
                  <a:ext uri="{FF2B5EF4-FFF2-40B4-BE49-F238E27FC236}">
                    <a16:creationId xmlns:a16="http://schemas.microsoft.com/office/drawing/2014/main" id="{F2895F7D-AC6E-49AF-B995-F29B8BF60098}"/>
                  </a:ext>
                </a:extLst>
              </p:cNvPr>
              <p:cNvSpPr>
                <a:spLocks/>
              </p:cNvSpPr>
              <p:nvPr/>
            </p:nvSpPr>
            <p:spPr bwMode="auto">
              <a:xfrm>
                <a:off x="2703609" y="4182241"/>
                <a:ext cx="7783" cy="13440"/>
              </a:xfrm>
              <a:custGeom>
                <a:avLst/>
                <a:gdLst>
                  <a:gd name="T0" fmla="*/ 2 w 3"/>
                  <a:gd name="T1" fmla="*/ 3 h 5"/>
                  <a:gd name="T2" fmla="*/ 2 w 3"/>
                  <a:gd name="T3" fmla="*/ 5 h 5"/>
                  <a:gd name="T4" fmla="*/ 3 w 3"/>
                  <a:gd name="T5" fmla="*/ 3 h 5"/>
                  <a:gd name="T6" fmla="*/ 2 w 3"/>
                  <a:gd name="T7" fmla="*/ 2 h 5"/>
                  <a:gd name="T8" fmla="*/ 0 w 3"/>
                  <a:gd name="T9" fmla="*/ 0 h 5"/>
                  <a:gd name="T10" fmla="*/ 0 w 3"/>
                  <a:gd name="T11" fmla="*/ 0 h 5"/>
                  <a:gd name="T12" fmla="*/ 0 w 3"/>
                  <a:gd name="T13" fmla="*/ 2 h 5"/>
                  <a:gd name="T14" fmla="*/ 0 w 3"/>
                  <a:gd name="T15" fmla="*/ 3 h 5"/>
                  <a:gd name="T16" fmla="*/ 2 w 3"/>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3"/>
                    </a:moveTo>
                    <a:lnTo>
                      <a:pt x="2" y="5"/>
                    </a:lnTo>
                    <a:lnTo>
                      <a:pt x="3" y="3"/>
                    </a:lnTo>
                    <a:lnTo>
                      <a:pt x="2" y="2"/>
                    </a:lnTo>
                    <a:lnTo>
                      <a:pt x="0" y="0"/>
                    </a:lnTo>
                    <a:lnTo>
                      <a:pt x="0" y="0"/>
                    </a:lnTo>
                    <a:lnTo>
                      <a:pt x="0" y="2"/>
                    </a:lnTo>
                    <a:lnTo>
                      <a:pt x="0" y="3"/>
                    </a:lnTo>
                    <a:lnTo>
                      <a:pt x="2" y="3"/>
                    </a:lnTo>
                    <a:close/>
                  </a:path>
                </a:pathLst>
              </a:custGeom>
              <a:grp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sp>
            <p:nvSpPr>
              <p:cNvPr id="200" name="Freeform 70">
                <a:extLst>
                  <a:ext uri="{FF2B5EF4-FFF2-40B4-BE49-F238E27FC236}">
                    <a16:creationId xmlns:a16="http://schemas.microsoft.com/office/drawing/2014/main" id="{F9B71AB0-AC94-4425-B122-C07ECF06AD3F}"/>
                  </a:ext>
                </a:extLst>
              </p:cNvPr>
              <p:cNvSpPr>
                <a:spLocks/>
              </p:cNvSpPr>
              <p:nvPr/>
            </p:nvSpPr>
            <p:spPr bwMode="auto">
              <a:xfrm>
                <a:off x="2716578" y="4308566"/>
                <a:ext cx="5188" cy="10751"/>
              </a:xfrm>
              <a:custGeom>
                <a:avLst/>
                <a:gdLst>
                  <a:gd name="T0" fmla="*/ 0 w 2"/>
                  <a:gd name="T1" fmla="*/ 2 h 4"/>
                  <a:gd name="T2" fmla="*/ 0 w 2"/>
                  <a:gd name="T3" fmla="*/ 2 h 4"/>
                  <a:gd name="T4" fmla="*/ 0 w 2"/>
                  <a:gd name="T5" fmla="*/ 4 h 4"/>
                  <a:gd name="T6" fmla="*/ 0 w 2"/>
                  <a:gd name="T7" fmla="*/ 2 h 4"/>
                  <a:gd name="T8" fmla="*/ 0 w 2"/>
                  <a:gd name="T9" fmla="*/ 2 h 4"/>
                  <a:gd name="T10" fmla="*/ 2 w 2"/>
                  <a:gd name="T11" fmla="*/ 2 h 4"/>
                  <a:gd name="T12" fmla="*/ 2 w 2"/>
                  <a:gd name="T13" fmla="*/ 2 h 4"/>
                  <a:gd name="T14" fmla="*/ 0 w 2"/>
                  <a:gd name="T15" fmla="*/ 0 h 4"/>
                  <a:gd name="T16" fmla="*/ 0 w 2"/>
                  <a:gd name="T17" fmla="*/ 0 h 4"/>
                  <a:gd name="T18" fmla="*/ 0 w 2"/>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0" y="2"/>
                    </a:moveTo>
                    <a:lnTo>
                      <a:pt x="0" y="2"/>
                    </a:lnTo>
                    <a:lnTo>
                      <a:pt x="0" y="4"/>
                    </a:lnTo>
                    <a:lnTo>
                      <a:pt x="0" y="2"/>
                    </a:lnTo>
                    <a:lnTo>
                      <a:pt x="0" y="2"/>
                    </a:lnTo>
                    <a:lnTo>
                      <a:pt x="2" y="2"/>
                    </a:lnTo>
                    <a:lnTo>
                      <a:pt x="2" y="2"/>
                    </a:lnTo>
                    <a:lnTo>
                      <a:pt x="0" y="0"/>
                    </a:lnTo>
                    <a:lnTo>
                      <a:pt x="0" y="0"/>
                    </a:lnTo>
                    <a:lnTo>
                      <a:pt x="0" y="2"/>
                    </a:lnTo>
                    <a:close/>
                  </a:path>
                </a:pathLst>
              </a:custGeom>
              <a:grp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sp>
            <p:nvSpPr>
              <p:cNvPr id="205" name="Freeform 75">
                <a:extLst>
                  <a:ext uri="{FF2B5EF4-FFF2-40B4-BE49-F238E27FC236}">
                    <a16:creationId xmlns:a16="http://schemas.microsoft.com/office/drawing/2014/main" id="{7F614580-59CF-4A20-8D19-48583B07C81B}"/>
                  </a:ext>
                </a:extLst>
              </p:cNvPr>
              <p:cNvSpPr>
                <a:spLocks/>
              </p:cNvSpPr>
              <p:nvPr/>
            </p:nvSpPr>
            <p:spPr bwMode="auto">
              <a:xfrm>
                <a:off x="2726953" y="4206430"/>
                <a:ext cx="18158" cy="40318"/>
              </a:xfrm>
              <a:custGeom>
                <a:avLst/>
                <a:gdLst>
                  <a:gd name="T0" fmla="*/ 3 w 7"/>
                  <a:gd name="T1" fmla="*/ 0 h 15"/>
                  <a:gd name="T2" fmla="*/ 2 w 7"/>
                  <a:gd name="T3" fmla="*/ 0 h 15"/>
                  <a:gd name="T4" fmla="*/ 0 w 7"/>
                  <a:gd name="T5" fmla="*/ 4 h 15"/>
                  <a:gd name="T6" fmla="*/ 2 w 7"/>
                  <a:gd name="T7" fmla="*/ 7 h 15"/>
                  <a:gd name="T8" fmla="*/ 2 w 7"/>
                  <a:gd name="T9" fmla="*/ 11 h 15"/>
                  <a:gd name="T10" fmla="*/ 3 w 7"/>
                  <a:gd name="T11" fmla="*/ 13 h 15"/>
                  <a:gd name="T12" fmla="*/ 5 w 7"/>
                  <a:gd name="T13" fmla="*/ 15 h 15"/>
                  <a:gd name="T14" fmla="*/ 7 w 7"/>
                  <a:gd name="T15" fmla="*/ 15 h 15"/>
                  <a:gd name="T16" fmla="*/ 7 w 7"/>
                  <a:gd name="T17" fmla="*/ 13 h 15"/>
                  <a:gd name="T18" fmla="*/ 5 w 7"/>
                  <a:gd name="T19" fmla="*/ 9 h 15"/>
                  <a:gd name="T20" fmla="*/ 3 w 7"/>
                  <a:gd name="T21" fmla="*/ 11 h 15"/>
                  <a:gd name="T22" fmla="*/ 3 w 7"/>
                  <a:gd name="T23" fmla="*/ 9 h 15"/>
                  <a:gd name="T24" fmla="*/ 3 w 7"/>
                  <a:gd name="T25" fmla="*/ 7 h 15"/>
                  <a:gd name="T26" fmla="*/ 2 w 7"/>
                  <a:gd name="T27" fmla="*/ 5 h 15"/>
                  <a:gd name="T28" fmla="*/ 0 w 7"/>
                  <a:gd name="T29" fmla="*/ 5 h 15"/>
                  <a:gd name="T30" fmla="*/ 3 w 7"/>
                  <a:gd name="T31" fmla="*/ 2 h 15"/>
                  <a:gd name="T32" fmla="*/ 3 w 7"/>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5">
                    <a:moveTo>
                      <a:pt x="3" y="0"/>
                    </a:moveTo>
                    <a:lnTo>
                      <a:pt x="2" y="0"/>
                    </a:lnTo>
                    <a:lnTo>
                      <a:pt x="0" y="4"/>
                    </a:lnTo>
                    <a:lnTo>
                      <a:pt x="2" y="7"/>
                    </a:lnTo>
                    <a:lnTo>
                      <a:pt x="2" y="11"/>
                    </a:lnTo>
                    <a:lnTo>
                      <a:pt x="3" y="13"/>
                    </a:lnTo>
                    <a:lnTo>
                      <a:pt x="5" y="15"/>
                    </a:lnTo>
                    <a:lnTo>
                      <a:pt x="7" y="15"/>
                    </a:lnTo>
                    <a:lnTo>
                      <a:pt x="7" y="13"/>
                    </a:lnTo>
                    <a:lnTo>
                      <a:pt x="5" y="9"/>
                    </a:lnTo>
                    <a:lnTo>
                      <a:pt x="3" y="11"/>
                    </a:lnTo>
                    <a:lnTo>
                      <a:pt x="3" y="9"/>
                    </a:lnTo>
                    <a:lnTo>
                      <a:pt x="3" y="7"/>
                    </a:lnTo>
                    <a:lnTo>
                      <a:pt x="2" y="5"/>
                    </a:lnTo>
                    <a:lnTo>
                      <a:pt x="0" y="5"/>
                    </a:lnTo>
                    <a:lnTo>
                      <a:pt x="3" y="2"/>
                    </a:lnTo>
                    <a:lnTo>
                      <a:pt x="3" y="0"/>
                    </a:lnTo>
                    <a:close/>
                  </a:path>
                </a:pathLst>
              </a:custGeom>
              <a:grp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sp>
            <p:nvSpPr>
              <p:cNvPr id="206" name="Freeform 76">
                <a:extLst>
                  <a:ext uri="{FF2B5EF4-FFF2-40B4-BE49-F238E27FC236}">
                    <a16:creationId xmlns:a16="http://schemas.microsoft.com/office/drawing/2014/main" id="{A98B7117-6294-4D57-B34C-32295E048B7A}"/>
                  </a:ext>
                </a:extLst>
              </p:cNvPr>
              <p:cNvSpPr>
                <a:spLocks/>
              </p:cNvSpPr>
              <p:nvPr/>
            </p:nvSpPr>
            <p:spPr bwMode="auto">
              <a:xfrm>
                <a:off x="2734736" y="4270937"/>
                <a:ext cx="5188" cy="8064"/>
              </a:xfrm>
              <a:custGeom>
                <a:avLst/>
                <a:gdLst>
                  <a:gd name="T0" fmla="*/ 0 w 2"/>
                  <a:gd name="T1" fmla="*/ 0 h 3"/>
                  <a:gd name="T2" fmla="*/ 0 w 2"/>
                  <a:gd name="T3" fmla="*/ 1 h 3"/>
                  <a:gd name="T4" fmla="*/ 0 w 2"/>
                  <a:gd name="T5" fmla="*/ 1 h 3"/>
                  <a:gd name="T6" fmla="*/ 2 w 2"/>
                  <a:gd name="T7" fmla="*/ 3 h 3"/>
                  <a:gd name="T8" fmla="*/ 2 w 2"/>
                  <a:gd name="T9" fmla="*/ 1 h 3"/>
                  <a:gd name="T10" fmla="*/ 2 w 2"/>
                  <a:gd name="T11" fmla="*/ 1 h 3"/>
                  <a:gd name="T12" fmla="*/ 2 w 2"/>
                  <a:gd name="T13" fmla="*/ 0 h 3"/>
                  <a:gd name="T14" fmla="*/ 0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0"/>
                    </a:moveTo>
                    <a:lnTo>
                      <a:pt x="0" y="1"/>
                    </a:lnTo>
                    <a:lnTo>
                      <a:pt x="0" y="1"/>
                    </a:lnTo>
                    <a:lnTo>
                      <a:pt x="2" y="3"/>
                    </a:lnTo>
                    <a:lnTo>
                      <a:pt x="2" y="1"/>
                    </a:lnTo>
                    <a:lnTo>
                      <a:pt x="2" y="1"/>
                    </a:lnTo>
                    <a:lnTo>
                      <a:pt x="2" y="0"/>
                    </a:lnTo>
                    <a:lnTo>
                      <a:pt x="0" y="0"/>
                    </a:lnTo>
                    <a:close/>
                  </a:path>
                </a:pathLst>
              </a:custGeom>
              <a:grp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sp>
            <p:nvSpPr>
              <p:cNvPr id="298" name="Freeform 168">
                <a:extLst>
                  <a:ext uri="{FF2B5EF4-FFF2-40B4-BE49-F238E27FC236}">
                    <a16:creationId xmlns:a16="http://schemas.microsoft.com/office/drawing/2014/main" id="{34D0413D-9C93-4BC5-B78E-6F2FB1C74B66}"/>
                  </a:ext>
                </a:extLst>
              </p:cNvPr>
              <p:cNvSpPr>
                <a:spLocks/>
              </p:cNvSpPr>
              <p:nvPr/>
            </p:nvSpPr>
            <p:spPr bwMode="auto">
              <a:xfrm>
                <a:off x="2527224" y="4106983"/>
                <a:ext cx="10376" cy="10751"/>
              </a:xfrm>
              <a:custGeom>
                <a:avLst/>
                <a:gdLst>
                  <a:gd name="T0" fmla="*/ 0 w 4"/>
                  <a:gd name="T1" fmla="*/ 0 h 4"/>
                  <a:gd name="T2" fmla="*/ 0 w 4"/>
                  <a:gd name="T3" fmla="*/ 2 h 4"/>
                  <a:gd name="T4" fmla="*/ 4 w 4"/>
                  <a:gd name="T5" fmla="*/ 4 h 4"/>
                  <a:gd name="T6" fmla="*/ 2 w 4"/>
                  <a:gd name="T7" fmla="*/ 0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2"/>
                    </a:lnTo>
                    <a:lnTo>
                      <a:pt x="4" y="4"/>
                    </a:lnTo>
                    <a:lnTo>
                      <a:pt x="2" y="0"/>
                    </a:lnTo>
                    <a:lnTo>
                      <a:pt x="0" y="0"/>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299" name="Freeform 169">
                <a:extLst>
                  <a:ext uri="{FF2B5EF4-FFF2-40B4-BE49-F238E27FC236}">
                    <a16:creationId xmlns:a16="http://schemas.microsoft.com/office/drawing/2014/main" id="{761E214C-5461-4EC4-AA3D-8EDE079EC4D1}"/>
                  </a:ext>
                </a:extLst>
              </p:cNvPr>
              <p:cNvSpPr>
                <a:spLocks/>
              </p:cNvSpPr>
              <p:nvPr/>
            </p:nvSpPr>
            <p:spPr bwMode="auto">
              <a:xfrm>
                <a:off x="2680263" y="4152675"/>
                <a:ext cx="7783" cy="13440"/>
              </a:xfrm>
              <a:custGeom>
                <a:avLst/>
                <a:gdLst>
                  <a:gd name="T0" fmla="*/ 0 w 3"/>
                  <a:gd name="T1" fmla="*/ 0 h 5"/>
                  <a:gd name="T2" fmla="*/ 0 w 3"/>
                  <a:gd name="T3" fmla="*/ 0 h 5"/>
                  <a:gd name="T4" fmla="*/ 0 w 3"/>
                  <a:gd name="T5" fmla="*/ 5 h 5"/>
                  <a:gd name="T6" fmla="*/ 1 w 3"/>
                  <a:gd name="T7" fmla="*/ 5 h 5"/>
                  <a:gd name="T8" fmla="*/ 3 w 3"/>
                  <a:gd name="T9" fmla="*/ 5 h 5"/>
                  <a:gd name="T10" fmla="*/ 1 w 3"/>
                  <a:gd name="T11" fmla="*/ 4 h 5"/>
                  <a:gd name="T12" fmla="*/ 1 w 3"/>
                  <a:gd name="T13" fmla="*/ 2 h 5"/>
                  <a:gd name="T14" fmla="*/ 0 w 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0" y="0"/>
                    </a:moveTo>
                    <a:lnTo>
                      <a:pt x="0" y="0"/>
                    </a:lnTo>
                    <a:lnTo>
                      <a:pt x="0" y="5"/>
                    </a:lnTo>
                    <a:lnTo>
                      <a:pt x="1" y="5"/>
                    </a:lnTo>
                    <a:lnTo>
                      <a:pt x="3" y="5"/>
                    </a:lnTo>
                    <a:lnTo>
                      <a:pt x="1" y="4"/>
                    </a:lnTo>
                    <a:lnTo>
                      <a:pt x="1" y="2"/>
                    </a:lnTo>
                    <a:lnTo>
                      <a:pt x="0" y="0"/>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02" name="Freeform 172">
                <a:extLst>
                  <a:ext uri="{FF2B5EF4-FFF2-40B4-BE49-F238E27FC236}">
                    <a16:creationId xmlns:a16="http://schemas.microsoft.com/office/drawing/2014/main" id="{0B5ABE72-2BC3-4A22-B7F4-C3C071F76484}"/>
                  </a:ext>
                </a:extLst>
              </p:cNvPr>
              <p:cNvSpPr>
                <a:spLocks/>
              </p:cNvSpPr>
              <p:nvPr/>
            </p:nvSpPr>
            <p:spPr bwMode="auto">
              <a:xfrm>
                <a:off x="2669888" y="4133861"/>
                <a:ext cx="18158" cy="18815"/>
              </a:xfrm>
              <a:custGeom>
                <a:avLst/>
                <a:gdLst>
                  <a:gd name="T0" fmla="*/ 0 w 7"/>
                  <a:gd name="T1" fmla="*/ 0 h 7"/>
                  <a:gd name="T2" fmla="*/ 2 w 7"/>
                  <a:gd name="T3" fmla="*/ 3 h 7"/>
                  <a:gd name="T4" fmla="*/ 4 w 7"/>
                  <a:gd name="T5" fmla="*/ 5 h 7"/>
                  <a:gd name="T6" fmla="*/ 5 w 7"/>
                  <a:gd name="T7" fmla="*/ 7 h 7"/>
                  <a:gd name="T8" fmla="*/ 7 w 7"/>
                  <a:gd name="T9" fmla="*/ 7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lnTo>
                      <a:pt x="2" y="3"/>
                    </a:lnTo>
                    <a:lnTo>
                      <a:pt x="4" y="5"/>
                    </a:lnTo>
                    <a:lnTo>
                      <a:pt x="5" y="7"/>
                    </a:lnTo>
                    <a:lnTo>
                      <a:pt x="7" y="7"/>
                    </a:lnTo>
                    <a:lnTo>
                      <a:pt x="0" y="0"/>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05" name="Freeform 175">
                <a:extLst>
                  <a:ext uri="{FF2B5EF4-FFF2-40B4-BE49-F238E27FC236}">
                    <a16:creationId xmlns:a16="http://schemas.microsoft.com/office/drawing/2014/main" id="{AD46ADF7-1B00-4ED6-869A-08B272BA5EC9}"/>
                  </a:ext>
                </a:extLst>
              </p:cNvPr>
              <p:cNvSpPr>
                <a:spLocks/>
              </p:cNvSpPr>
              <p:nvPr/>
            </p:nvSpPr>
            <p:spPr bwMode="auto">
              <a:xfrm>
                <a:off x="2618010" y="4069354"/>
                <a:ext cx="28534" cy="24191"/>
              </a:xfrm>
              <a:custGeom>
                <a:avLst/>
                <a:gdLst>
                  <a:gd name="T0" fmla="*/ 7 w 11"/>
                  <a:gd name="T1" fmla="*/ 7 h 9"/>
                  <a:gd name="T2" fmla="*/ 11 w 11"/>
                  <a:gd name="T3" fmla="*/ 9 h 9"/>
                  <a:gd name="T4" fmla="*/ 9 w 11"/>
                  <a:gd name="T5" fmla="*/ 5 h 9"/>
                  <a:gd name="T6" fmla="*/ 5 w 11"/>
                  <a:gd name="T7" fmla="*/ 2 h 9"/>
                  <a:gd name="T8" fmla="*/ 4 w 11"/>
                  <a:gd name="T9" fmla="*/ 0 h 9"/>
                  <a:gd name="T10" fmla="*/ 0 w 11"/>
                  <a:gd name="T11" fmla="*/ 0 h 9"/>
                  <a:gd name="T12" fmla="*/ 5 w 11"/>
                  <a:gd name="T13" fmla="*/ 4 h 9"/>
                  <a:gd name="T14" fmla="*/ 7 w 11"/>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7" y="7"/>
                    </a:moveTo>
                    <a:lnTo>
                      <a:pt x="11" y="9"/>
                    </a:lnTo>
                    <a:lnTo>
                      <a:pt x="9" y="5"/>
                    </a:lnTo>
                    <a:lnTo>
                      <a:pt x="5" y="2"/>
                    </a:lnTo>
                    <a:lnTo>
                      <a:pt x="4" y="0"/>
                    </a:lnTo>
                    <a:lnTo>
                      <a:pt x="0" y="0"/>
                    </a:lnTo>
                    <a:lnTo>
                      <a:pt x="5" y="4"/>
                    </a:lnTo>
                    <a:lnTo>
                      <a:pt x="7" y="7"/>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07" name="Freeform 177">
                <a:extLst>
                  <a:ext uri="{FF2B5EF4-FFF2-40B4-BE49-F238E27FC236}">
                    <a16:creationId xmlns:a16="http://schemas.microsoft.com/office/drawing/2014/main" id="{E3AA0599-D6E7-40AF-9709-82E4E4ED68A3}"/>
                  </a:ext>
                </a:extLst>
              </p:cNvPr>
              <p:cNvSpPr>
                <a:spLocks/>
              </p:cNvSpPr>
              <p:nvPr/>
            </p:nvSpPr>
            <p:spPr bwMode="auto">
              <a:xfrm>
                <a:off x="2576507" y="3999472"/>
                <a:ext cx="18158" cy="40318"/>
              </a:xfrm>
              <a:custGeom>
                <a:avLst/>
                <a:gdLst>
                  <a:gd name="T0" fmla="*/ 3 w 7"/>
                  <a:gd name="T1" fmla="*/ 15 h 15"/>
                  <a:gd name="T2" fmla="*/ 3 w 7"/>
                  <a:gd name="T3" fmla="*/ 13 h 15"/>
                  <a:gd name="T4" fmla="*/ 7 w 7"/>
                  <a:gd name="T5" fmla="*/ 8 h 15"/>
                  <a:gd name="T6" fmla="*/ 5 w 7"/>
                  <a:gd name="T7" fmla="*/ 6 h 15"/>
                  <a:gd name="T8" fmla="*/ 5 w 7"/>
                  <a:gd name="T9" fmla="*/ 2 h 15"/>
                  <a:gd name="T10" fmla="*/ 3 w 7"/>
                  <a:gd name="T11" fmla="*/ 0 h 15"/>
                  <a:gd name="T12" fmla="*/ 1 w 7"/>
                  <a:gd name="T13" fmla="*/ 0 h 15"/>
                  <a:gd name="T14" fmla="*/ 0 w 7"/>
                  <a:gd name="T15" fmla="*/ 2 h 15"/>
                  <a:gd name="T16" fmla="*/ 0 w 7"/>
                  <a:gd name="T17" fmla="*/ 8 h 15"/>
                  <a:gd name="T18" fmla="*/ 1 w 7"/>
                  <a:gd name="T19" fmla="*/ 11 h 15"/>
                  <a:gd name="T20" fmla="*/ 3 w 7"/>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5">
                    <a:moveTo>
                      <a:pt x="3" y="15"/>
                    </a:moveTo>
                    <a:lnTo>
                      <a:pt x="3" y="13"/>
                    </a:lnTo>
                    <a:lnTo>
                      <a:pt x="7" y="8"/>
                    </a:lnTo>
                    <a:lnTo>
                      <a:pt x="5" y="6"/>
                    </a:lnTo>
                    <a:lnTo>
                      <a:pt x="5" y="2"/>
                    </a:lnTo>
                    <a:lnTo>
                      <a:pt x="3" y="0"/>
                    </a:lnTo>
                    <a:lnTo>
                      <a:pt x="1" y="0"/>
                    </a:lnTo>
                    <a:lnTo>
                      <a:pt x="0" y="2"/>
                    </a:lnTo>
                    <a:lnTo>
                      <a:pt x="0" y="8"/>
                    </a:lnTo>
                    <a:lnTo>
                      <a:pt x="1" y="11"/>
                    </a:lnTo>
                    <a:lnTo>
                      <a:pt x="3" y="15"/>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08" name="Freeform 178">
                <a:extLst>
                  <a:ext uri="{FF2B5EF4-FFF2-40B4-BE49-F238E27FC236}">
                    <a16:creationId xmlns:a16="http://schemas.microsoft.com/office/drawing/2014/main" id="{998564AC-AD7C-429C-97C2-31842CD7C96F}"/>
                  </a:ext>
                </a:extLst>
              </p:cNvPr>
              <p:cNvSpPr>
                <a:spLocks/>
              </p:cNvSpPr>
              <p:nvPr/>
            </p:nvSpPr>
            <p:spPr bwMode="auto">
              <a:xfrm>
                <a:off x="2594665" y="4020974"/>
                <a:ext cx="7783" cy="18815"/>
              </a:xfrm>
              <a:custGeom>
                <a:avLst/>
                <a:gdLst>
                  <a:gd name="T0" fmla="*/ 2 w 3"/>
                  <a:gd name="T1" fmla="*/ 7 h 7"/>
                  <a:gd name="T2" fmla="*/ 2 w 3"/>
                  <a:gd name="T3" fmla="*/ 7 h 7"/>
                  <a:gd name="T4" fmla="*/ 2 w 3"/>
                  <a:gd name="T5" fmla="*/ 5 h 7"/>
                  <a:gd name="T6" fmla="*/ 3 w 3"/>
                  <a:gd name="T7" fmla="*/ 5 h 7"/>
                  <a:gd name="T8" fmla="*/ 2 w 3"/>
                  <a:gd name="T9" fmla="*/ 3 h 7"/>
                  <a:gd name="T10" fmla="*/ 2 w 3"/>
                  <a:gd name="T11" fmla="*/ 1 h 7"/>
                  <a:gd name="T12" fmla="*/ 2 w 3"/>
                  <a:gd name="T13" fmla="*/ 1 h 7"/>
                  <a:gd name="T14" fmla="*/ 2 w 3"/>
                  <a:gd name="T15" fmla="*/ 0 h 7"/>
                  <a:gd name="T16" fmla="*/ 0 w 3"/>
                  <a:gd name="T17" fmla="*/ 1 h 7"/>
                  <a:gd name="T18" fmla="*/ 0 w 3"/>
                  <a:gd name="T19" fmla="*/ 3 h 7"/>
                  <a:gd name="T20" fmla="*/ 0 w 3"/>
                  <a:gd name="T21" fmla="*/ 5 h 7"/>
                  <a:gd name="T22" fmla="*/ 0 w 3"/>
                  <a:gd name="T23" fmla="*/ 7 h 7"/>
                  <a:gd name="T24" fmla="*/ 2 w 3"/>
                  <a:gd name="T2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7">
                    <a:moveTo>
                      <a:pt x="2" y="7"/>
                    </a:moveTo>
                    <a:lnTo>
                      <a:pt x="2" y="7"/>
                    </a:lnTo>
                    <a:lnTo>
                      <a:pt x="2" y="5"/>
                    </a:lnTo>
                    <a:lnTo>
                      <a:pt x="3" y="5"/>
                    </a:lnTo>
                    <a:lnTo>
                      <a:pt x="2" y="3"/>
                    </a:lnTo>
                    <a:lnTo>
                      <a:pt x="2" y="1"/>
                    </a:lnTo>
                    <a:lnTo>
                      <a:pt x="2" y="1"/>
                    </a:lnTo>
                    <a:lnTo>
                      <a:pt x="2" y="0"/>
                    </a:lnTo>
                    <a:lnTo>
                      <a:pt x="0" y="1"/>
                    </a:lnTo>
                    <a:lnTo>
                      <a:pt x="0" y="3"/>
                    </a:lnTo>
                    <a:lnTo>
                      <a:pt x="0" y="5"/>
                    </a:lnTo>
                    <a:lnTo>
                      <a:pt x="0" y="7"/>
                    </a:lnTo>
                    <a:lnTo>
                      <a:pt x="2" y="7"/>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09" name="Freeform 179">
                <a:extLst>
                  <a:ext uri="{FF2B5EF4-FFF2-40B4-BE49-F238E27FC236}">
                    <a16:creationId xmlns:a16="http://schemas.microsoft.com/office/drawing/2014/main" id="{408ECCA3-720D-4149-A0AE-A17C0D3E7803}"/>
                  </a:ext>
                </a:extLst>
              </p:cNvPr>
              <p:cNvSpPr>
                <a:spLocks/>
              </p:cNvSpPr>
              <p:nvPr/>
            </p:nvSpPr>
            <p:spPr bwMode="auto">
              <a:xfrm>
                <a:off x="2400122" y="3760259"/>
                <a:ext cx="10376" cy="40318"/>
              </a:xfrm>
              <a:custGeom>
                <a:avLst/>
                <a:gdLst>
                  <a:gd name="T0" fmla="*/ 2 w 4"/>
                  <a:gd name="T1" fmla="*/ 13 h 15"/>
                  <a:gd name="T2" fmla="*/ 4 w 4"/>
                  <a:gd name="T3" fmla="*/ 7 h 15"/>
                  <a:gd name="T4" fmla="*/ 4 w 4"/>
                  <a:gd name="T5" fmla="*/ 4 h 15"/>
                  <a:gd name="T6" fmla="*/ 4 w 4"/>
                  <a:gd name="T7" fmla="*/ 0 h 15"/>
                  <a:gd name="T8" fmla="*/ 0 w 4"/>
                  <a:gd name="T9" fmla="*/ 0 h 15"/>
                  <a:gd name="T10" fmla="*/ 0 w 4"/>
                  <a:gd name="T11" fmla="*/ 5 h 15"/>
                  <a:gd name="T12" fmla="*/ 0 w 4"/>
                  <a:gd name="T13" fmla="*/ 9 h 15"/>
                  <a:gd name="T14" fmla="*/ 0 w 4"/>
                  <a:gd name="T15" fmla="*/ 15 h 15"/>
                  <a:gd name="T16" fmla="*/ 2 w 4"/>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5">
                    <a:moveTo>
                      <a:pt x="2" y="13"/>
                    </a:moveTo>
                    <a:lnTo>
                      <a:pt x="4" y="7"/>
                    </a:lnTo>
                    <a:lnTo>
                      <a:pt x="4" y="4"/>
                    </a:lnTo>
                    <a:lnTo>
                      <a:pt x="4" y="0"/>
                    </a:lnTo>
                    <a:lnTo>
                      <a:pt x="0" y="0"/>
                    </a:lnTo>
                    <a:lnTo>
                      <a:pt x="0" y="5"/>
                    </a:lnTo>
                    <a:lnTo>
                      <a:pt x="0" y="9"/>
                    </a:lnTo>
                    <a:lnTo>
                      <a:pt x="0" y="15"/>
                    </a:lnTo>
                    <a:lnTo>
                      <a:pt x="2" y="13"/>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10" name="Freeform 180">
                <a:extLst>
                  <a:ext uri="{FF2B5EF4-FFF2-40B4-BE49-F238E27FC236}">
                    <a16:creationId xmlns:a16="http://schemas.microsoft.com/office/drawing/2014/main" id="{7162CF16-64F0-4F44-9F37-207587AC6E8B}"/>
                  </a:ext>
                </a:extLst>
              </p:cNvPr>
              <p:cNvSpPr>
                <a:spLocks/>
              </p:cNvSpPr>
              <p:nvPr/>
            </p:nvSpPr>
            <p:spPr bwMode="auto">
              <a:xfrm>
                <a:off x="2485722" y="4058603"/>
                <a:ext cx="18158" cy="24191"/>
              </a:xfrm>
              <a:custGeom>
                <a:avLst/>
                <a:gdLst>
                  <a:gd name="T0" fmla="*/ 4 w 7"/>
                  <a:gd name="T1" fmla="*/ 0 h 9"/>
                  <a:gd name="T2" fmla="*/ 2 w 7"/>
                  <a:gd name="T3" fmla="*/ 0 h 9"/>
                  <a:gd name="T4" fmla="*/ 0 w 7"/>
                  <a:gd name="T5" fmla="*/ 4 h 9"/>
                  <a:gd name="T6" fmla="*/ 2 w 7"/>
                  <a:gd name="T7" fmla="*/ 6 h 9"/>
                  <a:gd name="T8" fmla="*/ 2 w 7"/>
                  <a:gd name="T9" fmla="*/ 8 h 9"/>
                  <a:gd name="T10" fmla="*/ 4 w 7"/>
                  <a:gd name="T11" fmla="*/ 9 h 9"/>
                  <a:gd name="T12" fmla="*/ 7 w 7"/>
                  <a:gd name="T13" fmla="*/ 8 h 9"/>
                  <a:gd name="T14" fmla="*/ 5 w 7"/>
                  <a:gd name="T15" fmla="*/ 4 h 9"/>
                  <a:gd name="T16" fmla="*/ 4 w 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4" y="0"/>
                    </a:moveTo>
                    <a:lnTo>
                      <a:pt x="2" y="0"/>
                    </a:lnTo>
                    <a:lnTo>
                      <a:pt x="0" y="4"/>
                    </a:lnTo>
                    <a:lnTo>
                      <a:pt x="2" y="6"/>
                    </a:lnTo>
                    <a:lnTo>
                      <a:pt x="2" y="8"/>
                    </a:lnTo>
                    <a:lnTo>
                      <a:pt x="4" y="9"/>
                    </a:lnTo>
                    <a:lnTo>
                      <a:pt x="7" y="8"/>
                    </a:lnTo>
                    <a:lnTo>
                      <a:pt x="5" y="4"/>
                    </a:lnTo>
                    <a:lnTo>
                      <a:pt x="4" y="0"/>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11" name="Freeform 181">
                <a:extLst>
                  <a:ext uri="{FF2B5EF4-FFF2-40B4-BE49-F238E27FC236}">
                    <a16:creationId xmlns:a16="http://schemas.microsoft.com/office/drawing/2014/main" id="{D3CA6714-3389-4D38-8712-3A285FB65549}"/>
                  </a:ext>
                </a:extLst>
              </p:cNvPr>
              <p:cNvSpPr>
                <a:spLocks/>
              </p:cNvSpPr>
              <p:nvPr/>
            </p:nvSpPr>
            <p:spPr bwMode="auto">
              <a:xfrm>
                <a:off x="2353432" y="3760259"/>
                <a:ext cx="12970" cy="29566"/>
              </a:xfrm>
              <a:custGeom>
                <a:avLst/>
                <a:gdLst>
                  <a:gd name="T0" fmla="*/ 2 w 5"/>
                  <a:gd name="T1" fmla="*/ 0 h 11"/>
                  <a:gd name="T2" fmla="*/ 0 w 5"/>
                  <a:gd name="T3" fmla="*/ 0 h 11"/>
                  <a:gd name="T4" fmla="*/ 0 w 5"/>
                  <a:gd name="T5" fmla="*/ 4 h 11"/>
                  <a:gd name="T6" fmla="*/ 2 w 5"/>
                  <a:gd name="T7" fmla="*/ 5 h 11"/>
                  <a:gd name="T8" fmla="*/ 5 w 5"/>
                  <a:gd name="T9" fmla="*/ 11 h 11"/>
                  <a:gd name="T10" fmla="*/ 5 w 5"/>
                  <a:gd name="T11" fmla="*/ 7 h 11"/>
                  <a:gd name="T12" fmla="*/ 4 w 5"/>
                  <a:gd name="T13" fmla="*/ 2 h 11"/>
                  <a:gd name="T14" fmla="*/ 2 w 5"/>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1">
                    <a:moveTo>
                      <a:pt x="2" y="0"/>
                    </a:moveTo>
                    <a:lnTo>
                      <a:pt x="0" y="0"/>
                    </a:lnTo>
                    <a:lnTo>
                      <a:pt x="0" y="4"/>
                    </a:lnTo>
                    <a:lnTo>
                      <a:pt x="2" y="5"/>
                    </a:lnTo>
                    <a:lnTo>
                      <a:pt x="5" y="11"/>
                    </a:lnTo>
                    <a:lnTo>
                      <a:pt x="5" y="7"/>
                    </a:lnTo>
                    <a:lnTo>
                      <a:pt x="4" y="2"/>
                    </a:lnTo>
                    <a:lnTo>
                      <a:pt x="2" y="0"/>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12" name="Freeform 182">
                <a:extLst>
                  <a:ext uri="{FF2B5EF4-FFF2-40B4-BE49-F238E27FC236}">
                    <a16:creationId xmlns:a16="http://schemas.microsoft.com/office/drawing/2014/main" id="{D7F59C0A-F124-4593-B937-0EB4DCFCB6A0}"/>
                  </a:ext>
                </a:extLst>
              </p:cNvPr>
              <p:cNvSpPr>
                <a:spLocks/>
              </p:cNvSpPr>
              <p:nvPr/>
            </p:nvSpPr>
            <p:spPr bwMode="auto">
              <a:xfrm>
                <a:off x="2358620" y="3711879"/>
                <a:ext cx="36315" cy="96760"/>
              </a:xfrm>
              <a:custGeom>
                <a:avLst/>
                <a:gdLst>
                  <a:gd name="T0" fmla="*/ 7 w 14"/>
                  <a:gd name="T1" fmla="*/ 2 h 36"/>
                  <a:gd name="T2" fmla="*/ 3 w 14"/>
                  <a:gd name="T3" fmla="*/ 0 h 36"/>
                  <a:gd name="T4" fmla="*/ 3 w 14"/>
                  <a:gd name="T5" fmla="*/ 0 h 36"/>
                  <a:gd name="T6" fmla="*/ 2 w 14"/>
                  <a:gd name="T7" fmla="*/ 2 h 36"/>
                  <a:gd name="T8" fmla="*/ 0 w 14"/>
                  <a:gd name="T9" fmla="*/ 9 h 36"/>
                  <a:gd name="T10" fmla="*/ 0 w 14"/>
                  <a:gd name="T11" fmla="*/ 13 h 36"/>
                  <a:gd name="T12" fmla="*/ 2 w 14"/>
                  <a:gd name="T13" fmla="*/ 16 h 36"/>
                  <a:gd name="T14" fmla="*/ 3 w 14"/>
                  <a:gd name="T15" fmla="*/ 20 h 36"/>
                  <a:gd name="T16" fmla="*/ 5 w 14"/>
                  <a:gd name="T17" fmla="*/ 22 h 36"/>
                  <a:gd name="T18" fmla="*/ 7 w 14"/>
                  <a:gd name="T19" fmla="*/ 20 h 36"/>
                  <a:gd name="T20" fmla="*/ 9 w 14"/>
                  <a:gd name="T21" fmla="*/ 20 h 36"/>
                  <a:gd name="T22" fmla="*/ 9 w 14"/>
                  <a:gd name="T23" fmla="*/ 18 h 36"/>
                  <a:gd name="T24" fmla="*/ 9 w 14"/>
                  <a:gd name="T25" fmla="*/ 27 h 36"/>
                  <a:gd name="T26" fmla="*/ 9 w 14"/>
                  <a:gd name="T27" fmla="*/ 33 h 36"/>
                  <a:gd name="T28" fmla="*/ 11 w 14"/>
                  <a:gd name="T29" fmla="*/ 36 h 36"/>
                  <a:gd name="T30" fmla="*/ 14 w 14"/>
                  <a:gd name="T31" fmla="*/ 27 h 36"/>
                  <a:gd name="T32" fmla="*/ 14 w 14"/>
                  <a:gd name="T33" fmla="*/ 18 h 36"/>
                  <a:gd name="T34" fmla="*/ 13 w 14"/>
                  <a:gd name="T35" fmla="*/ 7 h 36"/>
                  <a:gd name="T36" fmla="*/ 7 w 14"/>
                  <a:gd name="T3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36">
                    <a:moveTo>
                      <a:pt x="7" y="2"/>
                    </a:moveTo>
                    <a:lnTo>
                      <a:pt x="3" y="0"/>
                    </a:lnTo>
                    <a:lnTo>
                      <a:pt x="3" y="0"/>
                    </a:lnTo>
                    <a:lnTo>
                      <a:pt x="2" y="2"/>
                    </a:lnTo>
                    <a:lnTo>
                      <a:pt x="0" y="9"/>
                    </a:lnTo>
                    <a:lnTo>
                      <a:pt x="0" y="13"/>
                    </a:lnTo>
                    <a:lnTo>
                      <a:pt x="2" y="16"/>
                    </a:lnTo>
                    <a:lnTo>
                      <a:pt x="3" y="20"/>
                    </a:lnTo>
                    <a:lnTo>
                      <a:pt x="5" y="22"/>
                    </a:lnTo>
                    <a:lnTo>
                      <a:pt x="7" y="20"/>
                    </a:lnTo>
                    <a:lnTo>
                      <a:pt x="9" y="20"/>
                    </a:lnTo>
                    <a:lnTo>
                      <a:pt x="9" y="18"/>
                    </a:lnTo>
                    <a:lnTo>
                      <a:pt x="9" y="27"/>
                    </a:lnTo>
                    <a:lnTo>
                      <a:pt x="9" y="33"/>
                    </a:lnTo>
                    <a:lnTo>
                      <a:pt x="11" y="36"/>
                    </a:lnTo>
                    <a:lnTo>
                      <a:pt x="14" y="27"/>
                    </a:lnTo>
                    <a:lnTo>
                      <a:pt x="14" y="18"/>
                    </a:lnTo>
                    <a:lnTo>
                      <a:pt x="13" y="7"/>
                    </a:lnTo>
                    <a:lnTo>
                      <a:pt x="7" y="2"/>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14" name="Freeform 184">
                <a:extLst>
                  <a:ext uri="{FF2B5EF4-FFF2-40B4-BE49-F238E27FC236}">
                    <a16:creationId xmlns:a16="http://schemas.microsoft.com/office/drawing/2014/main" id="{9993C12A-6E21-49E4-AE0A-1403A13FDDAC}"/>
                  </a:ext>
                </a:extLst>
              </p:cNvPr>
              <p:cNvSpPr>
                <a:spLocks/>
              </p:cNvSpPr>
              <p:nvPr/>
            </p:nvSpPr>
            <p:spPr bwMode="auto">
              <a:xfrm>
                <a:off x="2415686" y="3862394"/>
                <a:ext cx="12970" cy="29566"/>
              </a:xfrm>
              <a:custGeom>
                <a:avLst/>
                <a:gdLst>
                  <a:gd name="T0" fmla="*/ 3 w 5"/>
                  <a:gd name="T1" fmla="*/ 11 h 11"/>
                  <a:gd name="T2" fmla="*/ 5 w 5"/>
                  <a:gd name="T3" fmla="*/ 9 h 11"/>
                  <a:gd name="T4" fmla="*/ 5 w 5"/>
                  <a:gd name="T5" fmla="*/ 6 h 11"/>
                  <a:gd name="T6" fmla="*/ 3 w 5"/>
                  <a:gd name="T7" fmla="*/ 2 h 11"/>
                  <a:gd name="T8" fmla="*/ 1 w 5"/>
                  <a:gd name="T9" fmla="*/ 0 h 11"/>
                  <a:gd name="T10" fmla="*/ 0 w 5"/>
                  <a:gd name="T11" fmla="*/ 4 h 11"/>
                  <a:gd name="T12" fmla="*/ 0 w 5"/>
                  <a:gd name="T13" fmla="*/ 6 h 11"/>
                  <a:gd name="T14" fmla="*/ 1 w 5"/>
                  <a:gd name="T15" fmla="*/ 9 h 11"/>
                  <a:gd name="T16" fmla="*/ 3 w 5"/>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3" y="11"/>
                    </a:moveTo>
                    <a:lnTo>
                      <a:pt x="5" y="9"/>
                    </a:lnTo>
                    <a:lnTo>
                      <a:pt x="5" y="6"/>
                    </a:lnTo>
                    <a:lnTo>
                      <a:pt x="3" y="2"/>
                    </a:lnTo>
                    <a:lnTo>
                      <a:pt x="1" y="0"/>
                    </a:lnTo>
                    <a:lnTo>
                      <a:pt x="0" y="4"/>
                    </a:lnTo>
                    <a:lnTo>
                      <a:pt x="0" y="6"/>
                    </a:lnTo>
                    <a:lnTo>
                      <a:pt x="1" y="9"/>
                    </a:lnTo>
                    <a:lnTo>
                      <a:pt x="3" y="11"/>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23" name="Freeform 193">
                <a:extLst>
                  <a:ext uri="{FF2B5EF4-FFF2-40B4-BE49-F238E27FC236}">
                    <a16:creationId xmlns:a16="http://schemas.microsoft.com/office/drawing/2014/main" id="{B407EBAE-D562-459E-84D7-64FCD684CBDC}"/>
                  </a:ext>
                </a:extLst>
              </p:cNvPr>
              <p:cNvSpPr>
                <a:spLocks/>
              </p:cNvSpPr>
              <p:nvPr/>
            </p:nvSpPr>
            <p:spPr bwMode="auto">
              <a:xfrm>
                <a:off x="2348244" y="3706503"/>
                <a:ext cx="10376" cy="18815"/>
              </a:xfrm>
              <a:custGeom>
                <a:avLst/>
                <a:gdLst>
                  <a:gd name="T0" fmla="*/ 4 w 4"/>
                  <a:gd name="T1" fmla="*/ 5 h 7"/>
                  <a:gd name="T2" fmla="*/ 4 w 4"/>
                  <a:gd name="T3" fmla="*/ 4 h 7"/>
                  <a:gd name="T4" fmla="*/ 2 w 4"/>
                  <a:gd name="T5" fmla="*/ 0 h 7"/>
                  <a:gd name="T6" fmla="*/ 0 w 4"/>
                  <a:gd name="T7" fmla="*/ 4 h 7"/>
                  <a:gd name="T8" fmla="*/ 0 w 4"/>
                  <a:gd name="T9" fmla="*/ 5 h 7"/>
                  <a:gd name="T10" fmla="*/ 0 w 4"/>
                  <a:gd name="T11" fmla="*/ 7 h 7"/>
                  <a:gd name="T12" fmla="*/ 4 w 4"/>
                  <a:gd name="T13" fmla="*/ 7 h 7"/>
                  <a:gd name="T14" fmla="*/ 4 w 4"/>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4" y="5"/>
                    </a:moveTo>
                    <a:lnTo>
                      <a:pt x="4" y="4"/>
                    </a:lnTo>
                    <a:lnTo>
                      <a:pt x="2" y="0"/>
                    </a:lnTo>
                    <a:lnTo>
                      <a:pt x="0" y="4"/>
                    </a:lnTo>
                    <a:lnTo>
                      <a:pt x="0" y="5"/>
                    </a:lnTo>
                    <a:lnTo>
                      <a:pt x="0" y="7"/>
                    </a:lnTo>
                    <a:lnTo>
                      <a:pt x="4" y="7"/>
                    </a:lnTo>
                    <a:lnTo>
                      <a:pt x="4" y="5"/>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33" name="Freeform 203">
                <a:extLst>
                  <a:ext uri="{FF2B5EF4-FFF2-40B4-BE49-F238E27FC236}">
                    <a16:creationId xmlns:a16="http://schemas.microsoft.com/office/drawing/2014/main" id="{2B477C18-7775-4B37-B9B5-0CA7665B207E}"/>
                  </a:ext>
                </a:extLst>
              </p:cNvPr>
              <p:cNvSpPr>
                <a:spLocks/>
              </p:cNvSpPr>
              <p:nvPr/>
            </p:nvSpPr>
            <p:spPr bwMode="auto">
              <a:xfrm>
                <a:off x="2405310" y="3951092"/>
                <a:ext cx="287924" cy="255340"/>
              </a:xfrm>
              <a:custGeom>
                <a:avLst/>
                <a:gdLst>
                  <a:gd name="T0" fmla="*/ 107 w 111"/>
                  <a:gd name="T1" fmla="*/ 86 h 95"/>
                  <a:gd name="T2" fmla="*/ 102 w 111"/>
                  <a:gd name="T3" fmla="*/ 71 h 95"/>
                  <a:gd name="T4" fmla="*/ 95 w 111"/>
                  <a:gd name="T5" fmla="*/ 64 h 95"/>
                  <a:gd name="T6" fmla="*/ 82 w 111"/>
                  <a:gd name="T7" fmla="*/ 57 h 95"/>
                  <a:gd name="T8" fmla="*/ 76 w 111"/>
                  <a:gd name="T9" fmla="*/ 51 h 95"/>
                  <a:gd name="T10" fmla="*/ 69 w 111"/>
                  <a:gd name="T11" fmla="*/ 33 h 95"/>
                  <a:gd name="T12" fmla="*/ 60 w 111"/>
                  <a:gd name="T13" fmla="*/ 20 h 95"/>
                  <a:gd name="T14" fmla="*/ 33 w 111"/>
                  <a:gd name="T15" fmla="*/ 13 h 95"/>
                  <a:gd name="T16" fmla="*/ 15 w 111"/>
                  <a:gd name="T17" fmla="*/ 2 h 95"/>
                  <a:gd name="T18" fmla="*/ 5 w 111"/>
                  <a:gd name="T19" fmla="*/ 2 h 95"/>
                  <a:gd name="T20" fmla="*/ 0 w 111"/>
                  <a:gd name="T21" fmla="*/ 6 h 95"/>
                  <a:gd name="T22" fmla="*/ 4 w 111"/>
                  <a:gd name="T23" fmla="*/ 13 h 95"/>
                  <a:gd name="T24" fmla="*/ 13 w 111"/>
                  <a:gd name="T25" fmla="*/ 15 h 95"/>
                  <a:gd name="T26" fmla="*/ 16 w 111"/>
                  <a:gd name="T27" fmla="*/ 11 h 95"/>
                  <a:gd name="T28" fmla="*/ 20 w 111"/>
                  <a:gd name="T29" fmla="*/ 11 h 95"/>
                  <a:gd name="T30" fmla="*/ 18 w 111"/>
                  <a:gd name="T31" fmla="*/ 15 h 95"/>
                  <a:gd name="T32" fmla="*/ 18 w 111"/>
                  <a:gd name="T33" fmla="*/ 18 h 95"/>
                  <a:gd name="T34" fmla="*/ 15 w 111"/>
                  <a:gd name="T35" fmla="*/ 15 h 95"/>
                  <a:gd name="T36" fmla="*/ 9 w 111"/>
                  <a:gd name="T37" fmla="*/ 17 h 95"/>
                  <a:gd name="T38" fmla="*/ 9 w 111"/>
                  <a:gd name="T39" fmla="*/ 20 h 95"/>
                  <a:gd name="T40" fmla="*/ 9 w 111"/>
                  <a:gd name="T41" fmla="*/ 22 h 95"/>
                  <a:gd name="T42" fmla="*/ 11 w 111"/>
                  <a:gd name="T43" fmla="*/ 27 h 95"/>
                  <a:gd name="T44" fmla="*/ 15 w 111"/>
                  <a:gd name="T45" fmla="*/ 29 h 95"/>
                  <a:gd name="T46" fmla="*/ 18 w 111"/>
                  <a:gd name="T47" fmla="*/ 27 h 95"/>
                  <a:gd name="T48" fmla="*/ 22 w 111"/>
                  <a:gd name="T49" fmla="*/ 31 h 95"/>
                  <a:gd name="T50" fmla="*/ 24 w 111"/>
                  <a:gd name="T51" fmla="*/ 29 h 95"/>
                  <a:gd name="T52" fmla="*/ 25 w 111"/>
                  <a:gd name="T53" fmla="*/ 33 h 95"/>
                  <a:gd name="T54" fmla="*/ 25 w 111"/>
                  <a:gd name="T55" fmla="*/ 37 h 95"/>
                  <a:gd name="T56" fmla="*/ 29 w 111"/>
                  <a:gd name="T57" fmla="*/ 38 h 95"/>
                  <a:gd name="T58" fmla="*/ 31 w 111"/>
                  <a:gd name="T59" fmla="*/ 37 h 95"/>
                  <a:gd name="T60" fmla="*/ 38 w 111"/>
                  <a:gd name="T61" fmla="*/ 42 h 95"/>
                  <a:gd name="T62" fmla="*/ 49 w 111"/>
                  <a:gd name="T63" fmla="*/ 46 h 95"/>
                  <a:gd name="T64" fmla="*/ 42 w 111"/>
                  <a:gd name="T65" fmla="*/ 49 h 95"/>
                  <a:gd name="T66" fmla="*/ 38 w 111"/>
                  <a:gd name="T67" fmla="*/ 51 h 95"/>
                  <a:gd name="T68" fmla="*/ 38 w 111"/>
                  <a:gd name="T69" fmla="*/ 55 h 95"/>
                  <a:gd name="T70" fmla="*/ 40 w 111"/>
                  <a:gd name="T71" fmla="*/ 57 h 95"/>
                  <a:gd name="T72" fmla="*/ 40 w 111"/>
                  <a:gd name="T73" fmla="*/ 55 h 95"/>
                  <a:gd name="T74" fmla="*/ 46 w 111"/>
                  <a:gd name="T75" fmla="*/ 57 h 95"/>
                  <a:gd name="T76" fmla="*/ 46 w 111"/>
                  <a:gd name="T77" fmla="*/ 57 h 95"/>
                  <a:gd name="T78" fmla="*/ 47 w 111"/>
                  <a:gd name="T79" fmla="*/ 55 h 95"/>
                  <a:gd name="T80" fmla="*/ 49 w 111"/>
                  <a:gd name="T81" fmla="*/ 57 h 95"/>
                  <a:gd name="T82" fmla="*/ 53 w 111"/>
                  <a:gd name="T83" fmla="*/ 57 h 95"/>
                  <a:gd name="T84" fmla="*/ 53 w 111"/>
                  <a:gd name="T85" fmla="*/ 60 h 95"/>
                  <a:gd name="T86" fmla="*/ 55 w 111"/>
                  <a:gd name="T87" fmla="*/ 62 h 95"/>
                  <a:gd name="T88" fmla="*/ 58 w 111"/>
                  <a:gd name="T89" fmla="*/ 64 h 95"/>
                  <a:gd name="T90" fmla="*/ 58 w 111"/>
                  <a:gd name="T91" fmla="*/ 66 h 95"/>
                  <a:gd name="T92" fmla="*/ 56 w 111"/>
                  <a:gd name="T93" fmla="*/ 68 h 95"/>
                  <a:gd name="T94" fmla="*/ 56 w 111"/>
                  <a:gd name="T95" fmla="*/ 69 h 95"/>
                  <a:gd name="T96" fmla="*/ 62 w 111"/>
                  <a:gd name="T97" fmla="*/ 73 h 95"/>
                  <a:gd name="T98" fmla="*/ 67 w 111"/>
                  <a:gd name="T99" fmla="*/ 71 h 95"/>
                  <a:gd name="T100" fmla="*/ 76 w 111"/>
                  <a:gd name="T101" fmla="*/ 68 h 95"/>
                  <a:gd name="T102" fmla="*/ 76 w 111"/>
                  <a:gd name="T103" fmla="*/ 69 h 95"/>
                  <a:gd name="T104" fmla="*/ 71 w 111"/>
                  <a:gd name="T105" fmla="*/ 77 h 95"/>
                  <a:gd name="T106" fmla="*/ 73 w 111"/>
                  <a:gd name="T107" fmla="*/ 84 h 95"/>
                  <a:gd name="T108" fmla="*/ 97 w 111"/>
                  <a:gd name="T109" fmla="*/ 93 h 95"/>
                  <a:gd name="T110" fmla="*/ 106 w 111"/>
                  <a:gd name="T111" fmla="*/ 95 h 95"/>
                  <a:gd name="T112" fmla="*/ 111 w 111"/>
                  <a:gd name="T113" fmla="*/ 91 h 95"/>
                  <a:gd name="T114" fmla="*/ 111 w 111"/>
                  <a:gd name="T115" fmla="*/ 8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 h="95">
                    <a:moveTo>
                      <a:pt x="109" y="82"/>
                    </a:moveTo>
                    <a:lnTo>
                      <a:pt x="107" y="86"/>
                    </a:lnTo>
                    <a:lnTo>
                      <a:pt x="107" y="88"/>
                    </a:lnTo>
                    <a:lnTo>
                      <a:pt x="102" y="71"/>
                    </a:lnTo>
                    <a:lnTo>
                      <a:pt x="98" y="68"/>
                    </a:lnTo>
                    <a:lnTo>
                      <a:pt x="95" y="64"/>
                    </a:lnTo>
                    <a:lnTo>
                      <a:pt x="91" y="60"/>
                    </a:lnTo>
                    <a:lnTo>
                      <a:pt x="82" y="57"/>
                    </a:lnTo>
                    <a:lnTo>
                      <a:pt x="78" y="53"/>
                    </a:lnTo>
                    <a:lnTo>
                      <a:pt x="76" y="51"/>
                    </a:lnTo>
                    <a:lnTo>
                      <a:pt x="75" y="44"/>
                    </a:lnTo>
                    <a:lnTo>
                      <a:pt x="69" y="33"/>
                    </a:lnTo>
                    <a:lnTo>
                      <a:pt x="64" y="24"/>
                    </a:lnTo>
                    <a:lnTo>
                      <a:pt x="60" y="20"/>
                    </a:lnTo>
                    <a:lnTo>
                      <a:pt x="56" y="18"/>
                    </a:lnTo>
                    <a:lnTo>
                      <a:pt x="33" y="13"/>
                    </a:lnTo>
                    <a:lnTo>
                      <a:pt x="27" y="11"/>
                    </a:lnTo>
                    <a:lnTo>
                      <a:pt x="15" y="2"/>
                    </a:lnTo>
                    <a:lnTo>
                      <a:pt x="9" y="0"/>
                    </a:lnTo>
                    <a:lnTo>
                      <a:pt x="5" y="2"/>
                    </a:lnTo>
                    <a:lnTo>
                      <a:pt x="2" y="2"/>
                    </a:lnTo>
                    <a:lnTo>
                      <a:pt x="0" y="6"/>
                    </a:lnTo>
                    <a:lnTo>
                      <a:pt x="2" y="11"/>
                    </a:lnTo>
                    <a:lnTo>
                      <a:pt x="4" y="13"/>
                    </a:lnTo>
                    <a:lnTo>
                      <a:pt x="9" y="15"/>
                    </a:lnTo>
                    <a:lnTo>
                      <a:pt x="13" y="15"/>
                    </a:lnTo>
                    <a:lnTo>
                      <a:pt x="13" y="11"/>
                    </a:lnTo>
                    <a:lnTo>
                      <a:pt x="16" y="11"/>
                    </a:lnTo>
                    <a:lnTo>
                      <a:pt x="18" y="11"/>
                    </a:lnTo>
                    <a:lnTo>
                      <a:pt x="20" y="11"/>
                    </a:lnTo>
                    <a:lnTo>
                      <a:pt x="18" y="13"/>
                    </a:lnTo>
                    <a:lnTo>
                      <a:pt x="18" y="15"/>
                    </a:lnTo>
                    <a:lnTo>
                      <a:pt x="18" y="17"/>
                    </a:lnTo>
                    <a:lnTo>
                      <a:pt x="18" y="18"/>
                    </a:lnTo>
                    <a:lnTo>
                      <a:pt x="16" y="17"/>
                    </a:lnTo>
                    <a:lnTo>
                      <a:pt x="15" y="15"/>
                    </a:lnTo>
                    <a:lnTo>
                      <a:pt x="11" y="17"/>
                    </a:lnTo>
                    <a:lnTo>
                      <a:pt x="9" y="17"/>
                    </a:lnTo>
                    <a:lnTo>
                      <a:pt x="9" y="18"/>
                    </a:lnTo>
                    <a:lnTo>
                      <a:pt x="9" y="20"/>
                    </a:lnTo>
                    <a:lnTo>
                      <a:pt x="9" y="22"/>
                    </a:lnTo>
                    <a:lnTo>
                      <a:pt x="9" y="22"/>
                    </a:lnTo>
                    <a:lnTo>
                      <a:pt x="11" y="27"/>
                    </a:lnTo>
                    <a:lnTo>
                      <a:pt x="11" y="27"/>
                    </a:lnTo>
                    <a:lnTo>
                      <a:pt x="13" y="29"/>
                    </a:lnTo>
                    <a:lnTo>
                      <a:pt x="15" y="29"/>
                    </a:lnTo>
                    <a:lnTo>
                      <a:pt x="16" y="27"/>
                    </a:lnTo>
                    <a:lnTo>
                      <a:pt x="18" y="27"/>
                    </a:lnTo>
                    <a:lnTo>
                      <a:pt x="20" y="29"/>
                    </a:lnTo>
                    <a:lnTo>
                      <a:pt x="22" y="31"/>
                    </a:lnTo>
                    <a:lnTo>
                      <a:pt x="24" y="31"/>
                    </a:lnTo>
                    <a:lnTo>
                      <a:pt x="24" y="29"/>
                    </a:lnTo>
                    <a:lnTo>
                      <a:pt x="25" y="31"/>
                    </a:lnTo>
                    <a:lnTo>
                      <a:pt x="25" y="33"/>
                    </a:lnTo>
                    <a:lnTo>
                      <a:pt x="25" y="35"/>
                    </a:lnTo>
                    <a:lnTo>
                      <a:pt x="25" y="37"/>
                    </a:lnTo>
                    <a:lnTo>
                      <a:pt x="27" y="38"/>
                    </a:lnTo>
                    <a:lnTo>
                      <a:pt x="29" y="38"/>
                    </a:lnTo>
                    <a:lnTo>
                      <a:pt x="29" y="37"/>
                    </a:lnTo>
                    <a:lnTo>
                      <a:pt x="31" y="37"/>
                    </a:lnTo>
                    <a:lnTo>
                      <a:pt x="36" y="38"/>
                    </a:lnTo>
                    <a:lnTo>
                      <a:pt x="38" y="42"/>
                    </a:lnTo>
                    <a:lnTo>
                      <a:pt x="44" y="46"/>
                    </a:lnTo>
                    <a:lnTo>
                      <a:pt x="49" y="46"/>
                    </a:lnTo>
                    <a:lnTo>
                      <a:pt x="46" y="48"/>
                    </a:lnTo>
                    <a:lnTo>
                      <a:pt x="42" y="49"/>
                    </a:lnTo>
                    <a:lnTo>
                      <a:pt x="40" y="49"/>
                    </a:lnTo>
                    <a:lnTo>
                      <a:pt x="38" y="51"/>
                    </a:lnTo>
                    <a:lnTo>
                      <a:pt x="38" y="53"/>
                    </a:lnTo>
                    <a:lnTo>
                      <a:pt x="38" y="55"/>
                    </a:lnTo>
                    <a:lnTo>
                      <a:pt x="40" y="55"/>
                    </a:lnTo>
                    <a:lnTo>
                      <a:pt x="40" y="57"/>
                    </a:lnTo>
                    <a:lnTo>
                      <a:pt x="40" y="57"/>
                    </a:lnTo>
                    <a:lnTo>
                      <a:pt x="40" y="55"/>
                    </a:lnTo>
                    <a:lnTo>
                      <a:pt x="42" y="55"/>
                    </a:lnTo>
                    <a:lnTo>
                      <a:pt x="46" y="57"/>
                    </a:lnTo>
                    <a:lnTo>
                      <a:pt x="46" y="57"/>
                    </a:lnTo>
                    <a:lnTo>
                      <a:pt x="46" y="57"/>
                    </a:lnTo>
                    <a:lnTo>
                      <a:pt x="46" y="57"/>
                    </a:lnTo>
                    <a:lnTo>
                      <a:pt x="47" y="55"/>
                    </a:lnTo>
                    <a:lnTo>
                      <a:pt x="49" y="57"/>
                    </a:lnTo>
                    <a:lnTo>
                      <a:pt x="49" y="57"/>
                    </a:lnTo>
                    <a:lnTo>
                      <a:pt x="51" y="57"/>
                    </a:lnTo>
                    <a:lnTo>
                      <a:pt x="53" y="57"/>
                    </a:lnTo>
                    <a:lnTo>
                      <a:pt x="53" y="60"/>
                    </a:lnTo>
                    <a:lnTo>
                      <a:pt x="53" y="60"/>
                    </a:lnTo>
                    <a:lnTo>
                      <a:pt x="53" y="62"/>
                    </a:lnTo>
                    <a:lnTo>
                      <a:pt x="55" y="62"/>
                    </a:lnTo>
                    <a:lnTo>
                      <a:pt x="56" y="64"/>
                    </a:lnTo>
                    <a:lnTo>
                      <a:pt x="58" y="64"/>
                    </a:lnTo>
                    <a:lnTo>
                      <a:pt x="60" y="64"/>
                    </a:lnTo>
                    <a:lnTo>
                      <a:pt x="58" y="66"/>
                    </a:lnTo>
                    <a:lnTo>
                      <a:pt x="58" y="68"/>
                    </a:lnTo>
                    <a:lnTo>
                      <a:pt x="56" y="68"/>
                    </a:lnTo>
                    <a:lnTo>
                      <a:pt x="55" y="68"/>
                    </a:lnTo>
                    <a:lnTo>
                      <a:pt x="56" y="69"/>
                    </a:lnTo>
                    <a:lnTo>
                      <a:pt x="60" y="73"/>
                    </a:lnTo>
                    <a:lnTo>
                      <a:pt x="62" y="73"/>
                    </a:lnTo>
                    <a:lnTo>
                      <a:pt x="64" y="73"/>
                    </a:lnTo>
                    <a:lnTo>
                      <a:pt x="67" y="71"/>
                    </a:lnTo>
                    <a:lnTo>
                      <a:pt x="75" y="71"/>
                    </a:lnTo>
                    <a:lnTo>
                      <a:pt x="76" y="68"/>
                    </a:lnTo>
                    <a:lnTo>
                      <a:pt x="78" y="64"/>
                    </a:lnTo>
                    <a:lnTo>
                      <a:pt x="76" y="69"/>
                    </a:lnTo>
                    <a:lnTo>
                      <a:pt x="75" y="73"/>
                    </a:lnTo>
                    <a:lnTo>
                      <a:pt x="71" y="77"/>
                    </a:lnTo>
                    <a:lnTo>
                      <a:pt x="71" y="80"/>
                    </a:lnTo>
                    <a:lnTo>
                      <a:pt x="73" y="84"/>
                    </a:lnTo>
                    <a:lnTo>
                      <a:pt x="78" y="86"/>
                    </a:lnTo>
                    <a:lnTo>
                      <a:pt x="97" y="93"/>
                    </a:lnTo>
                    <a:lnTo>
                      <a:pt x="102" y="95"/>
                    </a:lnTo>
                    <a:lnTo>
                      <a:pt x="106" y="95"/>
                    </a:lnTo>
                    <a:lnTo>
                      <a:pt x="111" y="93"/>
                    </a:lnTo>
                    <a:lnTo>
                      <a:pt x="111" y="91"/>
                    </a:lnTo>
                    <a:lnTo>
                      <a:pt x="111" y="89"/>
                    </a:lnTo>
                    <a:lnTo>
                      <a:pt x="111" y="88"/>
                    </a:lnTo>
                    <a:lnTo>
                      <a:pt x="109" y="82"/>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207">
                <a:extLst>
                  <a:ext uri="{FF2B5EF4-FFF2-40B4-BE49-F238E27FC236}">
                    <a16:creationId xmlns:a16="http://schemas.microsoft.com/office/drawing/2014/main" id="{753C38D4-E98D-4665-8170-8DACB7B924F1}"/>
                  </a:ext>
                </a:extLst>
              </p:cNvPr>
              <p:cNvSpPr>
                <a:spLocks/>
              </p:cNvSpPr>
              <p:nvPr/>
            </p:nvSpPr>
            <p:spPr bwMode="auto">
              <a:xfrm>
                <a:off x="2340463" y="3719943"/>
                <a:ext cx="7783" cy="21502"/>
              </a:xfrm>
              <a:custGeom>
                <a:avLst/>
                <a:gdLst>
                  <a:gd name="T0" fmla="*/ 1 w 3"/>
                  <a:gd name="T1" fmla="*/ 2 h 8"/>
                  <a:gd name="T2" fmla="*/ 1 w 3"/>
                  <a:gd name="T3" fmla="*/ 0 h 8"/>
                  <a:gd name="T4" fmla="*/ 0 w 3"/>
                  <a:gd name="T5" fmla="*/ 0 h 8"/>
                  <a:gd name="T6" fmla="*/ 0 w 3"/>
                  <a:gd name="T7" fmla="*/ 2 h 8"/>
                  <a:gd name="T8" fmla="*/ 0 w 3"/>
                  <a:gd name="T9" fmla="*/ 4 h 8"/>
                  <a:gd name="T10" fmla="*/ 1 w 3"/>
                  <a:gd name="T11" fmla="*/ 6 h 8"/>
                  <a:gd name="T12" fmla="*/ 3 w 3"/>
                  <a:gd name="T13" fmla="*/ 8 h 8"/>
                  <a:gd name="T14" fmla="*/ 3 w 3"/>
                  <a:gd name="T15" fmla="*/ 6 h 8"/>
                  <a:gd name="T16" fmla="*/ 1 w 3"/>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8">
                    <a:moveTo>
                      <a:pt x="1" y="2"/>
                    </a:moveTo>
                    <a:lnTo>
                      <a:pt x="1" y="0"/>
                    </a:lnTo>
                    <a:lnTo>
                      <a:pt x="0" y="0"/>
                    </a:lnTo>
                    <a:lnTo>
                      <a:pt x="0" y="2"/>
                    </a:lnTo>
                    <a:lnTo>
                      <a:pt x="0" y="4"/>
                    </a:lnTo>
                    <a:lnTo>
                      <a:pt x="1" y="6"/>
                    </a:lnTo>
                    <a:lnTo>
                      <a:pt x="3" y="8"/>
                    </a:lnTo>
                    <a:lnTo>
                      <a:pt x="3" y="6"/>
                    </a:lnTo>
                    <a:lnTo>
                      <a:pt x="1" y="2"/>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18" name="Freeform 211">
                <a:extLst>
                  <a:ext uri="{FF2B5EF4-FFF2-40B4-BE49-F238E27FC236}">
                    <a16:creationId xmlns:a16="http://schemas.microsoft.com/office/drawing/2014/main" id="{92E39CD5-FF3D-43D7-A974-D1EBE8B931B0}"/>
                  </a:ext>
                </a:extLst>
              </p:cNvPr>
              <p:cNvSpPr>
                <a:spLocks/>
              </p:cNvSpPr>
              <p:nvPr/>
            </p:nvSpPr>
            <p:spPr bwMode="auto">
              <a:xfrm>
                <a:off x="2244488" y="3819390"/>
                <a:ext cx="5188" cy="18815"/>
              </a:xfrm>
              <a:custGeom>
                <a:avLst/>
                <a:gdLst>
                  <a:gd name="T0" fmla="*/ 0 w 2"/>
                  <a:gd name="T1" fmla="*/ 0 h 7"/>
                  <a:gd name="T2" fmla="*/ 0 w 2"/>
                  <a:gd name="T3" fmla="*/ 4 h 7"/>
                  <a:gd name="T4" fmla="*/ 0 w 2"/>
                  <a:gd name="T5" fmla="*/ 5 h 7"/>
                  <a:gd name="T6" fmla="*/ 2 w 2"/>
                  <a:gd name="T7" fmla="*/ 7 h 7"/>
                  <a:gd name="T8" fmla="*/ 2 w 2"/>
                  <a:gd name="T9" fmla="*/ 7 h 7"/>
                  <a:gd name="T10" fmla="*/ 2 w 2"/>
                  <a:gd name="T11" fmla="*/ 4 h 7"/>
                  <a:gd name="T12" fmla="*/ 2 w 2"/>
                  <a:gd name="T13" fmla="*/ 4 h 7"/>
                  <a:gd name="T14" fmla="*/ 0 w 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0"/>
                    </a:moveTo>
                    <a:lnTo>
                      <a:pt x="0" y="4"/>
                    </a:lnTo>
                    <a:lnTo>
                      <a:pt x="0" y="5"/>
                    </a:lnTo>
                    <a:lnTo>
                      <a:pt x="2" y="7"/>
                    </a:lnTo>
                    <a:lnTo>
                      <a:pt x="2" y="7"/>
                    </a:lnTo>
                    <a:lnTo>
                      <a:pt x="2" y="4"/>
                    </a:lnTo>
                    <a:lnTo>
                      <a:pt x="2" y="4"/>
                    </a:lnTo>
                    <a:lnTo>
                      <a:pt x="0" y="0"/>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19" name="Freeform 212">
                <a:extLst>
                  <a:ext uri="{FF2B5EF4-FFF2-40B4-BE49-F238E27FC236}">
                    <a16:creationId xmlns:a16="http://schemas.microsoft.com/office/drawing/2014/main" id="{C1B6E929-5193-4467-A4AC-AEBC394DC399}"/>
                  </a:ext>
                </a:extLst>
              </p:cNvPr>
              <p:cNvSpPr>
                <a:spLocks/>
              </p:cNvSpPr>
              <p:nvPr/>
            </p:nvSpPr>
            <p:spPr bwMode="auto">
              <a:xfrm>
                <a:off x="2164078" y="3717254"/>
                <a:ext cx="80412" cy="102136"/>
              </a:xfrm>
              <a:custGeom>
                <a:avLst/>
                <a:gdLst>
                  <a:gd name="T0" fmla="*/ 31 w 31"/>
                  <a:gd name="T1" fmla="*/ 34 h 38"/>
                  <a:gd name="T2" fmla="*/ 27 w 31"/>
                  <a:gd name="T3" fmla="*/ 34 h 38"/>
                  <a:gd name="T4" fmla="*/ 27 w 31"/>
                  <a:gd name="T5" fmla="*/ 32 h 38"/>
                  <a:gd name="T6" fmla="*/ 27 w 31"/>
                  <a:gd name="T7" fmla="*/ 32 h 38"/>
                  <a:gd name="T8" fmla="*/ 27 w 31"/>
                  <a:gd name="T9" fmla="*/ 31 h 38"/>
                  <a:gd name="T10" fmla="*/ 27 w 31"/>
                  <a:gd name="T11" fmla="*/ 29 h 38"/>
                  <a:gd name="T12" fmla="*/ 27 w 31"/>
                  <a:gd name="T13" fmla="*/ 29 h 38"/>
                  <a:gd name="T14" fmla="*/ 26 w 31"/>
                  <a:gd name="T15" fmla="*/ 29 h 38"/>
                  <a:gd name="T16" fmla="*/ 24 w 31"/>
                  <a:gd name="T17" fmla="*/ 27 h 38"/>
                  <a:gd name="T18" fmla="*/ 22 w 31"/>
                  <a:gd name="T19" fmla="*/ 25 h 38"/>
                  <a:gd name="T20" fmla="*/ 22 w 31"/>
                  <a:gd name="T21" fmla="*/ 23 h 38"/>
                  <a:gd name="T22" fmla="*/ 22 w 31"/>
                  <a:gd name="T23" fmla="*/ 21 h 38"/>
                  <a:gd name="T24" fmla="*/ 24 w 31"/>
                  <a:gd name="T25" fmla="*/ 18 h 38"/>
                  <a:gd name="T26" fmla="*/ 22 w 31"/>
                  <a:gd name="T27" fmla="*/ 18 h 38"/>
                  <a:gd name="T28" fmla="*/ 18 w 31"/>
                  <a:gd name="T29" fmla="*/ 16 h 38"/>
                  <a:gd name="T30" fmla="*/ 18 w 31"/>
                  <a:gd name="T31" fmla="*/ 16 h 38"/>
                  <a:gd name="T32" fmla="*/ 17 w 31"/>
                  <a:gd name="T33" fmla="*/ 16 h 38"/>
                  <a:gd name="T34" fmla="*/ 15 w 31"/>
                  <a:gd name="T35" fmla="*/ 14 h 38"/>
                  <a:gd name="T36" fmla="*/ 15 w 31"/>
                  <a:gd name="T37" fmla="*/ 12 h 38"/>
                  <a:gd name="T38" fmla="*/ 13 w 31"/>
                  <a:gd name="T39" fmla="*/ 12 h 38"/>
                  <a:gd name="T40" fmla="*/ 15 w 31"/>
                  <a:gd name="T41" fmla="*/ 12 h 38"/>
                  <a:gd name="T42" fmla="*/ 18 w 31"/>
                  <a:gd name="T43" fmla="*/ 12 h 38"/>
                  <a:gd name="T44" fmla="*/ 20 w 31"/>
                  <a:gd name="T45" fmla="*/ 11 h 38"/>
                  <a:gd name="T46" fmla="*/ 20 w 31"/>
                  <a:gd name="T47" fmla="*/ 9 h 38"/>
                  <a:gd name="T48" fmla="*/ 20 w 31"/>
                  <a:gd name="T49" fmla="*/ 5 h 38"/>
                  <a:gd name="T50" fmla="*/ 18 w 31"/>
                  <a:gd name="T51" fmla="*/ 3 h 38"/>
                  <a:gd name="T52" fmla="*/ 17 w 31"/>
                  <a:gd name="T53" fmla="*/ 1 h 38"/>
                  <a:gd name="T54" fmla="*/ 13 w 31"/>
                  <a:gd name="T55" fmla="*/ 0 h 38"/>
                  <a:gd name="T56" fmla="*/ 0 w 31"/>
                  <a:gd name="T57" fmla="*/ 3 h 38"/>
                  <a:gd name="T58" fmla="*/ 2 w 31"/>
                  <a:gd name="T59" fmla="*/ 5 h 38"/>
                  <a:gd name="T60" fmla="*/ 4 w 31"/>
                  <a:gd name="T61" fmla="*/ 7 h 38"/>
                  <a:gd name="T62" fmla="*/ 9 w 31"/>
                  <a:gd name="T63" fmla="*/ 9 h 38"/>
                  <a:gd name="T64" fmla="*/ 7 w 31"/>
                  <a:gd name="T65" fmla="*/ 11 h 38"/>
                  <a:gd name="T66" fmla="*/ 7 w 31"/>
                  <a:gd name="T67" fmla="*/ 12 h 38"/>
                  <a:gd name="T68" fmla="*/ 7 w 31"/>
                  <a:gd name="T69" fmla="*/ 14 h 38"/>
                  <a:gd name="T70" fmla="*/ 20 w 31"/>
                  <a:gd name="T71" fmla="*/ 27 h 38"/>
                  <a:gd name="T72" fmla="*/ 20 w 31"/>
                  <a:gd name="T73" fmla="*/ 29 h 38"/>
                  <a:gd name="T74" fmla="*/ 24 w 31"/>
                  <a:gd name="T75" fmla="*/ 34 h 38"/>
                  <a:gd name="T76" fmla="*/ 26 w 31"/>
                  <a:gd name="T77" fmla="*/ 36 h 38"/>
                  <a:gd name="T78" fmla="*/ 27 w 31"/>
                  <a:gd name="T79" fmla="*/ 38 h 38"/>
                  <a:gd name="T80" fmla="*/ 29 w 31"/>
                  <a:gd name="T81" fmla="*/ 38 h 38"/>
                  <a:gd name="T82" fmla="*/ 31 w 31"/>
                  <a:gd name="T83" fmla="*/ 38 h 38"/>
                  <a:gd name="T84" fmla="*/ 31 w 31"/>
                  <a:gd name="T85" fmla="*/ 34 h 38"/>
                  <a:gd name="T86" fmla="*/ 31 w 31"/>
                  <a:gd name="T87"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8">
                    <a:moveTo>
                      <a:pt x="31" y="34"/>
                    </a:moveTo>
                    <a:lnTo>
                      <a:pt x="27" y="34"/>
                    </a:lnTo>
                    <a:lnTo>
                      <a:pt x="27" y="32"/>
                    </a:lnTo>
                    <a:lnTo>
                      <a:pt x="27" y="32"/>
                    </a:lnTo>
                    <a:lnTo>
                      <a:pt x="27" y="31"/>
                    </a:lnTo>
                    <a:lnTo>
                      <a:pt x="27" y="29"/>
                    </a:lnTo>
                    <a:lnTo>
                      <a:pt x="27" y="29"/>
                    </a:lnTo>
                    <a:lnTo>
                      <a:pt x="26" y="29"/>
                    </a:lnTo>
                    <a:lnTo>
                      <a:pt x="24" y="27"/>
                    </a:lnTo>
                    <a:lnTo>
                      <a:pt x="22" y="25"/>
                    </a:lnTo>
                    <a:lnTo>
                      <a:pt x="22" y="23"/>
                    </a:lnTo>
                    <a:lnTo>
                      <a:pt x="22" y="21"/>
                    </a:lnTo>
                    <a:lnTo>
                      <a:pt x="24" y="18"/>
                    </a:lnTo>
                    <a:lnTo>
                      <a:pt x="22" y="18"/>
                    </a:lnTo>
                    <a:lnTo>
                      <a:pt x="18" y="16"/>
                    </a:lnTo>
                    <a:lnTo>
                      <a:pt x="18" y="16"/>
                    </a:lnTo>
                    <a:lnTo>
                      <a:pt x="17" y="16"/>
                    </a:lnTo>
                    <a:lnTo>
                      <a:pt x="15" y="14"/>
                    </a:lnTo>
                    <a:lnTo>
                      <a:pt x="15" y="12"/>
                    </a:lnTo>
                    <a:lnTo>
                      <a:pt x="13" y="12"/>
                    </a:lnTo>
                    <a:lnTo>
                      <a:pt x="15" y="12"/>
                    </a:lnTo>
                    <a:lnTo>
                      <a:pt x="18" y="12"/>
                    </a:lnTo>
                    <a:lnTo>
                      <a:pt x="20" y="11"/>
                    </a:lnTo>
                    <a:lnTo>
                      <a:pt x="20" y="9"/>
                    </a:lnTo>
                    <a:lnTo>
                      <a:pt x="20" y="5"/>
                    </a:lnTo>
                    <a:lnTo>
                      <a:pt x="18" y="3"/>
                    </a:lnTo>
                    <a:lnTo>
                      <a:pt x="17" y="1"/>
                    </a:lnTo>
                    <a:lnTo>
                      <a:pt x="13" y="0"/>
                    </a:lnTo>
                    <a:lnTo>
                      <a:pt x="0" y="3"/>
                    </a:lnTo>
                    <a:lnTo>
                      <a:pt x="2" y="5"/>
                    </a:lnTo>
                    <a:lnTo>
                      <a:pt x="4" y="7"/>
                    </a:lnTo>
                    <a:lnTo>
                      <a:pt x="9" y="9"/>
                    </a:lnTo>
                    <a:lnTo>
                      <a:pt x="7" y="11"/>
                    </a:lnTo>
                    <a:lnTo>
                      <a:pt x="7" y="12"/>
                    </a:lnTo>
                    <a:lnTo>
                      <a:pt x="7" y="14"/>
                    </a:lnTo>
                    <a:lnTo>
                      <a:pt x="20" y="27"/>
                    </a:lnTo>
                    <a:lnTo>
                      <a:pt x="20" y="29"/>
                    </a:lnTo>
                    <a:lnTo>
                      <a:pt x="24" y="34"/>
                    </a:lnTo>
                    <a:lnTo>
                      <a:pt x="26" y="36"/>
                    </a:lnTo>
                    <a:lnTo>
                      <a:pt x="27" y="38"/>
                    </a:lnTo>
                    <a:lnTo>
                      <a:pt x="29" y="38"/>
                    </a:lnTo>
                    <a:lnTo>
                      <a:pt x="31" y="38"/>
                    </a:lnTo>
                    <a:lnTo>
                      <a:pt x="31" y="34"/>
                    </a:lnTo>
                    <a:lnTo>
                      <a:pt x="31" y="34"/>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20" name="Freeform 213">
                <a:extLst>
                  <a:ext uri="{FF2B5EF4-FFF2-40B4-BE49-F238E27FC236}">
                    <a16:creationId xmlns:a16="http://schemas.microsoft.com/office/drawing/2014/main" id="{D2D6AA8E-1480-4FA5-9EF9-A8BC39100DCF}"/>
                  </a:ext>
                </a:extLst>
              </p:cNvPr>
              <p:cNvSpPr>
                <a:spLocks/>
              </p:cNvSpPr>
              <p:nvPr/>
            </p:nvSpPr>
            <p:spPr bwMode="auto">
              <a:xfrm>
                <a:off x="2130357" y="3628558"/>
                <a:ext cx="85600" cy="91385"/>
              </a:xfrm>
              <a:custGeom>
                <a:avLst/>
                <a:gdLst>
                  <a:gd name="T0" fmla="*/ 17 w 33"/>
                  <a:gd name="T1" fmla="*/ 34 h 34"/>
                  <a:gd name="T2" fmla="*/ 22 w 33"/>
                  <a:gd name="T3" fmla="*/ 33 h 34"/>
                  <a:gd name="T4" fmla="*/ 24 w 33"/>
                  <a:gd name="T5" fmla="*/ 31 h 34"/>
                  <a:gd name="T6" fmla="*/ 26 w 33"/>
                  <a:gd name="T7" fmla="*/ 29 h 34"/>
                  <a:gd name="T8" fmla="*/ 28 w 33"/>
                  <a:gd name="T9" fmla="*/ 23 h 34"/>
                  <a:gd name="T10" fmla="*/ 28 w 33"/>
                  <a:gd name="T11" fmla="*/ 20 h 34"/>
                  <a:gd name="T12" fmla="*/ 28 w 33"/>
                  <a:gd name="T13" fmla="*/ 16 h 34"/>
                  <a:gd name="T14" fmla="*/ 30 w 33"/>
                  <a:gd name="T15" fmla="*/ 13 h 34"/>
                  <a:gd name="T16" fmla="*/ 30 w 33"/>
                  <a:gd name="T17" fmla="*/ 9 h 34"/>
                  <a:gd name="T18" fmla="*/ 31 w 33"/>
                  <a:gd name="T19" fmla="*/ 5 h 34"/>
                  <a:gd name="T20" fmla="*/ 33 w 33"/>
                  <a:gd name="T21" fmla="*/ 2 h 34"/>
                  <a:gd name="T22" fmla="*/ 26 w 33"/>
                  <a:gd name="T23" fmla="*/ 3 h 34"/>
                  <a:gd name="T24" fmla="*/ 22 w 33"/>
                  <a:gd name="T25" fmla="*/ 5 h 34"/>
                  <a:gd name="T26" fmla="*/ 22 w 33"/>
                  <a:gd name="T27" fmla="*/ 7 h 34"/>
                  <a:gd name="T28" fmla="*/ 22 w 33"/>
                  <a:gd name="T29" fmla="*/ 7 h 34"/>
                  <a:gd name="T30" fmla="*/ 22 w 33"/>
                  <a:gd name="T31" fmla="*/ 11 h 34"/>
                  <a:gd name="T32" fmla="*/ 20 w 33"/>
                  <a:gd name="T33" fmla="*/ 14 h 34"/>
                  <a:gd name="T34" fmla="*/ 19 w 33"/>
                  <a:gd name="T35" fmla="*/ 18 h 34"/>
                  <a:gd name="T36" fmla="*/ 15 w 33"/>
                  <a:gd name="T37" fmla="*/ 18 h 34"/>
                  <a:gd name="T38" fmla="*/ 13 w 33"/>
                  <a:gd name="T39" fmla="*/ 18 h 34"/>
                  <a:gd name="T40" fmla="*/ 15 w 33"/>
                  <a:gd name="T41" fmla="*/ 14 h 34"/>
                  <a:gd name="T42" fmla="*/ 20 w 33"/>
                  <a:gd name="T43" fmla="*/ 11 h 34"/>
                  <a:gd name="T44" fmla="*/ 22 w 33"/>
                  <a:gd name="T45" fmla="*/ 7 h 34"/>
                  <a:gd name="T46" fmla="*/ 19 w 33"/>
                  <a:gd name="T47" fmla="*/ 2 h 34"/>
                  <a:gd name="T48" fmla="*/ 17 w 33"/>
                  <a:gd name="T49" fmla="*/ 2 h 34"/>
                  <a:gd name="T50" fmla="*/ 15 w 33"/>
                  <a:gd name="T51" fmla="*/ 3 h 34"/>
                  <a:gd name="T52" fmla="*/ 15 w 33"/>
                  <a:gd name="T53" fmla="*/ 3 h 34"/>
                  <a:gd name="T54" fmla="*/ 13 w 33"/>
                  <a:gd name="T55" fmla="*/ 3 h 34"/>
                  <a:gd name="T56" fmla="*/ 11 w 33"/>
                  <a:gd name="T57" fmla="*/ 3 h 34"/>
                  <a:gd name="T58" fmla="*/ 9 w 33"/>
                  <a:gd name="T59" fmla="*/ 2 h 34"/>
                  <a:gd name="T60" fmla="*/ 9 w 33"/>
                  <a:gd name="T61" fmla="*/ 2 h 34"/>
                  <a:gd name="T62" fmla="*/ 6 w 33"/>
                  <a:gd name="T63" fmla="*/ 0 h 34"/>
                  <a:gd name="T64" fmla="*/ 2 w 33"/>
                  <a:gd name="T65" fmla="*/ 0 h 34"/>
                  <a:gd name="T66" fmla="*/ 0 w 33"/>
                  <a:gd name="T67" fmla="*/ 2 h 34"/>
                  <a:gd name="T68" fmla="*/ 0 w 33"/>
                  <a:gd name="T69" fmla="*/ 5 h 34"/>
                  <a:gd name="T70" fmla="*/ 0 w 33"/>
                  <a:gd name="T71" fmla="*/ 9 h 34"/>
                  <a:gd name="T72" fmla="*/ 2 w 33"/>
                  <a:gd name="T73" fmla="*/ 13 h 34"/>
                  <a:gd name="T74" fmla="*/ 4 w 33"/>
                  <a:gd name="T75" fmla="*/ 16 h 34"/>
                  <a:gd name="T76" fmla="*/ 6 w 33"/>
                  <a:gd name="T77" fmla="*/ 20 h 34"/>
                  <a:gd name="T78" fmla="*/ 8 w 33"/>
                  <a:gd name="T79" fmla="*/ 22 h 34"/>
                  <a:gd name="T80" fmla="*/ 13 w 33"/>
                  <a:gd name="T81" fmla="*/ 27 h 34"/>
                  <a:gd name="T82" fmla="*/ 15 w 33"/>
                  <a:gd name="T83" fmla="*/ 29 h 34"/>
                  <a:gd name="T84" fmla="*/ 13 w 33"/>
                  <a:gd name="T85" fmla="*/ 29 h 34"/>
                  <a:gd name="T86" fmla="*/ 11 w 33"/>
                  <a:gd name="T87" fmla="*/ 29 h 34"/>
                  <a:gd name="T88" fmla="*/ 9 w 33"/>
                  <a:gd name="T89" fmla="*/ 29 h 34"/>
                  <a:gd name="T90" fmla="*/ 9 w 33"/>
                  <a:gd name="T91" fmla="*/ 31 h 34"/>
                  <a:gd name="T92" fmla="*/ 13 w 33"/>
                  <a:gd name="T93" fmla="*/ 34 h 34"/>
                  <a:gd name="T94" fmla="*/ 17 w 33"/>
                  <a:gd name="T9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 h="34">
                    <a:moveTo>
                      <a:pt x="17" y="34"/>
                    </a:moveTo>
                    <a:lnTo>
                      <a:pt x="22" y="33"/>
                    </a:lnTo>
                    <a:lnTo>
                      <a:pt x="24" y="31"/>
                    </a:lnTo>
                    <a:lnTo>
                      <a:pt x="26" y="29"/>
                    </a:lnTo>
                    <a:lnTo>
                      <a:pt x="28" y="23"/>
                    </a:lnTo>
                    <a:lnTo>
                      <a:pt x="28" y="20"/>
                    </a:lnTo>
                    <a:lnTo>
                      <a:pt x="28" y="16"/>
                    </a:lnTo>
                    <a:lnTo>
                      <a:pt x="30" y="13"/>
                    </a:lnTo>
                    <a:lnTo>
                      <a:pt x="30" y="9"/>
                    </a:lnTo>
                    <a:lnTo>
                      <a:pt x="31" y="5"/>
                    </a:lnTo>
                    <a:lnTo>
                      <a:pt x="33" y="2"/>
                    </a:lnTo>
                    <a:lnTo>
                      <a:pt x="26" y="3"/>
                    </a:lnTo>
                    <a:lnTo>
                      <a:pt x="22" y="5"/>
                    </a:lnTo>
                    <a:lnTo>
                      <a:pt x="22" y="7"/>
                    </a:lnTo>
                    <a:lnTo>
                      <a:pt x="22" y="7"/>
                    </a:lnTo>
                    <a:lnTo>
                      <a:pt x="22" y="11"/>
                    </a:lnTo>
                    <a:lnTo>
                      <a:pt x="20" y="14"/>
                    </a:lnTo>
                    <a:lnTo>
                      <a:pt x="19" y="18"/>
                    </a:lnTo>
                    <a:lnTo>
                      <a:pt x="15" y="18"/>
                    </a:lnTo>
                    <a:lnTo>
                      <a:pt x="13" y="18"/>
                    </a:lnTo>
                    <a:lnTo>
                      <a:pt x="15" y="14"/>
                    </a:lnTo>
                    <a:lnTo>
                      <a:pt x="20" y="11"/>
                    </a:lnTo>
                    <a:lnTo>
                      <a:pt x="22" y="7"/>
                    </a:lnTo>
                    <a:lnTo>
                      <a:pt x="19" y="2"/>
                    </a:lnTo>
                    <a:lnTo>
                      <a:pt x="17" y="2"/>
                    </a:lnTo>
                    <a:lnTo>
                      <a:pt x="15" y="3"/>
                    </a:lnTo>
                    <a:lnTo>
                      <a:pt x="15" y="3"/>
                    </a:lnTo>
                    <a:lnTo>
                      <a:pt x="13" y="3"/>
                    </a:lnTo>
                    <a:lnTo>
                      <a:pt x="11" y="3"/>
                    </a:lnTo>
                    <a:lnTo>
                      <a:pt x="9" y="2"/>
                    </a:lnTo>
                    <a:lnTo>
                      <a:pt x="9" y="2"/>
                    </a:lnTo>
                    <a:lnTo>
                      <a:pt x="6" y="0"/>
                    </a:lnTo>
                    <a:lnTo>
                      <a:pt x="2" y="0"/>
                    </a:lnTo>
                    <a:lnTo>
                      <a:pt x="0" y="2"/>
                    </a:lnTo>
                    <a:lnTo>
                      <a:pt x="0" y="5"/>
                    </a:lnTo>
                    <a:lnTo>
                      <a:pt x="0" y="9"/>
                    </a:lnTo>
                    <a:lnTo>
                      <a:pt x="2" y="13"/>
                    </a:lnTo>
                    <a:lnTo>
                      <a:pt x="4" y="16"/>
                    </a:lnTo>
                    <a:lnTo>
                      <a:pt x="6" y="20"/>
                    </a:lnTo>
                    <a:lnTo>
                      <a:pt x="8" y="22"/>
                    </a:lnTo>
                    <a:lnTo>
                      <a:pt x="13" y="27"/>
                    </a:lnTo>
                    <a:lnTo>
                      <a:pt x="15" y="29"/>
                    </a:lnTo>
                    <a:lnTo>
                      <a:pt x="13" y="29"/>
                    </a:lnTo>
                    <a:lnTo>
                      <a:pt x="11" y="29"/>
                    </a:lnTo>
                    <a:lnTo>
                      <a:pt x="9" y="29"/>
                    </a:lnTo>
                    <a:lnTo>
                      <a:pt x="9" y="31"/>
                    </a:lnTo>
                    <a:lnTo>
                      <a:pt x="13" y="34"/>
                    </a:lnTo>
                    <a:lnTo>
                      <a:pt x="17" y="34"/>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22" name="Freeform 215">
                <a:extLst>
                  <a:ext uri="{FF2B5EF4-FFF2-40B4-BE49-F238E27FC236}">
                    <a16:creationId xmlns:a16="http://schemas.microsoft.com/office/drawing/2014/main" id="{A0492255-A7E2-4048-B3FA-E7D6062F4117}"/>
                  </a:ext>
                </a:extLst>
              </p:cNvPr>
              <p:cNvSpPr>
                <a:spLocks/>
              </p:cNvSpPr>
              <p:nvPr/>
            </p:nvSpPr>
            <p:spPr bwMode="auto">
              <a:xfrm>
                <a:off x="2278210" y="3682314"/>
                <a:ext cx="46690" cy="37629"/>
              </a:xfrm>
              <a:custGeom>
                <a:avLst/>
                <a:gdLst>
                  <a:gd name="T0" fmla="*/ 11 w 18"/>
                  <a:gd name="T1" fmla="*/ 2 h 14"/>
                  <a:gd name="T2" fmla="*/ 3 w 18"/>
                  <a:gd name="T3" fmla="*/ 0 h 14"/>
                  <a:gd name="T4" fmla="*/ 0 w 18"/>
                  <a:gd name="T5" fmla="*/ 2 h 14"/>
                  <a:gd name="T6" fmla="*/ 9 w 18"/>
                  <a:gd name="T7" fmla="*/ 11 h 14"/>
                  <a:gd name="T8" fmla="*/ 14 w 18"/>
                  <a:gd name="T9" fmla="*/ 14 h 14"/>
                  <a:gd name="T10" fmla="*/ 18 w 18"/>
                  <a:gd name="T11" fmla="*/ 13 h 14"/>
                  <a:gd name="T12" fmla="*/ 16 w 18"/>
                  <a:gd name="T13" fmla="*/ 7 h 14"/>
                  <a:gd name="T14" fmla="*/ 11 w 18"/>
                  <a:gd name="T15" fmla="*/ 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4">
                    <a:moveTo>
                      <a:pt x="11" y="2"/>
                    </a:moveTo>
                    <a:lnTo>
                      <a:pt x="3" y="0"/>
                    </a:lnTo>
                    <a:lnTo>
                      <a:pt x="0" y="2"/>
                    </a:lnTo>
                    <a:lnTo>
                      <a:pt x="9" y="11"/>
                    </a:lnTo>
                    <a:lnTo>
                      <a:pt x="14" y="14"/>
                    </a:lnTo>
                    <a:lnTo>
                      <a:pt x="18" y="13"/>
                    </a:lnTo>
                    <a:lnTo>
                      <a:pt x="16" y="7"/>
                    </a:lnTo>
                    <a:lnTo>
                      <a:pt x="11" y="2"/>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216">
                <a:extLst>
                  <a:ext uri="{FF2B5EF4-FFF2-40B4-BE49-F238E27FC236}">
                    <a16:creationId xmlns:a16="http://schemas.microsoft.com/office/drawing/2014/main" id="{EC15C2BF-94C3-4ED0-B5DB-F1DD6D8898AC}"/>
                  </a:ext>
                </a:extLst>
              </p:cNvPr>
              <p:cNvSpPr>
                <a:spLocks/>
              </p:cNvSpPr>
              <p:nvPr/>
            </p:nvSpPr>
            <p:spPr bwMode="auto">
              <a:xfrm>
                <a:off x="2267834" y="3636621"/>
                <a:ext cx="23346" cy="21502"/>
              </a:xfrm>
              <a:custGeom>
                <a:avLst/>
                <a:gdLst>
                  <a:gd name="T0" fmla="*/ 9 w 9"/>
                  <a:gd name="T1" fmla="*/ 6 h 8"/>
                  <a:gd name="T2" fmla="*/ 9 w 9"/>
                  <a:gd name="T3" fmla="*/ 2 h 8"/>
                  <a:gd name="T4" fmla="*/ 7 w 9"/>
                  <a:gd name="T5" fmla="*/ 0 h 8"/>
                  <a:gd name="T6" fmla="*/ 4 w 9"/>
                  <a:gd name="T7" fmla="*/ 2 h 8"/>
                  <a:gd name="T8" fmla="*/ 0 w 9"/>
                  <a:gd name="T9" fmla="*/ 6 h 8"/>
                  <a:gd name="T10" fmla="*/ 0 w 9"/>
                  <a:gd name="T11" fmla="*/ 8 h 8"/>
                  <a:gd name="T12" fmla="*/ 2 w 9"/>
                  <a:gd name="T13" fmla="*/ 8 h 8"/>
                  <a:gd name="T14" fmla="*/ 2 w 9"/>
                  <a:gd name="T15" fmla="*/ 8 h 8"/>
                  <a:gd name="T16" fmla="*/ 2 w 9"/>
                  <a:gd name="T17" fmla="*/ 6 h 8"/>
                  <a:gd name="T18" fmla="*/ 4 w 9"/>
                  <a:gd name="T19" fmla="*/ 6 h 8"/>
                  <a:gd name="T20" fmla="*/ 7 w 9"/>
                  <a:gd name="T21" fmla="*/ 8 h 8"/>
                  <a:gd name="T22" fmla="*/ 9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9" y="6"/>
                    </a:moveTo>
                    <a:lnTo>
                      <a:pt x="9" y="2"/>
                    </a:lnTo>
                    <a:lnTo>
                      <a:pt x="7" y="0"/>
                    </a:lnTo>
                    <a:lnTo>
                      <a:pt x="4" y="2"/>
                    </a:lnTo>
                    <a:lnTo>
                      <a:pt x="0" y="6"/>
                    </a:lnTo>
                    <a:lnTo>
                      <a:pt x="0" y="8"/>
                    </a:lnTo>
                    <a:lnTo>
                      <a:pt x="2" y="8"/>
                    </a:lnTo>
                    <a:lnTo>
                      <a:pt x="2" y="8"/>
                    </a:lnTo>
                    <a:lnTo>
                      <a:pt x="2" y="6"/>
                    </a:lnTo>
                    <a:lnTo>
                      <a:pt x="4" y="6"/>
                    </a:lnTo>
                    <a:lnTo>
                      <a:pt x="7" y="8"/>
                    </a:lnTo>
                    <a:lnTo>
                      <a:pt x="9" y="6"/>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grpSp>
            <p:nvGrpSpPr>
              <p:cNvPr id="345" name="Group 344">
                <a:extLst>
                  <a:ext uri="{FF2B5EF4-FFF2-40B4-BE49-F238E27FC236}">
                    <a16:creationId xmlns:a16="http://schemas.microsoft.com/office/drawing/2014/main" id="{5290F8EC-FFA3-4502-83EB-27F8F008FC54}"/>
                  </a:ext>
                </a:extLst>
              </p:cNvPr>
              <p:cNvGrpSpPr/>
              <p:nvPr/>
            </p:nvGrpSpPr>
            <p:grpSpPr>
              <a:xfrm>
                <a:off x="1679018" y="1600498"/>
                <a:ext cx="5068480" cy="3171580"/>
                <a:chOff x="1679018" y="1600498"/>
                <a:chExt cx="5068480" cy="3171580"/>
              </a:xfrm>
              <a:grpFill/>
            </p:grpSpPr>
            <p:sp>
              <p:nvSpPr>
                <p:cNvPr id="277" name="Freeform 147">
                  <a:extLst>
                    <a:ext uri="{FF2B5EF4-FFF2-40B4-BE49-F238E27FC236}">
                      <a16:creationId xmlns:a16="http://schemas.microsoft.com/office/drawing/2014/main" id="{426CA298-AF73-439F-8004-A0B7B5FC640D}"/>
                    </a:ext>
                  </a:extLst>
                </p:cNvPr>
                <p:cNvSpPr>
                  <a:spLocks/>
                </p:cNvSpPr>
                <p:nvPr/>
              </p:nvSpPr>
              <p:spPr bwMode="auto">
                <a:xfrm>
                  <a:off x="6651525" y="4069354"/>
                  <a:ext cx="18158" cy="13440"/>
                </a:xfrm>
                <a:custGeom>
                  <a:avLst/>
                  <a:gdLst>
                    <a:gd name="T0" fmla="*/ 2 w 7"/>
                    <a:gd name="T1" fmla="*/ 5 h 5"/>
                    <a:gd name="T2" fmla="*/ 7 w 7"/>
                    <a:gd name="T3" fmla="*/ 4 h 5"/>
                    <a:gd name="T4" fmla="*/ 6 w 7"/>
                    <a:gd name="T5" fmla="*/ 2 h 5"/>
                    <a:gd name="T6" fmla="*/ 4 w 7"/>
                    <a:gd name="T7" fmla="*/ 0 h 5"/>
                    <a:gd name="T8" fmla="*/ 4 w 7"/>
                    <a:gd name="T9" fmla="*/ 0 h 5"/>
                    <a:gd name="T10" fmla="*/ 2 w 7"/>
                    <a:gd name="T11" fmla="*/ 2 h 5"/>
                    <a:gd name="T12" fmla="*/ 0 w 7"/>
                    <a:gd name="T13" fmla="*/ 2 h 5"/>
                    <a:gd name="T14" fmla="*/ 0 w 7"/>
                    <a:gd name="T15" fmla="*/ 2 h 5"/>
                    <a:gd name="T16" fmla="*/ 0 w 7"/>
                    <a:gd name="T17" fmla="*/ 4 h 5"/>
                    <a:gd name="T18" fmla="*/ 0 w 7"/>
                    <a:gd name="T19" fmla="*/ 5 h 5"/>
                    <a:gd name="T20" fmla="*/ 2 w 7"/>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5">
                      <a:moveTo>
                        <a:pt x="2" y="5"/>
                      </a:moveTo>
                      <a:lnTo>
                        <a:pt x="7" y="4"/>
                      </a:lnTo>
                      <a:lnTo>
                        <a:pt x="6" y="2"/>
                      </a:lnTo>
                      <a:lnTo>
                        <a:pt x="4" y="0"/>
                      </a:lnTo>
                      <a:lnTo>
                        <a:pt x="4" y="0"/>
                      </a:lnTo>
                      <a:lnTo>
                        <a:pt x="2" y="2"/>
                      </a:lnTo>
                      <a:lnTo>
                        <a:pt x="0" y="2"/>
                      </a:lnTo>
                      <a:lnTo>
                        <a:pt x="0" y="2"/>
                      </a:lnTo>
                      <a:lnTo>
                        <a:pt x="0" y="4"/>
                      </a:lnTo>
                      <a:lnTo>
                        <a:pt x="0" y="5"/>
                      </a:lnTo>
                      <a:lnTo>
                        <a:pt x="2" y="5"/>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278" name="Freeform 148">
                  <a:extLst>
                    <a:ext uri="{FF2B5EF4-FFF2-40B4-BE49-F238E27FC236}">
                      <a16:creationId xmlns:a16="http://schemas.microsoft.com/office/drawing/2014/main" id="{8CD58155-7D31-43C7-A4F3-C08E5C798433}"/>
                    </a:ext>
                  </a:extLst>
                </p:cNvPr>
                <p:cNvSpPr>
                  <a:spLocks/>
                </p:cNvSpPr>
                <p:nvPr/>
              </p:nvSpPr>
              <p:spPr bwMode="auto">
                <a:xfrm>
                  <a:off x="6617803" y="4082792"/>
                  <a:ext cx="20751" cy="10751"/>
                </a:xfrm>
                <a:custGeom>
                  <a:avLst/>
                  <a:gdLst>
                    <a:gd name="T0" fmla="*/ 4 w 8"/>
                    <a:gd name="T1" fmla="*/ 4 h 4"/>
                    <a:gd name="T2" fmla="*/ 6 w 8"/>
                    <a:gd name="T3" fmla="*/ 2 h 4"/>
                    <a:gd name="T4" fmla="*/ 8 w 8"/>
                    <a:gd name="T5" fmla="*/ 0 h 4"/>
                    <a:gd name="T6" fmla="*/ 6 w 8"/>
                    <a:gd name="T7" fmla="*/ 0 h 4"/>
                    <a:gd name="T8" fmla="*/ 2 w 8"/>
                    <a:gd name="T9" fmla="*/ 0 h 4"/>
                    <a:gd name="T10" fmla="*/ 0 w 8"/>
                    <a:gd name="T11" fmla="*/ 0 h 4"/>
                    <a:gd name="T12" fmla="*/ 2 w 8"/>
                    <a:gd name="T13" fmla="*/ 4 h 4"/>
                    <a:gd name="T14" fmla="*/ 4 w 8"/>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
                      <a:moveTo>
                        <a:pt x="4" y="4"/>
                      </a:moveTo>
                      <a:lnTo>
                        <a:pt x="6" y="2"/>
                      </a:lnTo>
                      <a:lnTo>
                        <a:pt x="8" y="0"/>
                      </a:lnTo>
                      <a:lnTo>
                        <a:pt x="6" y="0"/>
                      </a:lnTo>
                      <a:lnTo>
                        <a:pt x="2" y="0"/>
                      </a:lnTo>
                      <a:lnTo>
                        <a:pt x="0" y="0"/>
                      </a:lnTo>
                      <a:lnTo>
                        <a:pt x="2" y="4"/>
                      </a:lnTo>
                      <a:lnTo>
                        <a:pt x="4" y="4"/>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01" name="Freeform 171">
                  <a:extLst>
                    <a:ext uri="{FF2B5EF4-FFF2-40B4-BE49-F238E27FC236}">
                      <a16:creationId xmlns:a16="http://schemas.microsoft.com/office/drawing/2014/main" id="{1B4A0800-36D8-4847-8B80-0C5D42EF3503}"/>
                    </a:ext>
                  </a:extLst>
                </p:cNvPr>
                <p:cNvSpPr>
                  <a:spLocks/>
                </p:cNvSpPr>
                <p:nvPr/>
              </p:nvSpPr>
              <p:spPr bwMode="auto">
                <a:xfrm>
                  <a:off x="5961547" y="4574657"/>
                  <a:ext cx="5188" cy="8064"/>
                </a:xfrm>
                <a:custGeom>
                  <a:avLst/>
                  <a:gdLst>
                    <a:gd name="T0" fmla="*/ 0 w 2"/>
                    <a:gd name="T1" fmla="*/ 2 h 3"/>
                    <a:gd name="T2" fmla="*/ 0 w 2"/>
                    <a:gd name="T3" fmla="*/ 2 h 3"/>
                    <a:gd name="T4" fmla="*/ 0 w 2"/>
                    <a:gd name="T5" fmla="*/ 3 h 3"/>
                    <a:gd name="T6" fmla="*/ 0 w 2"/>
                    <a:gd name="T7" fmla="*/ 3 h 3"/>
                    <a:gd name="T8" fmla="*/ 0 w 2"/>
                    <a:gd name="T9" fmla="*/ 2 h 3"/>
                    <a:gd name="T10" fmla="*/ 2 w 2"/>
                    <a:gd name="T11" fmla="*/ 0 h 3"/>
                    <a:gd name="T12" fmla="*/ 2 w 2"/>
                    <a:gd name="T13" fmla="*/ 0 h 3"/>
                    <a:gd name="T14" fmla="*/ 2 w 2"/>
                    <a:gd name="T15" fmla="*/ 0 h 3"/>
                    <a:gd name="T16" fmla="*/ 0 w 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0" y="2"/>
                      </a:moveTo>
                      <a:lnTo>
                        <a:pt x="0" y="2"/>
                      </a:lnTo>
                      <a:lnTo>
                        <a:pt x="0" y="3"/>
                      </a:lnTo>
                      <a:lnTo>
                        <a:pt x="0" y="3"/>
                      </a:lnTo>
                      <a:lnTo>
                        <a:pt x="0" y="2"/>
                      </a:lnTo>
                      <a:lnTo>
                        <a:pt x="2" y="0"/>
                      </a:lnTo>
                      <a:lnTo>
                        <a:pt x="2" y="0"/>
                      </a:lnTo>
                      <a:lnTo>
                        <a:pt x="2" y="0"/>
                      </a:lnTo>
                      <a:lnTo>
                        <a:pt x="0" y="2"/>
                      </a:lnTo>
                      <a:close/>
                    </a:path>
                  </a:pathLst>
                </a:custGeom>
                <a:grp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sp>
              <p:nvSpPr>
                <p:cNvPr id="303" name="Freeform 173">
                  <a:extLst>
                    <a:ext uri="{FF2B5EF4-FFF2-40B4-BE49-F238E27FC236}">
                      <a16:creationId xmlns:a16="http://schemas.microsoft.com/office/drawing/2014/main" id="{AFB2AB72-CD82-4754-9FEE-C5BE8DD8A961}"/>
                    </a:ext>
                  </a:extLst>
                </p:cNvPr>
                <p:cNvSpPr>
                  <a:spLocks/>
                </p:cNvSpPr>
                <p:nvPr/>
              </p:nvSpPr>
              <p:spPr bwMode="auto">
                <a:xfrm>
                  <a:off x="5480002" y="4080909"/>
                  <a:ext cx="783358" cy="529493"/>
                </a:xfrm>
                <a:custGeom>
                  <a:avLst/>
                  <a:gdLst>
                    <a:gd name="T0" fmla="*/ 296 w 302"/>
                    <a:gd name="T1" fmla="*/ 131 h 197"/>
                    <a:gd name="T2" fmla="*/ 287 w 302"/>
                    <a:gd name="T3" fmla="*/ 126 h 197"/>
                    <a:gd name="T4" fmla="*/ 282 w 302"/>
                    <a:gd name="T5" fmla="*/ 120 h 197"/>
                    <a:gd name="T6" fmla="*/ 271 w 302"/>
                    <a:gd name="T7" fmla="*/ 126 h 197"/>
                    <a:gd name="T8" fmla="*/ 264 w 302"/>
                    <a:gd name="T9" fmla="*/ 126 h 197"/>
                    <a:gd name="T10" fmla="*/ 253 w 302"/>
                    <a:gd name="T11" fmla="*/ 120 h 197"/>
                    <a:gd name="T12" fmla="*/ 245 w 302"/>
                    <a:gd name="T13" fmla="*/ 119 h 197"/>
                    <a:gd name="T14" fmla="*/ 234 w 302"/>
                    <a:gd name="T15" fmla="*/ 113 h 197"/>
                    <a:gd name="T16" fmla="*/ 227 w 302"/>
                    <a:gd name="T17" fmla="*/ 106 h 197"/>
                    <a:gd name="T18" fmla="*/ 218 w 302"/>
                    <a:gd name="T19" fmla="*/ 89 h 197"/>
                    <a:gd name="T20" fmla="*/ 216 w 302"/>
                    <a:gd name="T21" fmla="*/ 79 h 197"/>
                    <a:gd name="T22" fmla="*/ 211 w 302"/>
                    <a:gd name="T23" fmla="*/ 79 h 197"/>
                    <a:gd name="T24" fmla="*/ 216 w 302"/>
                    <a:gd name="T25" fmla="*/ 68 h 197"/>
                    <a:gd name="T26" fmla="*/ 218 w 302"/>
                    <a:gd name="T27" fmla="*/ 55 h 197"/>
                    <a:gd name="T28" fmla="*/ 211 w 302"/>
                    <a:gd name="T29" fmla="*/ 51 h 197"/>
                    <a:gd name="T30" fmla="*/ 196 w 302"/>
                    <a:gd name="T31" fmla="*/ 49 h 197"/>
                    <a:gd name="T32" fmla="*/ 178 w 302"/>
                    <a:gd name="T33" fmla="*/ 46 h 197"/>
                    <a:gd name="T34" fmla="*/ 189 w 302"/>
                    <a:gd name="T35" fmla="*/ 42 h 197"/>
                    <a:gd name="T36" fmla="*/ 198 w 302"/>
                    <a:gd name="T37" fmla="*/ 40 h 197"/>
                    <a:gd name="T38" fmla="*/ 225 w 302"/>
                    <a:gd name="T39" fmla="*/ 31 h 197"/>
                    <a:gd name="T40" fmla="*/ 227 w 302"/>
                    <a:gd name="T41" fmla="*/ 15 h 197"/>
                    <a:gd name="T42" fmla="*/ 222 w 302"/>
                    <a:gd name="T43" fmla="*/ 6 h 197"/>
                    <a:gd name="T44" fmla="*/ 187 w 302"/>
                    <a:gd name="T45" fmla="*/ 2 h 197"/>
                    <a:gd name="T46" fmla="*/ 120 w 302"/>
                    <a:gd name="T47" fmla="*/ 44 h 197"/>
                    <a:gd name="T48" fmla="*/ 60 w 302"/>
                    <a:gd name="T49" fmla="*/ 95 h 197"/>
                    <a:gd name="T50" fmla="*/ 32 w 302"/>
                    <a:gd name="T51" fmla="*/ 119 h 197"/>
                    <a:gd name="T52" fmla="*/ 3 w 302"/>
                    <a:gd name="T53" fmla="*/ 148 h 197"/>
                    <a:gd name="T54" fmla="*/ 71 w 302"/>
                    <a:gd name="T55" fmla="*/ 144 h 197"/>
                    <a:gd name="T56" fmla="*/ 74 w 302"/>
                    <a:gd name="T57" fmla="*/ 139 h 197"/>
                    <a:gd name="T58" fmla="*/ 83 w 302"/>
                    <a:gd name="T59" fmla="*/ 137 h 197"/>
                    <a:gd name="T60" fmla="*/ 91 w 302"/>
                    <a:gd name="T61" fmla="*/ 126 h 197"/>
                    <a:gd name="T62" fmla="*/ 98 w 302"/>
                    <a:gd name="T63" fmla="*/ 108 h 197"/>
                    <a:gd name="T64" fmla="*/ 105 w 302"/>
                    <a:gd name="T65" fmla="*/ 88 h 197"/>
                    <a:gd name="T66" fmla="*/ 123 w 302"/>
                    <a:gd name="T67" fmla="*/ 68 h 197"/>
                    <a:gd name="T68" fmla="*/ 138 w 302"/>
                    <a:gd name="T69" fmla="*/ 69 h 197"/>
                    <a:gd name="T70" fmla="*/ 151 w 302"/>
                    <a:gd name="T71" fmla="*/ 79 h 197"/>
                    <a:gd name="T72" fmla="*/ 153 w 302"/>
                    <a:gd name="T73" fmla="*/ 124 h 197"/>
                    <a:gd name="T74" fmla="*/ 160 w 302"/>
                    <a:gd name="T75" fmla="*/ 130 h 197"/>
                    <a:gd name="T76" fmla="*/ 160 w 302"/>
                    <a:gd name="T77" fmla="*/ 139 h 197"/>
                    <a:gd name="T78" fmla="*/ 167 w 302"/>
                    <a:gd name="T79" fmla="*/ 142 h 197"/>
                    <a:gd name="T80" fmla="*/ 182 w 302"/>
                    <a:gd name="T81" fmla="*/ 144 h 197"/>
                    <a:gd name="T82" fmla="*/ 191 w 302"/>
                    <a:gd name="T83" fmla="*/ 135 h 197"/>
                    <a:gd name="T84" fmla="*/ 198 w 302"/>
                    <a:gd name="T85" fmla="*/ 141 h 197"/>
                    <a:gd name="T86" fmla="*/ 222 w 302"/>
                    <a:gd name="T87" fmla="*/ 117 h 197"/>
                    <a:gd name="T88" fmla="*/ 218 w 302"/>
                    <a:gd name="T89" fmla="*/ 131 h 197"/>
                    <a:gd name="T90" fmla="*/ 222 w 302"/>
                    <a:gd name="T91" fmla="*/ 135 h 197"/>
                    <a:gd name="T92" fmla="*/ 233 w 302"/>
                    <a:gd name="T93" fmla="*/ 142 h 197"/>
                    <a:gd name="T94" fmla="*/ 227 w 302"/>
                    <a:gd name="T95" fmla="*/ 141 h 197"/>
                    <a:gd name="T96" fmla="*/ 222 w 302"/>
                    <a:gd name="T97" fmla="*/ 142 h 197"/>
                    <a:gd name="T98" fmla="*/ 200 w 302"/>
                    <a:gd name="T99" fmla="*/ 159 h 197"/>
                    <a:gd name="T100" fmla="*/ 189 w 302"/>
                    <a:gd name="T101" fmla="*/ 168 h 197"/>
                    <a:gd name="T102" fmla="*/ 187 w 302"/>
                    <a:gd name="T103" fmla="*/ 177 h 197"/>
                    <a:gd name="T104" fmla="*/ 196 w 302"/>
                    <a:gd name="T105" fmla="*/ 195 h 197"/>
                    <a:gd name="T106" fmla="*/ 207 w 302"/>
                    <a:gd name="T107" fmla="*/ 197 h 197"/>
                    <a:gd name="T108" fmla="*/ 224 w 302"/>
                    <a:gd name="T109" fmla="*/ 177 h 197"/>
                    <a:gd name="T110" fmla="*/ 229 w 302"/>
                    <a:gd name="T111" fmla="*/ 172 h 197"/>
                    <a:gd name="T112" fmla="*/ 229 w 302"/>
                    <a:gd name="T113" fmla="*/ 168 h 197"/>
                    <a:gd name="T114" fmla="*/ 233 w 302"/>
                    <a:gd name="T115" fmla="*/ 162 h 197"/>
                    <a:gd name="T116" fmla="*/ 240 w 302"/>
                    <a:gd name="T117" fmla="*/ 164 h 197"/>
                    <a:gd name="T118" fmla="*/ 245 w 302"/>
                    <a:gd name="T119" fmla="*/ 162 h 197"/>
                    <a:gd name="T120" fmla="*/ 296 w 302"/>
                    <a:gd name="T121" fmla="*/ 14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2" h="197">
                      <a:moveTo>
                        <a:pt x="300" y="137"/>
                      </a:moveTo>
                      <a:lnTo>
                        <a:pt x="296" y="137"/>
                      </a:lnTo>
                      <a:lnTo>
                        <a:pt x="293" y="137"/>
                      </a:lnTo>
                      <a:lnTo>
                        <a:pt x="295" y="133"/>
                      </a:lnTo>
                      <a:lnTo>
                        <a:pt x="296" y="131"/>
                      </a:lnTo>
                      <a:lnTo>
                        <a:pt x="296" y="128"/>
                      </a:lnTo>
                      <a:lnTo>
                        <a:pt x="293" y="126"/>
                      </a:lnTo>
                      <a:lnTo>
                        <a:pt x="291" y="126"/>
                      </a:lnTo>
                      <a:lnTo>
                        <a:pt x="289" y="126"/>
                      </a:lnTo>
                      <a:lnTo>
                        <a:pt x="287" y="126"/>
                      </a:lnTo>
                      <a:lnTo>
                        <a:pt x="285" y="126"/>
                      </a:lnTo>
                      <a:lnTo>
                        <a:pt x="284" y="124"/>
                      </a:lnTo>
                      <a:lnTo>
                        <a:pt x="284" y="122"/>
                      </a:lnTo>
                      <a:lnTo>
                        <a:pt x="282" y="120"/>
                      </a:lnTo>
                      <a:lnTo>
                        <a:pt x="282" y="120"/>
                      </a:lnTo>
                      <a:lnTo>
                        <a:pt x="282" y="119"/>
                      </a:lnTo>
                      <a:lnTo>
                        <a:pt x="280" y="119"/>
                      </a:lnTo>
                      <a:lnTo>
                        <a:pt x="280" y="120"/>
                      </a:lnTo>
                      <a:lnTo>
                        <a:pt x="275" y="124"/>
                      </a:lnTo>
                      <a:lnTo>
                        <a:pt x="271" y="126"/>
                      </a:lnTo>
                      <a:lnTo>
                        <a:pt x="271" y="128"/>
                      </a:lnTo>
                      <a:lnTo>
                        <a:pt x="269" y="128"/>
                      </a:lnTo>
                      <a:lnTo>
                        <a:pt x="265" y="126"/>
                      </a:lnTo>
                      <a:lnTo>
                        <a:pt x="264" y="126"/>
                      </a:lnTo>
                      <a:lnTo>
                        <a:pt x="264" y="126"/>
                      </a:lnTo>
                      <a:lnTo>
                        <a:pt x="265" y="124"/>
                      </a:lnTo>
                      <a:lnTo>
                        <a:pt x="265" y="122"/>
                      </a:lnTo>
                      <a:lnTo>
                        <a:pt x="260" y="122"/>
                      </a:lnTo>
                      <a:lnTo>
                        <a:pt x="253" y="122"/>
                      </a:lnTo>
                      <a:lnTo>
                        <a:pt x="253" y="120"/>
                      </a:lnTo>
                      <a:lnTo>
                        <a:pt x="251" y="120"/>
                      </a:lnTo>
                      <a:lnTo>
                        <a:pt x="249" y="120"/>
                      </a:lnTo>
                      <a:lnTo>
                        <a:pt x="247" y="119"/>
                      </a:lnTo>
                      <a:lnTo>
                        <a:pt x="245" y="119"/>
                      </a:lnTo>
                      <a:lnTo>
                        <a:pt x="245" y="119"/>
                      </a:lnTo>
                      <a:lnTo>
                        <a:pt x="244" y="119"/>
                      </a:lnTo>
                      <a:lnTo>
                        <a:pt x="242" y="119"/>
                      </a:lnTo>
                      <a:lnTo>
                        <a:pt x="240" y="119"/>
                      </a:lnTo>
                      <a:lnTo>
                        <a:pt x="236" y="115"/>
                      </a:lnTo>
                      <a:lnTo>
                        <a:pt x="234" y="113"/>
                      </a:lnTo>
                      <a:lnTo>
                        <a:pt x="240" y="111"/>
                      </a:lnTo>
                      <a:lnTo>
                        <a:pt x="238" y="108"/>
                      </a:lnTo>
                      <a:lnTo>
                        <a:pt x="234" y="108"/>
                      </a:lnTo>
                      <a:lnTo>
                        <a:pt x="231" y="108"/>
                      </a:lnTo>
                      <a:lnTo>
                        <a:pt x="227" y="106"/>
                      </a:lnTo>
                      <a:lnTo>
                        <a:pt x="225" y="104"/>
                      </a:lnTo>
                      <a:lnTo>
                        <a:pt x="224" y="102"/>
                      </a:lnTo>
                      <a:lnTo>
                        <a:pt x="220" y="95"/>
                      </a:lnTo>
                      <a:lnTo>
                        <a:pt x="220" y="93"/>
                      </a:lnTo>
                      <a:lnTo>
                        <a:pt x="218" y="89"/>
                      </a:lnTo>
                      <a:lnTo>
                        <a:pt x="216" y="88"/>
                      </a:lnTo>
                      <a:lnTo>
                        <a:pt x="216" y="86"/>
                      </a:lnTo>
                      <a:lnTo>
                        <a:pt x="218" y="82"/>
                      </a:lnTo>
                      <a:lnTo>
                        <a:pt x="216" y="80"/>
                      </a:lnTo>
                      <a:lnTo>
                        <a:pt x="216" y="79"/>
                      </a:lnTo>
                      <a:lnTo>
                        <a:pt x="216" y="79"/>
                      </a:lnTo>
                      <a:lnTo>
                        <a:pt x="216" y="79"/>
                      </a:lnTo>
                      <a:lnTo>
                        <a:pt x="213" y="77"/>
                      </a:lnTo>
                      <a:lnTo>
                        <a:pt x="211" y="79"/>
                      </a:lnTo>
                      <a:lnTo>
                        <a:pt x="211" y="79"/>
                      </a:lnTo>
                      <a:lnTo>
                        <a:pt x="209" y="79"/>
                      </a:lnTo>
                      <a:lnTo>
                        <a:pt x="207" y="77"/>
                      </a:lnTo>
                      <a:lnTo>
                        <a:pt x="213" y="73"/>
                      </a:lnTo>
                      <a:lnTo>
                        <a:pt x="214" y="69"/>
                      </a:lnTo>
                      <a:lnTo>
                        <a:pt x="216" y="68"/>
                      </a:lnTo>
                      <a:lnTo>
                        <a:pt x="216" y="64"/>
                      </a:lnTo>
                      <a:lnTo>
                        <a:pt x="218" y="60"/>
                      </a:lnTo>
                      <a:lnTo>
                        <a:pt x="218" y="58"/>
                      </a:lnTo>
                      <a:lnTo>
                        <a:pt x="220" y="55"/>
                      </a:lnTo>
                      <a:lnTo>
                        <a:pt x="218" y="55"/>
                      </a:lnTo>
                      <a:lnTo>
                        <a:pt x="216" y="53"/>
                      </a:lnTo>
                      <a:lnTo>
                        <a:pt x="214" y="53"/>
                      </a:lnTo>
                      <a:lnTo>
                        <a:pt x="213" y="53"/>
                      </a:lnTo>
                      <a:lnTo>
                        <a:pt x="214" y="51"/>
                      </a:lnTo>
                      <a:lnTo>
                        <a:pt x="211" y="51"/>
                      </a:lnTo>
                      <a:lnTo>
                        <a:pt x="203" y="57"/>
                      </a:lnTo>
                      <a:lnTo>
                        <a:pt x="202" y="57"/>
                      </a:lnTo>
                      <a:lnTo>
                        <a:pt x="200" y="55"/>
                      </a:lnTo>
                      <a:lnTo>
                        <a:pt x="198" y="53"/>
                      </a:lnTo>
                      <a:lnTo>
                        <a:pt x="196" y="49"/>
                      </a:lnTo>
                      <a:lnTo>
                        <a:pt x="194" y="48"/>
                      </a:lnTo>
                      <a:lnTo>
                        <a:pt x="191" y="48"/>
                      </a:lnTo>
                      <a:lnTo>
                        <a:pt x="185" y="44"/>
                      </a:lnTo>
                      <a:lnTo>
                        <a:pt x="183" y="44"/>
                      </a:lnTo>
                      <a:lnTo>
                        <a:pt x="178" y="46"/>
                      </a:lnTo>
                      <a:lnTo>
                        <a:pt x="176" y="46"/>
                      </a:lnTo>
                      <a:lnTo>
                        <a:pt x="178" y="44"/>
                      </a:lnTo>
                      <a:lnTo>
                        <a:pt x="180" y="42"/>
                      </a:lnTo>
                      <a:lnTo>
                        <a:pt x="182" y="42"/>
                      </a:lnTo>
                      <a:lnTo>
                        <a:pt x="189" y="42"/>
                      </a:lnTo>
                      <a:lnTo>
                        <a:pt x="189" y="42"/>
                      </a:lnTo>
                      <a:lnTo>
                        <a:pt x="191" y="42"/>
                      </a:lnTo>
                      <a:lnTo>
                        <a:pt x="193" y="40"/>
                      </a:lnTo>
                      <a:lnTo>
                        <a:pt x="193" y="40"/>
                      </a:lnTo>
                      <a:lnTo>
                        <a:pt x="198" y="40"/>
                      </a:lnTo>
                      <a:lnTo>
                        <a:pt x="202" y="42"/>
                      </a:lnTo>
                      <a:lnTo>
                        <a:pt x="205" y="44"/>
                      </a:lnTo>
                      <a:lnTo>
                        <a:pt x="211" y="42"/>
                      </a:lnTo>
                      <a:lnTo>
                        <a:pt x="214" y="40"/>
                      </a:lnTo>
                      <a:lnTo>
                        <a:pt x="225" y="31"/>
                      </a:lnTo>
                      <a:lnTo>
                        <a:pt x="229" y="27"/>
                      </a:lnTo>
                      <a:lnTo>
                        <a:pt x="231" y="24"/>
                      </a:lnTo>
                      <a:lnTo>
                        <a:pt x="229" y="18"/>
                      </a:lnTo>
                      <a:lnTo>
                        <a:pt x="225" y="15"/>
                      </a:lnTo>
                      <a:lnTo>
                        <a:pt x="227" y="15"/>
                      </a:lnTo>
                      <a:lnTo>
                        <a:pt x="229" y="15"/>
                      </a:lnTo>
                      <a:lnTo>
                        <a:pt x="229" y="17"/>
                      </a:lnTo>
                      <a:lnTo>
                        <a:pt x="231" y="17"/>
                      </a:lnTo>
                      <a:lnTo>
                        <a:pt x="229" y="9"/>
                      </a:lnTo>
                      <a:lnTo>
                        <a:pt x="222" y="6"/>
                      </a:lnTo>
                      <a:lnTo>
                        <a:pt x="214" y="2"/>
                      </a:lnTo>
                      <a:lnTo>
                        <a:pt x="207" y="0"/>
                      </a:lnTo>
                      <a:lnTo>
                        <a:pt x="202" y="0"/>
                      </a:lnTo>
                      <a:lnTo>
                        <a:pt x="194" y="0"/>
                      </a:lnTo>
                      <a:lnTo>
                        <a:pt x="187" y="2"/>
                      </a:lnTo>
                      <a:lnTo>
                        <a:pt x="180" y="4"/>
                      </a:lnTo>
                      <a:lnTo>
                        <a:pt x="154" y="17"/>
                      </a:lnTo>
                      <a:lnTo>
                        <a:pt x="129" y="33"/>
                      </a:lnTo>
                      <a:lnTo>
                        <a:pt x="123" y="38"/>
                      </a:lnTo>
                      <a:lnTo>
                        <a:pt x="120" y="44"/>
                      </a:lnTo>
                      <a:lnTo>
                        <a:pt x="96" y="75"/>
                      </a:lnTo>
                      <a:lnTo>
                        <a:pt x="92" y="79"/>
                      </a:lnTo>
                      <a:lnTo>
                        <a:pt x="87" y="84"/>
                      </a:lnTo>
                      <a:lnTo>
                        <a:pt x="80" y="88"/>
                      </a:lnTo>
                      <a:lnTo>
                        <a:pt x="60" y="95"/>
                      </a:lnTo>
                      <a:lnTo>
                        <a:pt x="54" y="99"/>
                      </a:lnTo>
                      <a:lnTo>
                        <a:pt x="43" y="108"/>
                      </a:lnTo>
                      <a:lnTo>
                        <a:pt x="38" y="111"/>
                      </a:lnTo>
                      <a:lnTo>
                        <a:pt x="34" y="115"/>
                      </a:lnTo>
                      <a:lnTo>
                        <a:pt x="32" y="119"/>
                      </a:lnTo>
                      <a:lnTo>
                        <a:pt x="30" y="120"/>
                      </a:lnTo>
                      <a:lnTo>
                        <a:pt x="27" y="130"/>
                      </a:lnTo>
                      <a:lnTo>
                        <a:pt x="25" y="131"/>
                      </a:lnTo>
                      <a:lnTo>
                        <a:pt x="23" y="133"/>
                      </a:lnTo>
                      <a:lnTo>
                        <a:pt x="3" y="148"/>
                      </a:lnTo>
                      <a:lnTo>
                        <a:pt x="0" y="148"/>
                      </a:lnTo>
                      <a:lnTo>
                        <a:pt x="65" y="148"/>
                      </a:lnTo>
                      <a:lnTo>
                        <a:pt x="69" y="148"/>
                      </a:lnTo>
                      <a:lnTo>
                        <a:pt x="69" y="146"/>
                      </a:lnTo>
                      <a:lnTo>
                        <a:pt x="71" y="144"/>
                      </a:lnTo>
                      <a:lnTo>
                        <a:pt x="72" y="142"/>
                      </a:lnTo>
                      <a:lnTo>
                        <a:pt x="72" y="142"/>
                      </a:lnTo>
                      <a:lnTo>
                        <a:pt x="72" y="141"/>
                      </a:lnTo>
                      <a:lnTo>
                        <a:pt x="74" y="139"/>
                      </a:lnTo>
                      <a:lnTo>
                        <a:pt x="74" y="139"/>
                      </a:lnTo>
                      <a:lnTo>
                        <a:pt x="76" y="141"/>
                      </a:lnTo>
                      <a:lnTo>
                        <a:pt x="76" y="141"/>
                      </a:lnTo>
                      <a:lnTo>
                        <a:pt x="81" y="137"/>
                      </a:lnTo>
                      <a:lnTo>
                        <a:pt x="81" y="137"/>
                      </a:lnTo>
                      <a:lnTo>
                        <a:pt x="83" y="137"/>
                      </a:lnTo>
                      <a:lnTo>
                        <a:pt x="83" y="139"/>
                      </a:lnTo>
                      <a:lnTo>
                        <a:pt x="83" y="139"/>
                      </a:lnTo>
                      <a:lnTo>
                        <a:pt x="85" y="139"/>
                      </a:lnTo>
                      <a:lnTo>
                        <a:pt x="85" y="139"/>
                      </a:lnTo>
                      <a:lnTo>
                        <a:pt x="91" y="126"/>
                      </a:lnTo>
                      <a:lnTo>
                        <a:pt x="94" y="122"/>
                      </a:lnTo>
                      <a:lnTo>
                        <a:pt x="96" y="120"/>
                      </a:lnTo>
                      <a:lnTo>
                        <a:pt x="96" y="119"/>
                      </a:lnTo>
                      <a:lnTo>
                        <a:pt x="96" y="115"/>
                      </a:lnTo>
                      <a:lnTo>
                        <a:pt x="98" y="108"/>
                      </a:lnTo>
                      <a:lnTo>
                        <a:pt x="98" y="104"/>
                      </a:lnTo>
                      <a:lnTo>
                        <a:pt x="102" y="100"/>
                      </a:lnTo>
                      <a:lnTo>
                        <a:pt x="103" y="95"/>
                      </a:lnTo>
                      <a:lnTo>
                        <a:pt x="103" y="89"/>
                      </a:lnTo>
                      <a:lnTo>
                        <a:pt x="105" y="88"/>
                      </a:lnTo>
                      <a:lnTo>
                        <a:pt x="120" y="66"/>
                      </a:lnTo>
                      <a:lnTo>
                        <a:pt x="122" y="64"/>
                      </a:lnTo>
                      <a:lnTo>
                        <a:pt x="123" y="66"/>
                      </a:lnTo>
                      <a:lnTo>
                        <a:pt x="123" y="66"/>
                      </a:lnTo>
                      <a:lnTo>
                        <a:pt x="123" y="68"/>
                      </a:lnTo>
                      <a:lnTo>
                        <a:pt x="125" y="69"/>
                      </a:lnTo>
                      <a:lnTo>
                        <a:pt x="125" y="71"/>
                      </a:lnTo>
                      <a:lnTo>
                        <a:pt x="129" y="73"/>
                      </a:lnTo>
                      <a:lnTo>
                        <a:pt x="132" y="73"/>
                      </a:lnTo>
                      <a:lnTo>
                        <a:pt x="138" y="69"/>
                      </a:lnTo>
                      <a:lnTo>
                        <a:pt x="142" y="69"/>
                      </a:lnTo>
                      <a:lnTo>
                        <a:pt x="143" y="69"/>
                      </a:lnTo>
                      <a:lnTo>
                        <a:pt x="147" y="71"/>
                      </a:lnTo>
                      <a:lnTo>
                        <a:pt x="149" y="75"/>
                      </a:lnTo>
                      <a:lnTo>
                        <a:pt x="151" y="79"/>
                      </a:lnTo>
                      <a:lnTo>
                        <a:pt x="153" y="84"/>
                      </a:lnTo>
                      <a:lnTo>
                        <a:pt x="153" y="115"/>
                      </a:lnTo>
                      <a:lnTo>
                        <a:pt x="153" y="120"/>
                      </a:lnTo>
                      <a:lnTo>
                        <a:pt x="153" y="122"/>
                      </a:lnTo>
                      <a:lnTo>
                        <a:pt x="153" y="124"/>
                      </a:lnTo>
                      <a:lnTo>
                        <a:pt x="154" y="126"/>
                      </a:lnTo>
                      <a:lnTo>
                        <a:pt x="156" y="126"/>
                      </a:lnTo>
                      <a:lnTo>
                        <a:pt x="158" y="128"/>
                      </a:lnTo>
                      <a:lnTo>
                        <a:pt x="160" y="130"/>
                      </a:lnTo>
                      <a:lnTo>
                        <a:pt x="160" y="130"/>
                      </a:lnTo>
                      <a:lnTo>
                        <a:pt x="160" y="130"/>
                      </a:lnTo>
                      <a:lnTo>
                        <a:pt x="160" y="133"/>
                      </a:lnTo>
                      <a:lnTo>
                        <a:pt x="160" y="135"/>
                      </a:lnTo>
                      <a:lnTo>
                        <a:pt x="160" y="137"/>
                      </a:lnTo>
                      <a:lnTo>
                        <a:pt x="160" y="139"/>
                      </a:lnTo>
                      <a:lnTo>
                        <a:pt x="160" y="141"/>
                      </a:lnTo>
                      <a:lnTo>
                        <a:pt x="162" y="142"/>
                      </a:lnTo>
                      <a:lnTo>
                        <a:pt x="163" y="142"/>
                      </a:lnTo>
                      <a:lnTo>
                        <a:pt x="165" y="142"/>
                      </a:lnTo>
                      <a:lnTo>
                        <a:pt x="167" y="142"/>
                      </a:lnTo>
                      <a:lnTo>
                        <a:pt x="169" y="142"/>
                      </a:lnTo>
                      <a:lnTo>
                        <a:pt x="173" y="146"/>
                      </a:lnTo>
                      <a:lnTo>
                        <a:pt x="173" y="146"/>
                      </a:lnTo>
                      <a:lnTo>
                        <a:pt x="174" y="146"/>
                      </a:lnTo>
                      <a:lnTo>
                        <a:pt x="182" y="144"/>
                      </a:lnTo>
                      <a:lnTo>
                        <a:pt x="185" y="142"/>
                      </a:lnTo>
                      <a:lnTo>
                        <a:pt x="189" y="141"/>
                      </a:lnTo>
                      <a:lnTo>
                        <a:pt x="187" y="137"/>
                      </a:lnTo>
                      <a:lnTo>
                        <a:pt x="191" y="135"/>
                      </a:lnTo>
                      <a:lnTo>
                        <a:pt x="191" y="135"/>
                      </a:lnTo>
                      <a:lnTo>
                        <a:pt x="191" y="137"/>
                      </a:lnTo>
                      <a:lnTo>
                        <a:pt x="191" y="139"/>
                      </a:lnTo>
                      <a:lnTo>
                        <a:pt x="193" y="141"/>
                      </a:lnTo>
                      <a:lnTo>
                        <a:pt x="194" y="141"/>
                      </a:lnTo>
                      <a:lnTo>
                        <a:pt x="198" y="141"/>
                      </a:lnTo>
                      <a:lnTo>
                        <a:pt x="202" y="137"/>
                      </a:lnTo>
                      <a:lnTo>
                        <a:pt x="207" y="133"/>
                      </a:lnTo>
                      <a:lnTo>
                        <a:pt x="218" y="126"/>
                      </a:lnTo>
                      <a:lnTo>
                        <a:pt x="222" y="122"/>
                      </a:lnTo>
                      <a:lnTo>
                        <a:pt x="222" y="117"/>
                      </a:lnTo>
                      <a:lnTo>
                        <a:pt x="225" y="120"/>
                      </a:lnTo>
                      <a:lnTo>
                        <a:pt x="227" y="120"/>
                      </a:lnTo>
                      <a:lnTo>
                        <a:pt x="229" y="120"/>
                      </a:lnTo>
                      <a:lnTo>
                        <a:pt x="225" y="124"/>
                      </a:lnTo>
                      <a:lnTo>
                        <a:pt x="218" y="131"/>
                      </a:lnTo>
                      <a:lnTo>
                        <a:pt x="216" y="135"/>
                      </a:lnTo>
                      <a:lnTo>
                        <a:pt x="218" y="137"/>
                      </a:lnTo>
                      <a:lnTo>
                        <a:pt x="218" y="137"/>
                      </a:lnTo>
                      <a:lnTo>
                        <a:pt x="220" y="135"/>
                      </a:lnTo>
                      <a:lnTo>
                        <a:pt x="222" y="135"/>
                      </a:lnTo>
                      <a:lnTo>
                        <a:pt x="240" y="135"/>
                      </a:lnTo>
                      <a:lnTo>
                        <a:pt x="251" y="137"/>
                      </a:lnTo>
                      <a:lnTo>
                        <a:pt x="245" y="137"/>
                      </a:lnTo>
                      <a:lnTo>
                        <a:pt x="238" y="139"/>
                      </a:lnTo>
                      <a:lnTo>
                        <a:pt x="233" y="142"/>
                      </a:lnTo>
                      <a:lnTo>
                        <a:pt x="233" y="148"/>
                      </a:lnTo>
                      <a:lnTo>
                        <a:pt x="233" y="146"/>
                      </a:lnTo>
                      <a:lnTo>
                        <a:pt x="229" y="142"/>
                      </a:lnTo>
                      <a:lnTo>
                        <a:pt x="227" y="142"/>
                      </a:lnTo>
                      <a:lnTo>
                        <a:pt x="227" y="141"/>
                      </a:lnTo>
                      <a:lnTo>
                        <a:pt x="229" y="139"/>
                      </a:lnTo>
                      <a:lnTo>
                        <a:pt x="229" y="137"/>
                      </a:lnTo>
                      <a:lnTo>
                        <a:pt x="225" y="137"/>
                      </a:lnTo>
                      <a:lnTo>
                        <a:pt x="225" y="141"/>
                      </a:lnTo>
                      <a:lnTo>
                        <a:pt x="222" y="142"/>
                      </a:lnTo>
                      <a:lnTo>
                        <a:pt x="214" y="146"/>
                      </a:lnTo>
                      <a:lnTo>
                        <a:pt x="205" y="152"/>
                      </a:lnTo>
                      <a:lnTo>
                        <a:pt x="202" y="155"/>
                      </a:lnTo>
                      <a:lnTo>
                        <a:pt x="198" y="159"/>
                      </a:lnTo>
                      <a:lnTo>
                        <a:pt x="200" y="159"/>
                      </a:lnTo>
                      <a:lnTo>
                        <a:pt x="202" y="157"/>
                      </a:lnTo>
                      <a:lnTo>
                        <a:pt x="203" y="157"/>
                      </a:lnTo>
                      <a:lnTo>
                        <a:pt x="200" y="161"/>
                      </a:lnTo>
                      <a:lnTo>
                        <a:pt x="191" y="164"/>
                      </a:lnTo>
                      <a:lnTo>
                        <a:pt x="189" y="168"/>
                      </a:lnTo>
                      <a:lnTo>
                        <a:pt x="191" y="164"/>
                      </a:lnTo>
                      <a:lnTo>
                        <a:pt x="193" y="164"/>
                      </a:lnTo>
                      <a:lnTo>
                        <a:pt x="194" y="162"/>
                      </a:lnTo>
                      <a:lnTo>
                        <a:pt x="191" y="170"/>
                      </a:lnTo>
                      <a:lnTo>
                        <a:pt x="187" y="177"/>
                      </a:lnTo>
                      <a:lnTo>
                        <a:pt x="187" y="184"/>
                      </a:lnTo>
                      <a:lnTo>
                        <a:pt x="191" y="190"/>
                      </a:lnTo>
                      <a:lnTo>
                        <a:pt x="193" y="188"/>
                      </a:lnTo>
                      <a:lnTo>
                        <a:pt x="194" y="190"/>
                      </a:lnTo>
                      <a:lnTo>
                        <a:pt x="196" y="195"/>
                      </a:lnTo>
                      <a:lnTo>
                        <a:pt x="198" y="197"/>
                      </a:lnTo>
                      <a:lnTo>
                        <a:pt x="200" y="197"/>
                      </a:lnTo>
                      <a:lnTo>
                        <a:pt x="202" y="197"/>
                      </a:lnTo>
                      <a:lnTo>
                        <a:pt x="205" y="197"/>
                      </a:lnTo>
                      <a:lnTo>
                        <a:pt x="207" y="197"/>
                      </a:lnTo>
                      <a:lnTo>
                        <a:pt x="207" y="193"/>
                      </a:lnTo>
                      <a:lnTo>
                        <a:pt x="209" y="192"/>
                      </a:lnTo>
                      <a:lnTo>
                        <a:pt x="214" y="190"/>
                      </a:lnTo>
                      <a:lnTo>
                        <a:pt x="216" y="188"/>
                      </a:lnTo>
                      <a:lnTo>
                        <a:pt x="224" y="177"/>
                      </a:lnTo>
                      <a:lnTo>
                        <a:pt x="227" y="173"/>
                      </a:lnTo>
                      <a:lnTo>
                        <a:pt x="227" y="172"/>
                      </a:lnTo>
                      <a:lnTo>
                        <a:pt x="227" y="172"/>
                      </a:lnTo>
                      <a:lnTo>
                        <a:pt x="229" y="172"/>
                      </a:lnTo>
                      <a:lnTo>
                        <a:pt x="229" y="172"/>
                      </a:lnTo>
                      <a:lnTo>
                        <a:pt x="229" y="172"/>
                      </a:lnTo>
                      <a:lnTo>
                        <a:pt x="229" y="172"/>
                      </a:lnTo>
                      <a:lnTo>
                        <a:pt x="229" y="170"/>
                      </a:lnTo>
                      <a:lnTo>
                        <a:pt x="229" y="170"/>
                      </a:lnTo>
                      <a:lnTo>
                        <a:pt x="229" y="168"/>
                      </a:lnTo>
                      <a:lnTo>
                        <a:pt x="229" y="166"/>
                      </a:lnTo>
                      <a:lnTo>
                        <a:pt x="229" y="166"/>
                      </a:lnTo>
                      <a:lnTo>
                        <a:pt x="229" y="164"/>
                      </a:lnTo>
                      <a:lnTo>
                        <a:pt x="231" y="162"/>
                      </a:lnTo>
                      <a:lnTo>
                        <a:pt x="233" y="162"/>
                      </a:lnTo>
                      <a:lnTo>
                        <a:pt x="233" y="164"/>
                      </a:lnTo>
                      <a:lnTo>
                        <a:pt x="234" y="166"/>
                      </a:lnTo>
                      <a:lnTo>
                        <a:pt x="234" y="162"/>
                      </a:lnTo>
                      <a:lnTo>
                        <a:pt x="236" y="161"/>
                      </a:lnTo>
                      <a:lnTo>
                        <a:pt x="240" y="164"/>
                      </a:lnTo>
                      <a:lnTo>
                        <a:pt x="242" y="166"/>
                      </a:lnTo>
                      <a:lnTo>
                        <a:pt x="244" y="166"/>
                      </a:lnTo>
                      <a:lnTo>
                        <a:pt x="245" y="166"/>
                      </a:lnTo>
                      <a:lnTo>
                        <a:pt x="245" y="164"/>
                      </a:lnTo>
                      <a:lnTo>
                        <a:pt x="245" y="162"/>
                      </a:lnTo>
                      <a:lnTo>
                        <a:pt x="245" y="159"/>
                      </a:lnTo>
                      <a:lnTo>
                        <a:pt x="249" y="161"/>
                      </a:lnTo>
                      <a:lnTo>
                        <a:pt x="253" y="161"/>
                      </a:lnTo>
                      <a:lnTo>
                        <a:pt x="269" y="153"/>
                      </a:lnTo>
                      <a:lnTo>
                        <a:pt x="296" y="141"/>
                      </a:lnTo>
                      <a:lnTo>
                        <a:pt x="300" y="141"/>
                      </a:lnTo>
                      <a:lnTo>
                        <a:pt x="302" y="139"/>
                      </a:lnTo>
                      <a:lnTo>
                        <a:pt x="302" y="139"/>
                      </a:lnTo>
                      <a:lnTo>
                        <a:pt x="300" y="137"/>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15" name="Freeform 185">
                  <a:extLst>
                    <a:ext uri="{FF2B5EF4-FFF2-40B4-BE49-F238E27FC236}">
                      <a16:creationId xmlns:a16="http://schemas.microsoft.com/office/drawing/2014/main" id="{CC25F4DB-79ED-4DDD-9EEF-BC92C94294B8}"/>
                    </a:ext>
                  </a:extLst>
                </p:cNvPr>
                <p:cNvSpPr>
                  <a:spLocks/>
                </p:cNvSpPr>
                <p:nvPr/>
              </p:nvSpPr>
              <p:spPr bwMode="auto">
                <a:xfrm>
                  <a:off x="6646337" y="4273626"/>
                  <a:ext cx="15563" cy="21502"/>
                </a:xfrm>
                <a:custGeom>
                  <a:avLst/>
                  <a:gdLst>
                    <a:gd name="T0" fmla="*/ 6 w 6"/>
                    <a:gd name="T1" fmla="*/ 2 h 8"/>
                    <a:gd name="T2" fmla="*/ 6 w 6"/>
                    <a:gd name="T3" fmla="*/ 0 h 8"/>
                    <a:gd name="T4" fmla="*/ 4 w 6"/>
                    <a:gd name="T5" fmla="*/ 2 h 8"/>
                    <a:gd name="T6" fmla="*/ 0 w 6"/>
                    <a:gd name="T7" fmla="*/ 8 h 8"/>
                    <a:gd name="T8" fmla="*/ 2 w 6"/>
                    <a:gd name="T9" fmla="*/ 8 h 8"/>
                    <a:gd name="T10" fmla="*/ 2 w 6"/>
                    <a:gd name="T11" fmla="*/ 8 h 8"/>
                    <a:gd name="T12" fmla="*/ 4 w 6"/>
                    <a:gd name="T13" fmla="*/ 8 h 8"/>
                    <a:gd name="T14" fmla="*/ 4 w 6"/>
                    <a:gd name="T15" fmla="*/ 4 h 8"/>
                    <a:gd name="T16" fmla="*/ 6 w 6"/>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6" y="2"/>
                      </a:moveTo>
                      <a:lnTo>
                        <a:pt x="6" y="0"/>
                      </a:lnTo>
                      <a:lnTo>
                        <a:pt x="4" y="2"/>
                      </a:lnTo>
                      <a:lnTo>
                        <a:pt x="0" y="8"/>
                      </a:lnTo>
                      <a:lnTo>
                        <a:pt x="2" y="8"/>
                      </a:lnTo>
                      <a:lnTo>
                        <a:pt x="2" y="8"/>
                      </a:lnTo>
                      <a:lnTo>
                        <a:pt x="4" y="8"/>
                      </a:lnTo>
                      <a:lnTo>
                        <a:pt x="4" y="4"/>
                      </a:lnTo>
                      <a:lnTo>
                        <a:pt x="6" y="2"/>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16" name="Freeform 186">
                  <a:extLst>
                    <a:ext uri="{FF2B5EF4-FFF2-40B4-BE49-F238E27FC236}">
                      <a16:creationId xmlns:a16="http://schemas.microsoft.com/office/drawing/2014/main" id="{04FA2758-6684-4C24-ADB7-36860449B724}"/>
                    </a:ext>
                  </a:extLst>
                </p:cNvPr>
                <p:cNvSpPr>
                  <a:spLocks/>
                </p:cNvSpPr>
                <p:nvPr/>
              </p:nvSpPr>
              <p:spPr bwMode="auto">
                <a:xfrm>
                  <a:off x="6236501" y="4332757"/>
                  <a:ext cx="98568" cy="134389"/>
                </a:xfrm>
                <a:custGeom>
                  <a:avLst/>
                  <a:gdLst>
                    <a:gd name="T0" fmla="*/ 38 w 38"/>
                    <a:gd name="T1" fmla="*/ 35 h 50"/>
                    <a:gd name="T2" fmla="*/ 36 w 38"/>
                    <a:gd name="T3" fmla="*/ 35 h 50"/>
                    <a:gd name="T4" fmla="*/ 35 w 38"/>
                    <a:gd name="T5" fmla="*/ 33 h 50"/>
                    <a:gd name="T6" fmla="*/ 36 w 38"/>
                    <a:gd name="T7" fmla="*/ 31 h 50"/>
                    <a:gd name="T8" fmla="*/ 36 w 38"/>
                    <a:gd name="T9" fmla="*/ 31 h 50"/>
                    <a:gd name="T10" fmla="*/ 36 w 38"/>
                    <a:gd name="T11" fmla="*/ 30 h 50"/>
                    <a:gd name="T12" fmla="*/ 35 w 38"/>
                    <a:gd name="T13" fmla="*/ 28 h 50"/>
                    <a:gd name="T14" fmla="*/ 35 w 38"/>
                    <a:gd name="T15" fmla="*/ 28 h 50"/>
                    <a:gd name="T16" fmla="*/ 33 w 38"/>
                    <a:gd name="T17" fmla="*/ 28 h 50"/>
                    <a:gd name="T18" fmla="*/ 31 w 38"/>
                    <a:gd name="T19" fmla="*/ 28 h 50"/>
                    <a:gd name="T20" fmla="*/ 31 w 38"/>
                    <a:gd name="T21" fmla="*/ 28 h 50"/>
                    <a:gd name="T22" fmla="*/ 29 w 38"/>
                    <a:gd name="T23" fmla="*/ 28 h 50"/>
                    <a:gd name="T24" fmla="*/ 29 w 38"/>
                    <a:gd name="T25" fmla="*/ 28 h 50"/>
                    <a:gd name="T26" fmla="*/ 29 w 38"/>
                    <a:gd name="T27" fmla="*/ 28 h 50"/>
                    <a:gd name="T28" fmla="*/ 29 w 38"/>
                    <a:gd name="T29" fmla="*/ 26 h 50"/>
                    <a:gd name="T30" fmla="*/ 29 w 38"/>
                    <a:gd name="T31" fmla="*/ 26 h 50"/>
                    <a:gd name="T32" fmla="*/ 27 w 38"/>
                    <a:gd name="T33" fmla="*/ 26 h 50"/>
                    <a:gd name="T34" fmla="*/ 24 w 38"/>
                    <a:gd name="T35" fmla="*/ 26 h 50"/>
                    <a:gd name="T36" fmla="*/ 22 w 38"/>
                    <a:gd name="T37" fmla="*/ 28 h 50"/>
                    <a:gd name="T38" fmla="*/ 20 w 38"/>
                    <a:gd name="T39" fmla="*/ 31 h 50"/>
                    <a:gd name="T40" fmla="*/ 18 w 38"/>
                    <a:gd name="T41" fmla="*/ 35 h 50"/>
                    <a:gd name="T42" fmla="*/ 18 w 38"/>
                    <a:gd name="T43" fmla="*/ 37 h 50"/>
                    <a:gd name="T44" fmla="*/ 20 w 38"/>
                    <a:gd name="T45" fmla="*/ 37 h 50"/>
                    <a:gd name="T46" fmla="*/ 24 w 38"/>
                    <a:gd name="T47" fmla="*/ 35 h 50"/>
                    <a:gd name="T48" fmla="*/ 22 w 38"/>
                    <a:gd name="T49" fmla="*/ 39 h 50"/>
                    <a:gd name="T50" fmla="*/ 20 w 38"/>
                    <a:gd name="T51" fmla="*/ 40 h 50"/>
                    <a:gd name="T52" fmla="*/ 16 w 38"/>
                    <a:gd name="T53" fmla="*/ 42 h 50"/>
                    <a:gd name="T54" fmla="*/ 14 w 38"/>
                    <a:gd name="T55" fmla="*/ 42 h 50"/>
                    <a:gd name="T56" fmla="*/ 11 w 38"/>
                    <a:gd name="T57" fmla="*/ 42 h 50"/>
                    <a:gd name="T58" fmla="*/ 11 w 38"/>
                    <a:gd name="T59" fmla="*/ 42 h 50"/>
                    <a:gd name="T60" fmla="*/ 11 w 38"/>
                    <a:gd name="T61" fmla="*/ 40 h 50"/>
                    <a:gd name="T62" fmla="*/ 11 w 38"/>
                    <a:gd name="T63" fmla="*/ 39 h 50"/>
                    <a:gd name="T64" fmla="*/ 13 w 38"/>
                    <a:gd name="T65" fmla="*/ 37 h 50"/>
                    <a:gd name="T66" fmla="*/ 13 w 38"/>
                    <a:gd name="T67" fmla="*/ 37 h 50"/>
                    <a:gd name="T68" fmla="*/ 14 w 38"/>
                    <a:gd name="T69" fmla="*/ 35 h 50"/>
                    <a:gd name="T70" fmla="*/ 14 w 38"/>
                    <a:gd name="T71" fmla="*/ 35 h 50"/>
                    <a:gd name="T72" fmla="*/ 13 w 38"/>
                    <a:gd name="T73" fmla="*/ 35 h 50"/>
                    <a:gd name="T74" fmla="*/ 9 w 38"/>
                    <a:gd name="T75" fmla="*/ 37 h 50"/>
                    <a:gd name="T76" fmla="*/ 18 w 38"/>
                    <a:gd name="T77" fmla="*/ 30 h 50"/>
                    <a:gd name="T78" fmla="*/ 20 w 38"/>
                    <a:gd name="T79" fmla="*/ 28 h 50"/>
                    <a:gd name="T80" fmla="*/ 22 w 38"/>
                    <a:gd name="T81" fmla="*/ 22 h 50"/>
                    <a:gd name="T82" fmla="*/ 25 w 38"/>
                    <a:gd name="T83" fmla="*/ 13 h 50"/>
                    <a:gd name="T84" fmla="*/ 25 w 38"/>
                    <a:gd name="T85" fmla="*/ 9 h 50"/>
                    <a:gd name="T86" fmla="*/ 25 w 38"/>
                    <a:gd name="T87" fmla="*/ 8 h 50"/>
                    <a:gd name="T88" fmla="*/ 25 w 38"/>
                    <a:gd name="T89" fmla="*/ 6 h 50"/>
                    <a:gd name="T90" fmla="*/ 24 w 38"/>
                    <a:gd name="T91" fmla="*/ 2 h 50"/>
                    <a:gd name="T92" fmla="*/ 24 w 38"/>
                    <a:gd name="T93" fmla="*/ 0 h 50"/>
                    <a:gd name="T94" fmla="*/ 20 w 38"/>
                    <a:gd name="T95" fmla="*/ 2 h 50"/>
                    <a:gd name="T96" fmla="*/ 14 w 38"/>
                    <a:gd name="T97" fmla="*/ 6 h 50"/>
                    <a:gd name="T98" fmla="*/ 13 w 38"/>
                    <a:gd name="T99" fmla="*/ 11 h 50"/>
                    <a:gd name="T100" fmla="*/ 9 w 38"/>
                    <a:gd name="T101" fmla="*/ 17 h 50"/>
                    <a:gd name="T102" fmla="*/ 2 w 38"/>
                    <a:gd name="T103" fmla="*/ 30 h 50"/>
                    <a:gd name="T104" fmla="*/ 0 w 38"/>
                    <a:gd name="T105" fmla="*/ 37 h 50"/>
                    <a:gd name="T106" fmla="*/ 2 w 38"/>
                    <a:gd name="T107" fmla="*/ 44 h 50"/>
                    <a:gd name="T108" fmla="*/ 5 w 38"/>
                    <a:gd name="T109" fmla="*/ 48 h 50"/>
                    <a:gd name="T110" fmla="*/ 9 w 38"/>
                    <a:gd name="T111" fmla="*/ 50 h 50"/>
                    <a:gd name="T112" fmla="*/ 14 w 38"/>
                    <a:gd name="T113" fmla="*/ 50 h 50"/>
                    <a:gd name="T114" fmla="*/ 18 w 38"/>
                    <a:gd name="T115" fmla="*/ 48 h 50"/>
                    <a:gd name="T116" fmla="*/ 24 w 38"/>
                    <a:gd name="T117" fmla="*/ 46 h 50"/>
                    <a:gd name="T118" fmla="*/ 29 w 38"/>
                    <a:gd name="T119" fmla="*/ 44 h 50"/>
                    <a:gd name="T120" fmla="*/ 33 w 38"/>
                    <a:gd name="T121" fmla="*/ 39 h 50"/>
                    <a:gd name="T122" fmla="*/ 38 w 38"/>
                    <a:gd name="T123"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 h="50">
                      <a:moveTo>
                        <a:pt x="38" y="35"/>
                      </a:moveTo>
                      <a:lnTo>
                        <a:pt x="36" y="35"/>
                      </a:lnTo>
                      <a:lnTo>
                        <a:pt x="35" y="33"/>
                      </a:lnTo>
                      <a:lnTo>
                        <a:pt x="36" y="31"/>
                      </a:lnTo>
                      <a:lnTo>
                        <a:pt x="36" y="31"/>
                      </a:lnTo>
                      <a:lnTo>
                        <a:pt x="36" y="30"/>
                      </a:lnTo>
                      <a:lnTo>
                        <a:pt x="35" y="28"/>
                      </a:lnTo>
                      <a:lnTo>
                        <a:pt x="35" y="28"/>
                      </a:lnTo>
                      <a:lnTo>
                        <a:pt x="33" y="28"/>
                      </a:lnTo>
                      <a:lnTo>
                        <a:pt x="31" y="28"/>
                      </a:lnTo>
                      <a:lnTo>
                        <a:pt x="31" y="28"/>
                      </a:lnTo>
                      <a:lnTo>
                        <a:pt x="29" y="28"/>
                      </a:lnTo>
                      <a:lnTo>
                        <a:pt x="29" y="28"/>
                      </a:lnTo>
                      <a:lnTo>
                        <a:pt x="29" y="28"/>
                      </a:lnTo>
                      <a:lnTo>
                        <a:pt x="29" y="26"/>
                      </a:lnTo>
                      <a:lnTo>
                        <a:pt x="29" y="26"/>
                      </a:lnTo>
                      <a:lnTo>
                        <a:pt x="27" y="26"/>
                      </a:lnTo>
                      <a:lnTo>
                        <a:pt x="24" y="26"/>
                      </a:lnTo>
                      <a:lnTo>
                        <a:pt x="22" y="28"/>
                      </a:lnTo>
                      <a:lnTo>
                        <a:pt x="20" y="31"/>
                      </a:lnTo>
                      <a:lnTo>
                        <a:pt x="18" y="35"/>
                      </a:lnTo>
                      <a:lnTo>
                        <a:pt x="18" y="37"/>
                      </a:lnTo>
                      <a:lnTo>
                        <a:pt x="20" y="37"/>
                      </a:lnTo>
                      <a:lnTo>
                        <a:pt x="24" y="35"/>
                      </a:lnTo>
                      <a:lnTo>
                        <a:pt x="22" y="39"/>
                      </a:lnTo>
                      <a:lnTo>
                        <a:pt x="20" y="40"/>
                      </a:lnTo>
                      <a:lnTo>
                        <a:pt x="16" y="42"/>
                      </a:lnTo>
                      <a:lnTo>
                        <a:pt x="14" y="42"/>
                      </a:lnTo>
                      <a:lnTo>
                        <a:pt x="11" y="42"/>
                      </a:lnTo>
                      <a:lnTo>
                        <a:pt x="11" y="42"/>
                      </a:lnTo>
                      <a:lnTo>
                        <a:pt x="11" y="40"/>
                      </a:lnTo>
                      <a:lnTo>
                        <a:pt x="11" y="39"/>
                      </a:lnTo>
                      <a:lnTo>
                        <a:pt x="13" y="37"/>
                      </a:lnTo>
                      <a:lnTo>
                        <a:pt x="13" y="37"/>
                      </a:lnTo>
                      <a:lnTo>
                        <a:pt x="14" y="35"/>
                      </a:lnTo>
                      <a:lnTo>
                        <a:pt x="14" y="35"/>
                      </a:lnTo>
                      <a:lnTo>
                        <a:pt x="13" y="35"/>
                      </a:lnTo>
                      <a:lnTo>
                        <a:pt x="9" y="37"/>
                      </a:lnTo>
                      <a:lnTo>
                        <a:pt x="18" y="30"/>
                      </a:lnTo>
                      <a:lnTo>
                        <a:pt x="20" y="28"/>
                      </a:lnTo>
                      <a:lnTo>
                        <a:pt x="22" y="22"/>
                      </a:lnTo>
                      <a:lnTo>
                        <a:pt x="25" y="13"/>
                      </a:lnTo>
                      <a:lnTo>
                        <a:pt x="25" y="9"/>
                      </a:lnTo>
                      <a:lnTo>
                        <a:pt x="25" y="8"/>
                      </a:lnTo>
                      <a:lnTo>
                        <a:pt x="25" y="6"/>
                      </a:lnTo>
                      <a:lnTo>
                        <a:pt x="24" y="2"/>
                      </a:lnTo>
                      <a:lnTo>
                        <a:pt x="24" y="0"/>
                      </a:lnTo>
                      <a:lnTo>
                        <a:pt x="20" y="2"/>
                      </a:lnTo>
                      <a:lnTo>
                        <a:pt x="14" y="6"/>
                      </a:lnTo>
                      <a:lnTo>
                        <a:pt x="13" y="11"/>
                      </a:lnTo>
                      <a:lnTo>
                        <a:pt x="9" y="17"/>
                      </a:lnTo>
                      <a:lnTo>
                        <a:pt x="2" y="30"/>
                      </a:lnTo>
                      <a:lnTo>
                        <a:pt x="0" y="37"/>
                      </a:lnTo>
                      <a:lnTo>
                        <a:pt x="2" y="44"/>
                      </a:lnTo>
                      <a:lnTo>
                        <a:pt x="5" y="48"/>
                      </a:lnTo>
                      <a:lnTo>
                        <a:pt x="9" y="50"/>
                      </a:lnTo>
                      <a:lnTo>
                        <a:pt x="14" y="50"/>
                      </a:lnTo>
                      <a:lnTo>
                        <a:pt x="18" y="48"/>
                      </a:lnTo>
                      <a:lnTo>
                        <a:pt x="24" y="46"/>
                      </a:lnTo>
                      <a:lnTo>
                        <a:pt x="29" y="44"/>
                      </a:lnTo>
                      <a:lnTo>
                        <a:pt x="33" y="39"/>
                      </a:lnTo>
                      <a:lnTo>
                        <a:pt x="38" y="35"/>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17" name="Rectangle 187">
                  <a:extLst>
                    <a:ext uri="{FF2B5EF4-FFF2-40B4-BE49-F238E27FC236}">
                      <a16:creationId xmlns:a16="http://schemas.microsoft.com/office/drawing/2014/main" id="{8466D1C6-425B-455B-8D6E-ECD02554DE41}"/>
                    </a:ext>
                  </a:extLst>
                </p:cNvPr>
                <p:cNvSpPr>
                  <a:spLocks noChangeArrowheads="1"/>
                </p:cNvSpPr>
                <p:nvPr/>
              </p:nvSpPr>
              <p:spPr bwMode="auto">
                <a:xfrm>
                  <a:off x="6265033" y="4467146"/>
                  <a:ext cx="5188" cy="2689"/>
                </a:xfrm>
                <a:prstGeom prst="rect">
                  <a:avLst/>
                </a:pr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18" name="Freeform 188">
                  <a:extLst>
                    <a:ext uri="{FF2B5EF4-FFF2-40B4-BE49-F238E27FC236}">
                      <a16:creationId xmlns:a16="http://schemas.microsoft.com/office/drawing/2014/main" id="{04ABD050-6489-446E-ACC0-EA8B50EF1295}"/>
                    </a:ext>
                  </a:extLst>
                </p:cNvPr>
                <p:cNvSpPr>
                  <a:spLocks/>
                </p:cNvSpPr>
                <p:nvPr/>
              </p:nvSpPr>
              <p:spPr bwMode="auto">
                <a:xfrm>
                  <a:off x="6057521" y="4249435"/>
                  <a:ext cx="7783" cy="16127"/>
                </a:xfrm>
                <a:custGeom>
                  <a:avLst/>
                  <a:gdLst>
                    <a:gd name="T0" fmla="*/ 0 w 3"/>
                    <a:gd name="T1" fmla="*/ 6 h 6"/>
                    <a:gd name="T2" fmla="*/ 0 w 3"/>
                    <a:gd name="T3" fmla="*/ 6 h 6"/>
                    <a:gd name="T4" fmla="*/ 2 w 3"/>
                    <a:gd name="T5" fmla="*/ 4 h 6"/>
                    <a:gd name="T6" fmla="*/ 2 w 3"/>
                    <a:gd name="T7" fmla="*/ 2 h 6"/>
                    <a:gd name="T8" fmla="*/ 3 w 3"/>
                    <a:gd name="T9" fmla="*/ 0 h 6"/>
                    <a:gd name="T10" fmla="*/ 2 w 3"/>
                    <a:gd name="T11" fmla="*/ 0 h 6"/>
                    <a:gd name="T12" fmla="*/ 0 w 3"/>
                    <a:gd name="T13" fmla="*/ 0 h 6"/>
                    <a:gd name="T14" fmla="*/ 0 w 3"/>
                    <a:gd name="T15" fmla="*/ 2 h 6"/>
                    <a:gd name="T16" fmla="*/ 0 w 3"/>
                    <a:gd name="T17" fmla="*/ 2 h 6"/>
                    <a:gd name="T18" fmla="*/ 0 w 3"/>
                    <a:gd name="T19" fmla="*/ 4 h 6"/>
                    <a:gd name="T20" fmla="*/ 0 w 3"/>
                    <a:gd name="T21" fmla="*/ 4 h 6"/>
                    <a:gd name="T22" fmla="*/ 0 w 3"/>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0" y="6"/>
                      </a:moveTo>
                      <a:lnTo>
                        <a:pt x="0" y="6"/>
                      </a:lnTo>
                      <a:lnTo>
                        <a:pt x="2" y="4"/>
                      </a:lnTo>
                      <a:lnTo>
                        <a:pt x="2" y="2"/>
                      </a:lnTo>
                      <a:lnTo>
                        <a:pt x="3" y="0"/>
                      </a:lnTo>
                      <a:lnTo>
                        <a:pt x="2" y="0"/>
                      </a:lnTo>
                      <a:lnTo>
                        <a:pt x="0" y="0"/>
                      </a:lnTo>
                      <a:lnTo>
                        <a:pt x="0" y="2"/>
                      </a:lnTo>
                      <a:lnTo>
                        <a:pt x="0" y="2"/>
                      </a:lnTo>
                      <a:lnTo>
                        <a:pt x="0" y="4"/>
                      </a:lnTo>
                      <a:lnTo>
                        <a:pt x="0" y="4"/>
                      </a:lnTo>
                      <a:lnTo>
                        <a:pt x="0" y="6"/>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19" name="Freeform 189">
                  <a:extLst>
                    <a:ext uri="{FF2B5EF4-FFF2-40B4-BE49-F238E27FC236}">
                      <a16:creationId xmlns:a16="http://schemas.microsoft.com/office/drawing/2014/main" id="{F103B7D9-D279-4F6E-BF56-B80A015E2EC3}"/>
                    </a:ext>
                  </a:extLst>
                </p:cNvPr>
                <p:cNvSpPr>
                  <a:spLocks/>
                </p:cNvSpPr>
                <p:nvPr/>
              </p:nvSpPr>
              <p:spPr bwMode="auto">
                <a:xfrm>
                  <a:off x="6062708" y="4241372"/>
                  <a:ext cx="2595" cy="8064"/>
                </a:xfrm>
                <a:custGeom>
                  <a:avLst/>
                  <a:gdLst>
                    <a:gd name="T0" fmla="*/ 1 w 1"/>
                    <a:gd name="T1" fmla="*/ 0 h 3"/>
                    <a:gd name="T2" fmla="*/ 1 w 1"/>
                    <a:gd name="T3" fmla="*/ 0 h 3"/>
                    <a:gd name="T4" fmla="*/ 1 w 1"/>
                    <a:gd name="T5" fmla="*/ 0 h 3"/>
                    <a:gd name="T6" fmla="*/ 1 w 1"/>
                    <a:gd name="T7" fmla="*/ 0 h 3"/>
                    <a:gd name="T8" fmla="*/ 0 w 1"/>
                    <a:gd name="T9" fmla="*/ 0 h 3"/>
                    <a:gd name="T10" fmla="*/ 0 w 1"/>
                    <a:gd name="T11" fmla="*/ 2 h 3"/>
                    <a:gd name="T12" fmla="*/ 0 w 1"/>
                    <a:gd name="T13" fmla="*/ 2 h 3"/>
                    <a:gd name="T14" fmla="*/ 0 w 1"/>
                    <a:gd name="T15" fmla="*/ 3 h 3"/>
                    <a:gd name="T16" fmla="*/ 1 w 1"/>
                    <a:gd name="T17" fmla="*/ 2 h 3"/>
                    <a:gd name="T18" fmla="*/ 1 w 1"/>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1" y="0"/>
                      </a:moveTo>
                      <a:lnTo>
                        <a:pt x="1" y="0"/>
                      </a:lnTo>
                      <a:lnTo>
                        <a:pt x="1" y="0"/>
                      </a:lnTo>
                      <a:lnTo>
                        <a:pt x="1" y="0"/>
                      </a:lnTo>
                      <a:lnTo>
                        <a:pt x="0" y="0"/>
                      </a:lnTo>
                      <a:lnTo>
                        <a:pt x="0" y="2"/>
                      </a:lnTo>
                      <a:lnTo>
                        <a:pt x="0" y="2"/>
                      </a:lnTo>
                      <a:lnTo>
                        <a:pt x="0" y="3"/>
                      </a:lnTo>
                      <a:lnTo>
                        <a:pt x="1" y="2"/>
                      </a:lnTo>
                      <a:lnTo>
                        <a:pt x="1" y="0"/>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21" name="Rectangle 191">
                  <a:extLst>
                    <a:ext uri="{FF2B5EF4-FFF2-40B4-BE49-F238E27FC236}">
                      <a16:creationId xmlns:a16="http://schemas.microsoft.com/office/drawing/2014/main" id="{7ED895F5-4775-465F-A694-DDC617CC4996}"/>
                    </a:ext>
                  </a:extLst>
                </p:cNvPr>
                <p:cNvSpPr>
                  <a:spLocks noChangeArrowheads="1"/>
                </p:cNvSpPr>
                <p:nvPr/>
              </p:nvSpPr>
              <p:spPr bwMode="auto">
                <a:xfrm>
                  <a:off x="6576301" y="3961843"/>
                  <a:ext cx="5188" cy="5376"/>
                </a:xfrm>
                <a:prstGeom prst="rect">
                  <a:avLst/>
                </a:pr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22" name="Freeform 192">
                  <a:extLst>
                    <a:ext uri="{FF2B5EF4-FFF2-40B4-BE49-F238E27FC236}">
                      <a16:creationId xmlns:a16="http://schemas.microsoft.com/office/drawing/2014/main" id="{10442029-FFA7-4183-A27E-E7BF43C361F9}"/>
                    </a:ext>
                  </a:extLst>
                </p:cNvPr>
                <p:cNvSpPr>
                  <a:spLocks/>
                </p:cNvSpPr>
                <p:nvPr/>
              </p:nvSpPr>
              <p:spPr bwMode="auto">
                <a:xfrm>
                  <a:off x="6358413" y="3878521"/>
                  <a:ext cx="389085" cy="489176"/>
                </a:xfrm>
                <a:custGeom>
                  <a:avLst/>
                  <a:gdLst>
                    <a:gd name="T0" fmla="*/ 137 w 150"/>
                    <a:gd name="T1" fmla="*/ 149 h 182"/>
                    <a:gd name="T2" fmla="*/ 139 w 150"/>
                    <a:gd name="T3" fmla="*/ 133 h 182"/>
                    <a:gd name="T4" fmla="*/ 130 w 150"/>
                    <a:gd name="T5" fmla="*/ 146 h 182"/>
                    <a:gd name="T6" fmla="*/ 126 w 150"/>
                    <a:gd name="T7" fmla="*/ 137 h 182"/>
                    <a:gd name="T8" fmla="*/ 130 w 150"/>
                    <a:gd name="T9" fmla="*/ 129 h 182"/>
                    <a:gd name="T10" fmla="*/ 140 w 150"/>
                    <a:gd name="T11" fmla="*/ 111 h 182"/>
                    <a:gd name="T12" fmla="*/ 126 w 150"/>
                    <a:gd name="T13" fmla="*/ 116 h 182"/>
                    <a:gd name="T14" fmla="*/ 122 w 150"/>
                    <a:gd name="T15" fmla="*/ 116 h 182"/>
                    <a:gd name="T16" fmla="*/ 120 w 150"/>
                    <a:gd name="T17" fmla="*/ 107 h 182"/>
                    <a:gd name="T18" fmla="*/ 128 w 150"/>
                    <a:gd name="T19" fmla="*/ 95 h 182"/>
                    <a:gd name="T20" fmla="*/ 110 w 150"/>
                    <a:gd name="T21" fmla="*/ 87 h 182"/>
                    <a:gd name="T22" fmla="*/ 106 w 150"/>
                    <a:gd name="T23" fmla="*/ 80 h 182"/>
                    <a:gd name="T24" fmla="*/ 89 w 150"/>
                    <a:gd name="T25" fmla="*/ 96 h 182"/>
                    <a:gd name="T26" fmla="*/ 91 w 150"/>
                    <a:gd name="T27" fmla="*/ 82 h 182"/>
                    <a:gd name="T28" fmla="*/ 84 w 150"/>
                    <a:gd name="T29" fmla="*/ 82 h 182"/>
                    <a:gd name="T30" fmla="*/ 77 w 150"/>
                    <a:gd name="T31" fmla="*/ 75 h 182"/>
                    <a:gd name="T32" fmla="*/ 86 w 150"/>
                    <a:gd name="T33" fmla="*/ 62 h 182"/>
                    <a:gd name="T34" fmla="*/ 73 w 150"/>
                    <a:gd name="T35" fmla="*/ 60 h 182"/>
                    <a:gd name="T36" fmla="*/ 57 w 150"/>
                    <a:gd name="T37" fmla="*/ 76 h 182"/>
                    <a:gd name="T38" fmla="*/ 57 w 150"/>
                    <a:gd name="T39" fmla="*/ 69 h 182"/>
                    <a:gd name="T40" fmla="*/ 79 w 150"/>
                    <a:gd name="T41" fmla="*/ 14 h 182"/>
                    <a:gd name="T42" fmla="*/ 84 w 150"/>
                    <a:gd name="T43" fmla="*/ 7 h 182"/>
                    <a:gd name="T44" fmla="*/ 82 w 150"/>
                    <a:gd name="T45" fmla="*/ 2 h 182"/>
                    <a:gd name="T46" fmla="*/ 80 w 150"/>
                    <a:gd name="T47" fmla="*/ 3 h 182"/>
                    <a:gd name="T48" fmla="*/ 73 w 150"/>
                    <a:gd name="T49" fmla="*/ 2 h 182"/>
                    <a:gd name="T50" fmla="*/ 57 w 150"/>
                    <a:gd name="T51" fmla="*/ 16 h 182"/>
                    <a:gd name="T52" fmla="*/ 51 w 150"/>
                    <a:gd name="T53" fmla="*/ 23 h 182"/>
                    <a:gd name="T54" fmla="*/ 49 w 150"/>
                    <a:gd name="T55" fmla="*/ 38 h 182"/>
                    <a:gd name="T56" fmla="*/ 33 w 150"/>
                    <a:gd name="T57" fmla="*/ 75 h 182"/>
                    <a:gd name="T58" fmla="*/ 28 w 150"/>
                    <a:gd name="T59" fmla="*/ 82 h 182"/>
                    <a:gd name="T60" fmla="*/ 29 w 150"/>
                    <a:gd name="T61" fmla="*/ 93 h 182"/>
                    <a:gd name="T62" fmla="*/ 26 w 150"/>
                    <a:gd name="T63" fmla="*/ 96 h 182"/>
                    <a:gd name="T64" fmla="*/ 15 w 150"/>
                    <a:gd name="T65" fmla="*/ 111 h 182"/>
                    <a:gd name="T66" fmla="*/ 13 w 150"/>
                    <a:gd name="T67" fmla="*/ 107 h 182"/>
                    <a:gd name="T68" fmla="*/ 18 w 150"/>
                    <a:gd name="T69" fmla="*/ 116 h 182"/>
                    <a:gd name="T70" fmla="*/ 2 w 150"/>
                    <a:gd name="T71" fmla="*/ 147 h 182"/>
                    <a:gd name="T72" fmla="*/ 55 w 150"/>
                    <a:gd name="T73" fmla="*/ 149 h 182"/>
                    <a:gd name="T74" fmla="*/ 71 w 150"/>
                    <a:gd name="T75" fmla="*/ 144 h 182"/>
                    <a:gd name="T76" fmla="*/ 79 w 150"/>
                    <a:gd name="T77" fmla="*/ 140 h 182"/>
                    <a:gd name="T78" fmla="*/ 80 w 150"/>
                    <a:gd name="T79" fmla="*/ 153 h 182"/>
                    <a:gd name="T80" fmla="*/ 89 w 150"/>
                    <a:gd name="T81" fmla="*/ 147 h 182"/>
                    <a:gd name="T82" fmla="*/ 99 w 150"/>
                    <a:gd name="T83" fmla="*/ 147 h 182"/>
                    <a:gd name="T84" fmla="*/ 93 w 150"/>
                    <a:gd name="T85" fmla="*/ 153 h 182"/>
                    <a:gd name="T86" fmla="*/ 77 w 150"/>
                    <a:gd name="T87" fmla="*/ 171 h 182"/>
                    <a:gd name="T88" fmla="*/ 95 w 150"/>
                    <a:gd name="T89" fmla="*/ 168 h 182"/>
                    <a:gd name="T90" fmla="*/ 104 w 150"/>
                    <a:gd name="T91" fmla="*/ 155 h 182"/>
                    <a:gd name="T92" fmla="*/ 113 w 150"/>
                    <a:gd name="T93" fmla="*/ 144 h 182"/>
                    <a:gd name="T94" fmla="*/ 120 w 150"/>
                    <a:gd name="T95" fmla="*/ 157 h 182"/>
                    <a:gd name="T96" fmla="*/ 120 w 150"/>
                    <a:gd name="T97" fmla="*/ 175 h 182"/>
                    <a:gd name="T98" fmla="*/ 130 w 150"/>
                    <a:gd name="T99" fmla="*/ 182 h 182"/>
                    <a:gd name="T100" fmla="*/ 137 w 150"/>
                    <a:gd name="T101" fmla="*/ 180 h 182"/>
                    <a:gd name="T102" fmla="*/ 142 w 150"/>
                    <a:gd name="T103" fmla="*/ 171 h 182"/>
                    <a:gd name="T104" fmla="*/ 150 w 150"/>
                    <a:gd name="T105" fmla="*/ 15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182">
                      <a:moveTo>
                        <a:pt x="146" y="144"/>
                      </a:moveTo>
                      <a:lnTo>
                        <a:pt x="144" y="146"/>
                      </a:lnTo>
                      <a:lnTo>
                        <a:pt x="142" y="151"/>
                      </a:lnTo>
                      <a:lnTo>
                        <a:pt x="139" y="153"/>
                      </a:lnTo>
                      <a:lnTo>
                        <a:pt x="137" y="149"/>
                      </a:lnTo>
                      <a:lnTo>
                        <a:pt x="139" y="142"/>
                      </a:lnTo>
                      <a:lnTo>
                        <a:pt x="142" y="133"/>
                      </a:lnTo>
                      <a:lnTo>
                        <a:pt x="144" y="129"/>
                      </a:lnTo>
                      <a:lnTo>
                        <a:pt x="142" y="131"/>
                      </a:lnTo>
                      <a:lnTo>
                        <a:pt x="139" y="133"/>
                      </a:lnTo>
                      <a:lnTo>
                        <a:pt x="137" y="135"/>
                      </a:lnTo>
                      <a:lnTo>
                        <a:pt x="135" y="137"/>
                      </a:lnTo>
                      <a:lnTo>
                        <a:pt x="133" y="138"/>
                      </a:lnTo>
                      <a:lnTo>
                        <a:pt x="131" y="142"/>
                      </a:lnTo>
                      <a:lnTo>
                        <a:pt x="130" y="146"/>
                      </a:lnTo>
                      <a:lnTo>
                        <a:pt x="126" y="147"/>
                      </a:lnTo>
                      <a:lnTo>
                        <a:pt x="124" y="146"/>
                      </a:lnTo>
                      <a:lnTo>
                        <a:pt x="122" y="144"/>
                      </a:lnTo>
                      <a:lnTo>
                        <a:pt x="124" y="142"/>
                      </a:lnTo>
                      <a:lnTo>
                        <a:pt x="126" y="137"/>
                      </a:lnTo>
                      <a:lnTo>
                        <a:pt x="126" y="135"/>
                      </a:lnTo>
                      <a:lnTo>
                        <a:pt x="126" y="135"/>
                      </a:lnTo>
                      <a:lnTo>
                        <a:pt x="122" y="135"/>
                      </a:lnTo>
                      <a:lnTo>
                        <a:pt x="128" y="131"/>
                      </a:lnTo>
                      <a:lnTo>
                        <a:pt x="130" y="129"/>
                      </a:lnTo>
                      <a:lnTo>
                        <a:pt x="128" y="127"/>
                      </a:lnTo>
                      <a:lnTo>
                        <a:pt x="131" y="126"/>
                      </a:lnTo>
                      <a:lnTo>
                        <a:pt x="137" y="120"/>
                      </a:lnTo>
                      <a:lnTo>
                        <a:pt x="140" y="115"/>
                      </a:lnTo>
                      <a:lnTo>
                        <a:pt x="140" y="111"/>
                      </a:lnTo>
                      <a:lnTo>
                        <a:pt x="139" y="111"/>
                      </a:lnTo>
                      <a:lnTo>
                        <a:pt x="130" y="118"/>
                      </a:lnTo>
                      <a:lnTo>
                        <a:pt x="128" y="118"/>
                      </a:lnTo>
                      <a:lnTo>
                        <a:pt x="126" y="116"/>
                      </a:lnTo>
                      <a:lnTo>
                        <a:pt x="126" y="116"/>
                      </a:lnTo>
                      <a:lnTo>
                        <a:pt x="124" y="116"/>
                      </a:lnTo>
                      <a:lnTo>
                        <a:pt x="124" y="118"/>
                      </a:lnTo>
                      <a:lnTo>
                        <a:pt x="122" y="118"/>
                      </a:lnTo>
                      <a:lnTo>
                        <a:pt x="117" y="120"/>
                      </a:lnTo>
                      <a:lnTo>
                        <a:pt x="122" y="116"/>
                      </a:lnTo>
                      <a:lnTo>
                        <a:pt x="124" y="115"/>
                      </a:lnTo>
                      <a:lnTo>
                        <a:pt x="126" y="111"/>
                      </a:lnTo>
                      <a:lnTo>
                        <a:pt x="122" y="109"/>
                      </a:lnTo>
                      <a:lnTo>
                        <a:pt x="120" y="109"/>
                      </a:lnTo>
                      <a:lnTo>
                        <a:pt x="120" y="107"/>
                      </a:lnTo>
                      <a:lnTo>
                        <a:pt x="122" y="106"/>
                      </a:lnTo>
                      <a:lnTo>
                        <a:pt x="115" y="106"/>
                      </a:lnTo>
                      <a:lnTo>
                        <a:pt x="120" y="104"/>
                      </a:lnTo>
                      <a:lnTo>
                        <a:pt x="124" y="98"/>
                      </a:lnTo>
                      <a:lnTo>
                        <a:pt x="128" y="95"/>
                      </a:lnTo>
                      <a:lnTo>
                        <a:pt x="128" y="89"/>
                      </a:lnTo>
                      <a:lnTo>
                        <a:pt x="126" y="84"/>
                      </a:lnTo>
                      <a:lnTo>
                        <a:pt x="119" y="82"/>
                      </a:lnTo>
                      <a:lnTo>
                        <a:pt x="113" y="82"/>
                      </a:lnTo>
                      <a:lnTo>
                        <a:pt x="110" y="87"/>
                      </a:lnTo>
                      <a:lnTo>
                        <a:pt x="110" y="85"/>
                      </a:lnTo>
                      <a:lnTo>
                        <a:pt x="110" y="84"/>
                      </a:lnTo>
                      <a:lnTo>
                        <a:pt x="110" y="80"/>
                      </a:lnTo>
                      <a:lnTo>
                        <a:pt x="110" y="78"/>
                      </a:lnTo>
                      <a:lnTo>
                        <a:pt x="106" y="80"/>
                      </a:lnTo>
                      <a:lnTo>
                        <a:pt x="97" y="89"/>
                      </a:lnTo>
                      <a:lnTo>
                        <a:pt x="95" y="87"/>
                      </a:lnTo>
                      <a:lnTo>
                        <a:pt x="93" y="91"/>
                      </a:lnTo>
                      <a:lnTo>
                        <a:pt x="91" y="95"/>
                      </a:lnTo>
                      <a:lnTo>
                        <a:pt x="89" y="96"/>
                      </a:lnTo>
                      <a:lnTo>
                        <a:pt x="89" y="91"/>
                      </a:lnTo>
                      <a:lnTo>
                        <a:pt x="91" y="87"/>
                      </a:lnTo>
                      <a:lnTo>
                        <a:pt x="93" y="82"/>
                      </a:lnTo>
                      <a:lnTo>
                        <a:pt x="91" y="80"/>
                      </a:lnTo>
                      <a:lnTo>
                        <a:pt x="91" y="82"/>
                      </a:lnTo>
                      <a:lnTo>
                        <a:pt x="89" y="84"/>
                      </a:lnTo>
                      <a:lnTo>
                        <a:pt x="89" y="84"/>
                      </a:lnTo>
                      <a:lnTo>
                        <a:pt x="89" y="80"/>
                      </a:lnTo>
                      <a:lnTo>
                        <a:pt x="86" y="82"/>
                      </a:lnTo>
                      <a:lnTo>
                        <a:pt x="84" y="82"/>
                      </a:lnTo>
                      <a:lnTo>
                        <a:pt x="77" y="80"/>
                      </a:lnTo>
                      <a:lnTo>
                        <a:pt x="75" y="80"/>
                      </a:lnTo>
                      <a:lnTo>
                        <a:pt x="73" y="82"/>
                      </a:lnTo>
                      <a:lnTo>
                        <a:pt x="75" y="78"/>
                      </a:lnTo>
                      <a:lnTo>
                        <a:pt x="77" y="75"/>
                      </a:lnTo>
                      <a:lnTo>
                        <a:pt x="75" y="73"/>
                      </a:lnTo>
                      <a:lnTo>
                        <a:pt x="71" y="76"/>
                      </a:lnTo>
                      <a:lnTo>
                        <a:pt x="75" y="73"/>
                      </a:lnTo>
                      <a:lnTo>
                        <a:pt x="84" y="65"/>
                      </a:lnTo>
                      <a:lnTo>
                        <a:pt x="86" y="62"/>
                      </a:lnTo>
                      <a:lnTo>
                        <a:pt x="84" y="62"/>
                      </a:lnTo>
                      <a:lnTo>
                        <a:pt x="75" y="62"/>
                      </a:lnTo>
                      <a:lnTo>
                        <a:pt x="73" y="62"/>
                      </a:lnTo>
                      <a:lnTo>
                        <a:pt x="71" y="64"/>
                      </a:lnTo>
                      <a:lnTo>
                        <a:pt x="73" y="60"/>
                      </a:lnTo>
                      <a:lnTo>
                        <a:pt x="71" y="58"/>
                      </a:lnTo>
                      <a:lnTo>
                        <a:pt x="69" y="58"/>
                      </a:lnTo>
                      <a:lnTo>
                        <a:pt x="68" y="62"/>
                      </a:lnTo>
                      <a:lnTo>
                        <a:pt x="60" y="73"/>
                      </a:lnTo>
                      <a:lnTo>
                        <a:pt x="57" y="76"/>
                      </a:lnTo>
                      <a:lnTo>
                        <a:pt x="57" y="75"/>
                      </a:lnTo>
                      <a:lnTo>
                        <a:pt x="57" y="73"/>
                      </a:lnTo>
                      <a:lnTo>
                        <a:pt x="57" y="71"/>
                      </a:lnTo>
                      <a:lnTo>
                        <a:pt x="57" y="69"/>
                      </a:lnTo>
                      <a:lnTo>
                        <a:pt x="57" y="69"/>
                      </a:lnTo>
                      <a:lnTo>
                        <a:pt x="60" y="58"/>
                      </a:lnTo>
                      <a:lnTo>
                        <a:pt x="73" y="31"/>
                      </a:lnTo>
                      <a:lnTo>
                        <a:pt x="79" y="23"/>
                      </a:lnTo>
                      <a:lnTo>
                        <a:pt x="80" y="20"/>
                      </a:lnTo>
                      <a:lnTo>
                        <a:pt x="79" y="14"/>
                      </a:lnTo>
                      <a:lnTo>
                        <a:pt x="77" y="14"/>
                      </a:lnTo>
                      <a:lnTo>
                        <a:pt x="75" y="13"/>
                      </a:lnTo>
                      <a:lnTo>
                        <a:pt x="73" y="13"/>
                      </a:lnTo>
                      <a:lnTo>
                        <a:pt x="77" y="9"/>
                      </a:lnTo>
                      <a:lnTo>
                        <a:pt x="84" y="7"/>
                      </a:lnTo>
                      <a:lnTo>
                        <a:pt x="88" y="5"/>
                      </a:lnTo>
                      <a:lnTo>
                        <a:pt x="86" y="0"/>
                      </a:lnTo>
                      <a:lnTo>
                        <a:pt x="86" y="0"/>
                      </a:lnTo>
                      <a:lnTo>
                        <a:pt x="84" y="0"/>
                      </a:lnTo>
                      <a:lnTo>
                        <a:pt x="82" y="2"/>
                      </a:lnTo>
                      <a:lnTo>
                        <a:pt x="82" y="2"/>
                      </a:lnTo>
                      <a:lnTo>
                        <a:pt x="82" y="2"/>
                      </a:lnTo>
                      <a:lnTo>
                        <a:pt x="82" y="3"/>
                      </a:lnTo>
                      <a:lnTo>
                        <a:pt x="82" y="3"/>
                      </a:lnTo>
                      <a:lnTo>
                        <a:pt x="80" y="3"/>
                      </a:lnTo>
                      <a:lnTo>
                        <a:pt x="79" y="3"/>
                      </a:lnTo>
                      <a:lnTo>
                        <a:pt x="79" y="2"/>
                      </a:lnTo>
                      <a:lnTo>
                        <a:pt x="77" y="2"/>
                      </a:lnTo>
                      <a:lnTo>
                        <a:pt x="77" y="0"/>
                      </a:lnTo>
                      <a:lnTo>
                        <a:pt x="73" y="2"/>
                      </a:lnTo>
                      <a:lnTo>
                        <a:pt x="68" y="3"/>
                      </a:lnTo>
                      <a:lnTo>
                        <a:pt x="62" y="7"/>
                      </a:lnTo>
                      <a:lnTo>
                        <a:pt x="59" y="11"/>
                      </a:lnTo>
                      <a:lnTo>
                        <a:pt x="59" y="13"/>
                      </a:lnTo>
                      <a:lnTo>
                        <a:pt x="57" y="16"/>
                      </a:lnTo>
                      <a:lnTo>
                        <a:pt x="55" y="20"/>
                      </a:lnTo>
                      <a:lnTo>
                        <a:pt x="55" y="20"/>
                      </a:lnTo>
                      <a:lnTo>
                        <a:pt x="53" y="22"/>
                      </a:lnTo>
                      <a:lnTo>
                        <a:pt x="51" y="22"/>
                      </a:lnTo>
                      <a:lnTo>
                        <a:pt x="51" y="23"/>
                      </a:lnTo>
                      <a:lnTo>
                        <a:pt x="53" y="23"/>
                      </a:lnTo>
                      <a:lnTo>
                        <a:pt x="53" y="25"/>
                      </a:lnTo>
                      <a:lnTo>
                        <a:pt x="48" y="31"/>
                      </a:lnTo>
                      <a:lnTo>
                        <a:pt x="48" y="34"/>
                      </a:lnTo>
                      <a:lnTo>
                        <a:pt x="49" y="38"/>
                      </a:lnTo>
                      <a:lnTo>
                        <a:pt x="44" y="40"/>
                      </a:lnTo>
                      <a:lnTo>
                        <a:pt x="42" y="44"/>
                      </a:lnTo>
                      <a:lnTo>
                        <a:pt x="38" y="56"/>
                      </a:lnTo>
                      <a:lnTo>
                        <a:pt x="33" y="69"/>
                      </a:lnTo>
                      <a:lnTo>
                        <a:pt x="33" y="75"/>
                      </a:lnTo>
                      <a:lnTo>
                        <a:pt x="35" y="80"/>
                      </a:lnTo>
                      <a:lnTo>
                        <a:pt x="33" y="80"/>
                      </a:lnTo>
                      <a:lnTo>
                        <a:pt x="31" y="80"/>
                      </a:lnTo>
                      <a:lnTo>
                        <a:pt x="29" y="80"/>
                      </a:lnTo>
                      <a:lnTo>
                        <a:pt x="28" y="82"/>
                      </a:lnTo>
                      <a:lnTo>
                        <a:pt x="26" y="85"/>
                      </a:lnTo>
                      <a:lnTo>
                        <a:pt x="26" y="87"/>
                      </a:lnTo>
                      <a:lnTo>
                        <a:pt x="28" y="89"/>
                      </a:lnTo>
                      <a:lnTo>
                        <a:pt x="31" y="91"/>
                      </a:lnTo>
                      <a:lnTo>
                        <a:pt x="29" y="93"/>
                      </a:lnTo>
                      <a:lnTo>
                        <a:pt x="29" y="95"/>
                      </a:lnTo>
                      <a:lnTo>
                        <a:pt x="29" y="96"/>
                      </a:lnTo>
                      <a:lnTo>
                        <a:pt x="31" y="98"/>
                      </a:lnTo>
                      <a:lnTo>
                        <a:pt x="29" y="98"/>
                      </a:lnTo>
                      <a:lnTo>
                        <a:pt x="26" y="96"/>
                      </a:lnTo>
                      <a:lnTo>
                        <a:pt x="24" y="95"/>
                      </a:lnTo>
                      <a:lnTo>
                        <a:pt x="22" y="96"/>
                      </a:lnTo>
                      <a:lnTo>
                        <a:pt x="20" y="98"/>
                      </a:lnTo>
                      <a:lnTo>
                        <a:pt x="17" y="109"/>
                      </a:lnTo>
                      <a:lnTo>
                        <a:pt x="15" y="111"/>
                      </a:lnTo>
                      <a:lnTo>
                        <a:pt x="15" y="113"/>
                      </a:lnTo>
                      <a:lnTo>
                        <a:pt x="11" y="113"/>
                      </a:lnTo>
                      <a:lnTo>
                        <a:pt x="11" y="111"/>
                      </a:lnTo>
                      <a:lnTo>
                        <a:pt x="11" y="109"/>
                      </a:lnTo>
                      <a:lnTo>
                        <a:pt x="13" y="107"/>
                      </a:lnTo>
                      <a:lnTo>
                        <a:pt x="11" y="109"/>
                      </a:lnTo>
                      <a:lnTo>
                        <a:pt x="8" y="111"/>
                      </a:lnTo>
                      <a:lnTo>
                        <a:pt x="6" y="113"/>
                      </a:lnTo>
                      <a:lnTo>
                        <a:pt x="6" y="116"/>
                      </a:lnTo>
                      <a:lnTo>
                        <a:pt x="18" y="116"/>
                      </a:lnTo>
                      <a:lnTo>
                        <a:pt x="24" y="116"/>
                      </a:lnTo>
                      <a:lnTo>
                        <a:pt x="6" y="133"/>
                      </a:lnTo>
                      <a:lnTo>
                        <a:pt x="2" y="135"/>
                      </a:lnTo>
                      <a:lnTo>
                        <a:pt x="0" y="138"/>
                      </a:lnTo>
                      <a:lnTo>
                        <a:pt x="2" y="147"/>
                      </a:lnTo>
                      <a:lnTo>
                        <a:pt x="9" y="149"/>
                      </a:lnTo>
                      <a:lnTo>
                        <a:pt x="17" y="147"/>
                      </a:lnTo>
                      <a:lnTo>
                        <a:pt x="24" y="144"/>
                      </a:lnTo>
                      <a:lnTo>
                        <a:pt x="28" y="146"/>
                      </a:lnTo>
                      <a:lnTo>
                        <a:pt x="55" y="149"/>
                      </a:lnTo>
                      <a:lnTo>
                        <a:pt x="62" y="149"/>
                      </a:lnTo>
                      <a:lnTo>
                        <a:pt x="66" y="147"/>
                      </a:lnTo>
                      <a:lnTo>
                        <a:pt x="69" y="147"/>
                      </a:lnTo>
                      <a:lnTo>
                        <a:pt x="69" y="146"/>
                      </a:lnTo>
                      <a:lnTo>
                        <a:pt x="71" y="144"/>
                      </a:lnTo>
                      <a:lnTo>
                        <a:pt x="73" y="142"/>
                      </a:lnTo>
                      <a:lnTo>
                        <a:pt x="73" y="142"/>
                      </a:lnTo>
                      <a:lnTo>
                        <a:pt x="75" y="142"/>
                      </a:lnTo>
                      <a:lnTo>
                        <a:pt x="77" y="142"/>
                      </a:lnTo>
                      <a:lnTo>
                        <a:pt x="79" y="140"/>
                      </a:lnTo>
                      <a:lnTo>
                        <a:pt x="79" y="146"/>
                      </a:lnTo>
                      <a:lnTo>
                        <a:pt x="77" y="147"/>
                      </a:lnTo>
                      <a:lnTo>
                        <a:pt x="75" y="149"/>
                      </a:lnTo>
                      <a:lnTo>
                        <a:pt x="71" y="153"/>
                      </a:lnTo>
                      <a:lnTo>
                        <a:pt x="80" y="153"/>
                      </a:lnTo>
                      <a:lnTo>
                        <a:pt x="84" y="153"/>
                      </a:lnTo>
                      <a:lnTo>
                        <a:pt x="86" y="153"/>
                      </a:lnTo>
                      <a:lnTo>
                        <a:pt x="88" y="153"/>
                      </a:lnTo>
                      <a:lnTo>
                        <a:pt x="89" y="149"/>
                      </a:lnTo>
                      <a:lnTo>
                        <a:pt x="89" y="147"/>
                      </a:lnTo>
                      <a:lnTo>
                        <a:pt x="89" y="147"/>
                      </a:lnTo>
                      <a:lnTo>
                        <a:pt x="91" y="147"/>
                      </a:lnTo>
                      <a:lnTo>
                        <a:pt x="95" y="147"/>
                      </a:lnTo>
                      <a:lnTo>
                        <a:pt x="97" y="147"/>
                      </a:lnTo>
                      <a:lnTo>
                        <a:pt x="99" y="147"/>
                      </a:lnTo>
                      <a:lnTo>
                        <a:pt x="102" y="146"/>
                      </a:lnTo>
                      <a:lnTo>
                        <a:pt x="100" y="149"/>
                      </a:lnTo>
                      <a:lnTo>
                        <a:pt x="99" y="151"/>
                      </a:lnTo>
                      <a:lnTo>
                        <a:pt x="97" y="151"/>
                      </a:lnTo>
                      <a:lnTo>
                        <a:pt x="93" y="153"/>
                      </a:lnTo>
                      <a:lnTo>
                        <a:pt x="91" y="157"/>
                      </a:lnTo>
                      <a:lnTo>
                        <a:pt x="88" y="162"/>
                      </a:lnTo>
                      <a:lnTo>
                        <a:pt x="86" y="164"/>
                      </a:lnTo>
                      <a:lnTo>
                        <a:pt x="79" y="168"/>
                      </a:lnTo>
                      <a:lnTo>
                        <a:pt x="77" y="171"/>
                      </a:lnTo>
                      <a:lnTo>
                        <a:pt x="79" y="173"/>
                      </a:lnTo>
                      <a:lnTo>
                        <a:pt x="82" y="175"/>
                      </a:lnTo>
                      <a:lnTo>
                        <a:pt x="88" y="173"/>
                      </a:lnTo>
                      <a:lnTo>
                        <a:pt x="91" y="169"/>
                      </a:lnTo>
                      <a:lnTo>
                        <a:pt x="95" y="168"/>
                      </a:lnTo>
                      <a:lnTo>
                        <a:pt x="97" y="160"/>
                      </a:lnTo>
                      <a:lnTo>
                        <a:pt x="99" y="158"/>
                      </a:lnTo>
                      <a:lnTo>
                        <a:pt x="100" y="157"/>
                      </a:lnTo>
                      <a:lnTo>
                        <a:pt x="102" y="155"/>
                      </a:lnTo>
                      <a:lnTo>
                        <a:pt x="104" y="155"/>
                      </a:lnTo>
                      <a:lnTo>
                        <a:pt x="106" y="153"/>
                      </a:lnTo>
                      <a:lnTo>
                        <a:pt x="110" y="151"/>
                      </a:lnTo>
                      <a:lnTo>
                        <a:pt x="106" y="157"/>
                      </a:lnTo>
                      <a:lnTo>
                        <a:pt x="110" y="151"/>
                      </a:lnTo>
                      <a:lnTo>
                        <a:pt x="113" y="144"/>
                      </a:lnTo>
                      <a:lnTo>
                        <a:pt x="117" y="140"/>
                      </a:lnTo>
                      <a:lnTo>
                        <a:pt x="120" y="147"/>
                      </a:lnTo>
                      <a:lnTo>
                        <a:pt x="122" y="151"/>
                      </a:lnTo>
                      <a:lnTo>
                        <a:pt x="122" y="153"/>
                      </a:lnTo>
                      <a:lnTo>
                        <a:pt x="120" y="157"/>
                      </a:lnTo>
                      <a:lnTo>
                        <a:pt x="120" y="160"/>
                      </a:lnTo>
                      <a:lnTo>
                        <a:pt x="117" y="168"/>
                      </a:lnTo>
                      <a:lnTo>
                        <a:pt x="115" y="171"/>
                      </a:lnTo>
                      <a:lnTo>
                        <a:pt x="115" y="175"/>
                      </a:lnTo>
                      <a:lnTo>
                        <a:pt x="120" y="175"/>
                      </a:lnTo>
                      <a:lnTo>
                        <a:pt x="128" y="166"/>
                      </a:lnTo>
                      <a:lnTo>
                        <a:pt x="128" y="171"/>
                      </a:lnTo>
                      <a:lnTo>
                        <a:pt x="128" y="177"/>
                      </a:lnTo>
                      <a:lnTo>
                        <a:pt x="128" y="180"/>
                      </a:lnTo>
                      <a:lnTo>
                        <a:pt x="130" y="182"/>
                      </a:lnTo>
                      <a:lnTo>
                        <a:pt x="131" y="182"/>
                      </a:lnTo>
                      <a:lnTo>
                        <a:pt x="133" y="180"/>
                      </a:lnTo>
                      <a:lnTo>
                        <a:pt x="135" y="178"/>
                      </a:lnTo>
                      <a:lnTo>
                        <a:pt x="135" y="180"/>
                      </a:lnTo>
                      <a:lnTo>
                        <a:pt x="137" y="180"/>
                      </a:lnTo>
                      <a:lnTo>
                        <a:pt x="137" y="180"/>
                      </a:lnTo>
                      <a:lnTo>
                        <a:pt x="139" y="182"/>
                      </a:lnTo>
                      <a:lnTo>
                        <a:pt x="140" y="180"/>
                      </a:lnTo>
                      <a:lnTo>
                        <a:pt x="142" y="177"/>
                      </a:lnTo>
                      <a:lnTo>
                        <a:pt x="142" y="171"/>
                      </a:lnTo>
                      <a:lnTo>
                        <a:pt x="144" y="164"/>
                      </a:lnTo>
                      <a:lnTo>
                        <a:pt x="144" y="162"/>
                      </a:lnTo>
                      <a:lnTo>
                        <a:pt x="148" y="155"/>
                      </a:lnTo>
                      <a:lnTo>
                        <a:pt x="148" y="153"/>
                      </a:lnTo>
                      <a:lnTo>
                        <a:pt x="150" y="151"/>
                      </a:lnTo>
                      <a:lnTo>
                        <a:pt x="146" y="144"/>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24" name="Freeform 194">
                  <a:extLst>
                    <a:ext uri="{FF2B5EF4-FFF2-40B4-BE49-F238E27FC236}">
                      <a16:creationId xmlns:a16="http://schemas.microsoft.com/office/drawing/2014/main" id="{F6135FEE-5321-4853-885B-8D762BAB1EA0}"/>
                    </a:ext>
                  </a:extLst>
                </p:cNvPr>
                <p:cNvSpPr>
                  <a:spLocks/>
                </p:cNvSpPr>
                <p:nvPr/>
              </p:nvSpPr>
              <p:spPr bwMode="auto">
                <a:xfrm>
                  <a:off x="5523177" y="4451019"/>
                  <a:ext cx="28534" cy="24191"/>
                </a:xfrm>
                <a:custGeom>
                  <a:avLst/>
                  <a:gdLst>
                    <a:gd name="T0" fmla="*/ 0 w 11"/>
                    <a:gd name="T1" fmla="*/ 9 h 9"/>
                    <a:gd name="T2" fmla="*/ 2 w 11"/>
                    <a:gd name="T3" fmla="*/ 9 h 9"/>
                    <a:gd name="T4" fmla="*/ 5 w 11"/>
                    <a:gd name="T5" fmla="*/ 9 h 9"/>
                    <a:gd name="T6" fmla="*/ 7 w 11"/>
                    <a:gd name="T7" fmla="*/ 9 h 9"/>
                    <a:gd name="T8" fmla="*/ 9 w 11"/>
                    <a:gd name="T9" fmla="*/ 7 h 9"/>
                    <a:gd name="T10" fmla="*/ 9 w 11"/>
                    <a:gd name="T11" fmla="*/ 6 h 9"/>
                    <a:gd name="T12" fmla="*/ 11 w 11"/>
                    <a:gd name="T13" fmla="*/ 0 h 9"/>
                    <a:gd name="T14" fmla="*/ 9 w 11"/>
                    <a:gd name="T15" fmla="*/ 2 h 9"/>
                    <a:gd name="T16" fmla="*/ 9 w 11"/>
                    <a:gd name="T17" fmla="*/ 2 h 9"/>
                    <a:gd name="T18" fmla="*/ 7 w 11"/>
                    <a:gd name="T19" fmla="*/ 4 h 9"/>
                    <a:gd name="T20" fmla="*/ 5 w 11"/>
                    <a:gd name="T21" fmla="*/ 6 h 9"/>
                    <a:gd name="T22" fmla="*/ 4 w 11"/>
                    <a:gd name="T23" fmla="*/ 6 h 9"/>
                    <a:gd name="T24" fmla="*/ 2 w 11"/>
                    <a:gd name="T25" fmla="*/ 7 h 9"/>
                    <a:gd name="T26" fmla="*/ 0 w 11"/>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9">
                      <a:moveTo>
                        <a:pt x="0" y="9"/>
                      </a:moveTo>
                      <a:lnTo>
                        <a:pt x="2" y="9"/>
                      </a:lnTo>
                      <a:lnTo>
                        <a:pt x="5" y="9"/>
                      </a:lnTo>
                      <a:lnTo>
                        <a:pt x="7" y="9"/>
                      </a:lnTo>
                      <a:lnTo>
                        <a:pt x="9" y="7"/>
                      </a:lnTo>
                      <a:lnTo>
                        <a:pt x="9" y="6"/>
                      </a:lnTo>
                      <a:lnTo>
                        <a:pt x="11" y="0"/>
                      </a:lnTo>
                      <a:lnTo>
                        <a:pt x="9" y="2"/>
                      </a:lnTo>
                      <a:lnTo>
                        <a:pt x="9" y="2"/>
                      </a:lnTo>
                      <a:lnTo>
                        <a:pt x="7" y="4"/>
                      </a:lnTo>
                      <a:lnTo>
                        <a:pt x="5" y="6"/>
                      </a:lnTo>
                      <a:lnTo>
                        <a:pt x="4" y="6"/>
                      </a:lnTo>
                      <a:lnTo>
                        <a:pt x="2" y="7"/>
                      </a:lnTo>
                      <a:lnTo>
                        <a:pt x="0" y="9"/>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28" name="Freeform 198">
                  <a:extLst>
                    <a:ext uri="{FF2B5EF4-FFF2-40B4-BE49-F238E27FC236}">
                      <a16:creationId xmlns:a16="http://schemas.microsoft.com/office/drawing/2014/main" id="{1E328F5D-8F24-4BB2-81BC-729CCB790475}"/>
                    </a:ext>
                  </a:extLst>
                </p:cNvPr>
                <p:cNvSpPr>
                  <a:spLocks/>
                </p:cNvSpPr>
                <p:nvPr/>
              </p:nvSpPr>
              <p:spPr bwMode="auto">
                <a:xfrm>
                  <a:off x="6070491" y="4330068"/>
                  <a:ext cx="137478" cy="96760"/>
                </a:xfrm>
                <a:custGeom>
                  <a:avLst/>
                  <a:gdLst>
                    <a:gd name="T0" fmla="*/ 49 w 53"/>
                    <a:gd name="T1" fmla="*/ 23 h 36"/>
                    <a:gd name="T2" fmla="*/ 53 w 53"/>
                    <a:gd name="T3" fmla="*/ 21 h 36"/>
                    <a:gd name="T4" fmla="*/ 48 w 53"/>
                    <a:gd name="T5" fmla="*/ 18 h 36"/>
                    <a:gd name="T6" fmla="*/ 42 w 53"/>
                    <a:gd name="T7" fmla="*/ 20 h 36"/>
                    <a:gd name="T8" fmla="*/ 35 w 53"/>
                    <a:gd name="T9" fmla="*/ 20 h 36"/>
                    <a:gd name="T10" fmla="*/ 29 w 53"/>
                    <a:gd name="T11" fmla="*/ 21 h 36"/>
                    <a:gd name="T12" fmla="*/ 27 w 53"/>
                    <a:gd name="T13" fmla="*/ 20 h 36"/>
                    <a:gd name="T14" fmla="*/ 22 w 53"/>
                    <a:gd name="T15" fmla="*/ 18 h 36"/>
                    <a:gd name="T16" fmla="*/ 17 w 53"/>
                    <a:gd name="T17" fmla="*/ 16 h 36"/>
                    <a:gd name="T18" fmla="*/ 17 w 53"/>
                    <a:gd name="T19" fmla="*/ 16 h 36"/>
                    <a:gd name="T20" fmla="*/ 17 w 53"/>
                    <a:gd name="T21" fmla="*/ 18 h 36"/>
                    <a:gd name="T22" fmla="*/ 15 w 53"/>
                    <a:gd name="T23" fmla="*/ 20 h 36"/>
                    <a:gd name="T24" fmla="*/ 15 w 53"/>
                    <a:gd name="T25" fmla="*/ 20 h 36"/>
                    <a:gd name="T26" fmla="*/ 13 w 53"/>
                    <a:gd name="T27" fmla="*/ 20 h 36"/>
                    <a:gd name="T28" fmla="*/ 13 w 53"/>
                    <a:gd name="T29" fmla="*/ 20 h 36"/>
                    <a:gd name="T30" fmla="*/ 11 w 53"/>
                    <a:gd name="T31" fmla="*/ 20 h 36"/>
                    <a:gd name="T32" fmla="*/ 11 w 53"/>
                    <a:gd name="T33" fmla="*/ 18 h 36"/>
                    <a:gd name="T34" fmla="*/ 11 w 53"/>
                    <a:gd name="T35" fmla="*/ 16 h 36"/>
                    <a:gd name="T36" fmla="*/ 11 w 53"/>
                    <a:gd name="T37" fmla="*/ 14 h 36"/>
                    <a:gd name="T38" fmla="*/ 11 w 53"/>
                    <a:gd name="T39" fmla="*/ 14 h 36"/>
                    <a:gd name="T40" fmla="*/ 9 w 53"/>
                    <a:gd name="T41" fmla="*/ 12 h 36"/>
                    <a:gd name="T42" fmla="*/ 7 w 53"/>
                    <a:gd name="T43" fmla="*/ 9 h 36"/>
                    <a:gd name="T44" fmla="*/ 7 w 53"/>
                    <a:gd name="T45" fmla="*/ 9 h 36"/>
                    <a:gd name="T46" fmla="*/ 9 w 53"/>
                    <a:gd name="T47" fmla="*/ 9 h 36"/>
                    <a:gd name="T48" fmla="*/ 9 w 53"/>
                    <a:gd name="T49" fmla="*/ 1 h 36"/>
                    <a:gd name="T50" fmla="*/ 9 w 53"/>
                    <a:gd name="T51" fmla="*/ 0 h 36"/>
                    <a:gd name="T52" fmla="*/ 6 w 53"/>
                    <a:gd name="T53" fmla="*/ 3 h 36"/>
                    <a:gd name="T54" fmla="*/ 2 w 53"/>
                    <a:gd name="T55" fmla="*/ 9 h 36"/>
                    <a:gd name="T56" fmla="*/ 0 w 53"/>
                    <a:gd name="T57" fmla="*/ 10 h 36"/>
                    <a:gd name="T58" fmla="*/ 0 w 53"/>
                    <a:gd name="T59" fmla="*/ 12 h 36"/>
                    <a:gd name="T60" fmla="*/ 0 w 53"/>
                    <a:gd name="T61" fmla="*/ 14 h 36"/>
                    <a:gd name="T62" fmla="*/ 2 w 53"/>
                    <a:gd name="T63" fmla="*/ 14 h 36"/>
                    <a:gd name="T64" fmla="*/ 2 w 53"/>
                    <a:gd name="T65" fmla="*/ 14 h 36"/>
                    <a:gd name="T66" fmla="*/ 4 w 53"/>
                    <a:gd name="T67" fmla="*/ 14 h 36"/>
                    <a:gd name="T68" fmla="*/ 4 w 53"/>
                    <a:gd name="T69" fmla="*/ 14 h 36"/>
                    <a:gd name="T70" fmla="*/ 6 w 53"/>
                    <a:gd name="T71" fmla="*/ 16 h 36"/>
                    <a:gd name="T72" fmla="*/ 6 w 53"/>
                    <a:gd name="T73" fmla="*/ 16 h 36"/>
                    <a:gd name="T74" fmla="*/ 7 w 53"/>
                    <a:gd name="T75" fmla="*/ 18 h 36"/>
                    <a:gd name="T76" fmla="*/ 6 w 53"/>
                    <a:gd name="T77" fmla="*/ 20 h 36"/>
                    <a:gd name="T78" fmla="*/ 7 w 53"/>
                    <a:gd name="T79" fmla="*/ 21 h 36"/>
                    <a:gd name="T80" fmla="*/ 7 w 53"/>
                    <a:gd name="T81" fmla="*/ 21 h 36"/>
                    <a:gd name="T82" fmla="*/ 13 w 53"/>
                    <a:gd name="T83" fmla="*/ 21 h 36"/>
                    <a:gd name="T84" fmla="*/ 15 w 53"/>
                    <a:gd name="T85" fmla="*/ 23 h 36"/>
                    <a:gd name="T86" fmla="*/ 13 w 53"/>
                    <a:gd name="T87" fmla="*/ 23 h 36"/>
                    <a:gd name="T88" fmla="*/ 17 w 53"/>
                    <a:gd name="T89" fmla="*/ 27 h 36"/>
                    <a:gd name="T90" fmla="*/ 20 w 53"/>
                    <a:gd name="T91" fmla="*/ 29 h 36"/>
                    <a:gd name="T92" fmla="*/ 24 w 53"/>
                    <a:gd name="T93" fmla="*/ 31 h 36"/>
                    <a:gd name="T94" fmla="*/ 27 w 53"/>
                    <a:gd name="T95" fmla="*/ 29 h 36"/>
                    <a:gd name="T96" fmla="*/ 26 w 53"/>
                    <a:gd name="T97" fmla="*/ 29 h 36"/>
                    <a:gd name="T98" fmla="*/ 31 w 53"/>
                    <a:gd name="T99" fmla="*/ 25 h 36"/>
                    <a:gd name="T100" fmla="*/ 29 w 53"/>
                    <a:gd name="T101" fmla="*/ 27 h 36"/>
                    <a:gd name="T102" fmla="*/ 31 w 53"/>
                    <a:gd name="T103" fmla="*/ 29 h 36"/>
                    <a:gd name="T104" fmla="*/ 33 w 53"/>
                    <a:gd name="T105" fmla="*/ 29 h 36"/>
                    <a:gd name="T106" fmla="*/ 33 w 53"/>
                    <a:gd name="T107" fmla="*/ 31 h 36"/>
                    <a:gd name="T108" fmla="*/ 31 w 53"/>
                    <a:gd name="T109" fmla="*/ 32 h 36"/>
                    <a:gd name="T110" fmla="*/ 31 w 53"/>
                    <a:gd name="T111" fmla="*/ 32 h 36"/>
                    <a:gd name="T112" fmla="*/ 33 w 53"/>
                    <a:gd name="T113" fmla="*/ 34 h 36"/>
                    <a:gd name="T114" fmla="*/ 37 w 53"/>
                    <a:gd name="T115" fmla="*/ 36 h 36"/>
                    <a:gd name="T116" fmla="*/ 38 w 53"/>
                    <a:gd name="T117" fmla="*/ 36 h 36"/>
                    <a:gd name="T118" fmla="*/ 42 w 53"/>
                    <a:gd name="T119" fmla="*/ 36 h 36"/>
                    <a:gd name="T120" fmla="*/ 40 w 53"/>
                    <a:gd name="T121" fmla="*/ 31 h 36"/>
                    <a:gd name="T122" fmla="*/ 44 w 53"/>
                    <a:gd name="T123" fmla="*/ 27 h 36"/>
                    <a:gd name="T124" fmla="*/ 49 w 53"/>
                    <a:gd name="T125"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 h="36">
                      <a:moveTo>
                        <a:pt x="49" y="23"/>
                      </a:moveTo>
                      <a:lnTo>
                        <a:pt x="53" y="21"/>
                      </a:lnTo>
                      <a:lnTo>
                        <a:pt x="48" y="18"/>
                      </a:lnTo>
                      <a:lnTo>
                        <a:pt x="42" y="20"/>
                      </a:lnTo>
                      <a:lnTo>
                        <a:pt x="35" y="20"/>
                      </a:lnTo>
                      <a:lnTo>
                        <a:pt x="29" y="21"/>
                      </a:lnTo>
                      <a:lnTo>
                        <a:pt x="27" y="20"/>
                      </a:lnTo>
                      <a:lnTo>
                        <a:pt x="22" y="18"/>
                      </a:lnTo>
                      <a:lnTo>
                        <a:pt x="17" y="16"/>
                      </a:lnTo>
                      <a:lnTo>
                        <a:pt x="17" y="16"/>
                      </a:lnTo>
                      <a:lnTo>
                        <a:pt x="17" y="18"/>
                      </a:lnTo>
                      <a:lnTo>
                        <a:pt x="15" y="20"/>
                      </a:lnTo>
                      <a:lnTo>
                        <a:pt x="15" y="20"/>
                      </a:lnTo>
                      <a:lnTo>
                        <a:pt x="13" y="20"/>
                      </a:lnTo>
                      <a:lnTo>
                        <a:pt x="13" y="20"/>
                      </a:lnTo>
                      <a:lnTo>
                        <a:pt x="11" y="20"/>
                      </a:lnTo>
                      <a:lnTo>
                        <a:pt x="11" y="18"/>
                      </a:lnTo>
                      <a:lnTo>
                        <a:pt x="11" y="16"/>
                      </a:lnTo>
                      <a:lnTo>
                        <a:pt x="11" y="14"/>
                      </a:lnTo>
                      <a:lnTo>
                        <a:pt x="11" y="14"/>
                      </a:lnTo>
                      <a:lnTo>
                        <a:pt x="9" y="12"/>
                      </a:lnTo>
                      <a:lnTo>
                        <a:pt x="7" y="9"/>
                      </a:lnTo>
                      <a:lnTo>
                        <a:pt x="7" y="9"/>
                      </a:lnTo>
                      <a:lnTo>
                        <a:pt x="9" y="9"/>
                      </a:lnTo>
                      <a:lnTo>
                        <a:pt x="9" y="1"/>
                      </a:lnTo>
                      <a:lnTo>
                        <a:pt x="9" y="0"/>
                      </a:lnTo>
                      <a:lnTo>
                        <a:pt x="6" y="3"/>
                      </a:lnTo>
                      <a:lnTo>
                        <a:pt x="2" y="9"/>
                      </a:lnTo>
                      <a:lnTo>
                        <a:pt x="0" y="10"/>
                      </a:lnTo>
                      <a:lnTo>
                        <a:pt x="0" y="12"/>
                      </a:lnTo>
                      <a:lnTo>
                        <a:pt x="0" y="14"/>
                      </a:lnTo>
                      <a:lnTo>
                        <a:pt x="2" y="14"/>
                      </a:lnTo>
                      <a:lnTo>
                        <a:pt x="2" y="14"/>
                      </a:lnTo>
                      <a:lnTo>
                        <a:pt x="4" y="14"/>
                      </a:lnTo>
                      <a:lnTo>
                        <a:pt x="4" y="14"/>
                      </a:lnTo>
                      <a:lnTo>
                        <a:pt x="6" y="16"/>
                      </a:lnTo>
                      <a:lnTo>
                        <a:pt x="6" y="16"/>
                      </a:lnTo>
                      <a:lnTo>
                        <a:pt x="7" y="18"/>
                      </a:lnTo>
                      <a:lnTo>
                        <a:pt x="6" y="20"/>
                      </a:lnTo>
                      <a:lnTo>
                        <a:pt x="7" y="21"/>
                      </a:lnTo>
                      <a:lnTo>
                        <a:pt x="7" y="21"/>
                      </a:lnTo>
                      <a:lnTo>
                        <a:pt x="13" y="21"/>
                      </a:lnTo>
                      <a:lnTo>
                        <a:pt x="15" y="23"/>
                      </a:lnTo>
                      <a:lnTo>
                        <a:pt x="13" y="23"/>
                      </a:lnTo>
                      <a:lnTo>
                        <a:pt x="17" y="27"/>
                      </a:lnTo>
                      <a:lnTo>
                        <a:pt x="20" y="29"/>
                      </a:lnTo>
                      <a:lnTo>
                        <a:pt x="24" y="31"/>
                      </a:lnTo>
                      <a:lnTo>
                        <a:pt x="27" y="29"/>
                      </a:lnTo>
                      <a:lnTo>
                        <a:pt x="26" y="29"/>
                      </a:lnTo>
                      <a:lnTo>
                        <a:pt x="31" y="25"/>
                      </a:lnTo>
                      <a:lnTo>
                        <a:pt x="29" y="27"/>
                      </a:lnTo>
                      <a:lnTo>
                        <a:pt x="31" y="29"/>
                      </a:lnTo>
                      <a:lnTo>
                        <a:pt x="33" y="29"/>
                      </a:lnTo>
                      <a:lnTo>
                        <a:pt x="33" y="31"/>
                      </a:lnTo>
                      <a:lnTo>
                        <a:pt x="31" y="32"/>
                      </a:lnTo>
                      <a:lnTo>
                        <a:pt x="31" y="32"/>
                      </a:lnTo>
                      <a:lnTo>
                        <a:pt x="33" y="34"/>
                      </a:lnTo>
                      <a:lnTo>
                        <a:pt x="37" y="36"/>
                      </a:lnTo>
                      <a:lnTo>
                        <a:pt x="38" y="36"/>
                      </a:lnTo>
                      <a:lnTo>
                        <a:pt x="42" y="36"/>
                      </a:lnTo>
                      <a:lnTo>
                        <a:pt x="40" y="31"/>
                      </a:lnTo>
                      <a:lnTo>
                        <a:pt x="44" y="27"/>
                      </a:lnTo>
                      <a:lnTo>
                        <a:pt x="49" y="23"/>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30" name="Freeform 200">
                  <a:extLst>
                    <a:ext uri="{FF2B5EF4-FFF2-40B4-BE49-F238E27FC236}">
                      <a16:creationId xmlns:a16="http://schemas.microsoft.com/office/drawing/2014/main" id="{93E9D5C9-0031-43F1-ACFF-11CD617D497F}"/>
                    </a:ext>
                  </a:extLst>
                </p:cNvPr>
                <p:cNvSpPr>
                  <a:spLocks/>
                </p:cNvSpPr>
                <p:nvPr/>
              </p:nvSpPr>
              <p:spPr bwMode="auto">
                <a:xfrm>
                  <a:off x="5528365" y="4451019"/>
                  <a:ext cx="18158" cy="16127"/>
                </a:xfrm>
                <a:custGeom>
                  <a:avLst/>
                  <a:gdLst>
                    <a:gd name="T0" fmla="*/ 5 w 7"/>
                    <a:gd name="T1" fmla="*/ 2 h 6"/>
                    <a:gd name="T2" fmla="*/ 7 w 7"/>
                    <a:gd name="T3" fmla="*/ 0 h 6"/>
                    <a:gd name="T4" fmla="*/ 5 w 7"/>
                    <a:gd name="T5" fmla="*/ 2 h 6"/>
                    <a:gd name="T6" fmla="*/ 3 w 7"/>
                    <a:gd name="T7" fmla="*/ 2 h 6"/>
                    <a:gd name="T8" fmla="*/ 2 w 7"/>
                    <a:gd name="T9" fmla="*/ 4 h 6"/>
                    <a:gd name="T10" fmla="*/ 0 w 7"/>
                    <a:gd name="T11" fmla="*/ 6 h 6"/>
                    <a:gd name="T12" fmla="*/ 2 w 7"/>
                    <a:gd name="T13" fmla="*/ 6 h 6"/>
                    <a:gd name="T14" fmla="*/ 3 w 7"/>
                    <a:gd name="T15" fmla="*/ 4 h 6"/>
                    <a:gd name="T16" fmla="*/ 5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5" y="2"/>
                      </a:moveTo>
                      <a:lnTo>
                        <a:pt x="7" y="0"/>
                      </a:lnTo>
                      <a:lnTo>
                        <a:pt x="5" y="2"/>
                      </a:lnTo>
                      <a:lnTo>
                        <a:pt x="3" y="2"/>
                      </a:lnTo>
                      <a:lnTo>
                        <a:pt x="2" y="4"/>
                      </a:lnTo>
                      <a:lnTo>
                        <a:pt x="0" y="6"/>
                      </a:lnTo>
                      <a:lnTo>
                        <a:pt x="2" y="6"/>
                      </a:lnTo>
                      <a:lnTo>
                        <a:pt x="3" y="4"/>
                      </a:lnTo>
                      <a:lnTo>
                        <a:pt x="5" y="2"/>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31" name="Freeform 201">
                  <a:extLst>
                    <a:ext uri="{FF2B5EF4-FFF2-40B4-BE49-F238E27FC236}">
                      <a16:creationId xmlns:a16="http://schemas.microsoft.com/office/drawing/2014/main" id="{393A78D2-0194-4467-BA99-FF0D2F507B39}"/>
                    </a:ext>
                  </a:extLst>
                </p:cNvPr>
                <p:cNvSpPr>
                  <a:spLocks/>
                </p:cNvSpPr>
                <p:nvPr/>
              </p:nvSpPr>
              <p:spPr bwMode="auto">
                <a:xfrm>
                  <a:off x="6065303" y="4050539"/>
                  <a:ext cx="160822" cy="86009"/>
                </a:xfrm>
                <a:custGeom>
                  <a:avLst/>
                  <a:gdLst>
                    <a:gd name="T0" fmla="*/ 62 w 62"/>
                    <a:gd name="T1" fmla="*/ 29 h 32"/>
                    <a:gd name="T2" fmla="*/ 57 w 62"/>
                    <a:gd name="T3" fmla="*/ 23 h 32"/>
                    <a:gd name="T4" fmla="*/ 50 w 62"/>
                    <a:gd name="T5" fmla="*/ 16 h 32"/>
                    <a:gd name="T6" fmla="*/ 35 w 62"/>
                    <a:gd name="T7" fmla="*/ 7 h 32"/>
                    <a:gd name="T8" fmla="*/ 29 w 62"/>
                    <a:gd name="T9" fmla="*/ 5 h 32"/>
                    <a:gd name="T10" fmla="*/ 8 w 62"/>
                    <a:gd name="T11" fmla="*/ 0 h 32"/>
                    <a:gd name="T12" fmla="*/ 4 w 62"/>
                    <a:gd name="T13" fmla="*/ 0 h 32"/>
                    <a:gd name="T14" fmla="*/ 0 w 62"/>
                    <a:gd name="T15" fmla="*/ 1 h 32"/>
                    <a:gd name="T16" fmla="*/ 2 w 62"/>
                    <a:gd name="T17" fmla="*/ 5 h 32"/>
                    <a:gd name="T18" fmla="*/ 8 w 62"/>
                    <a:gd name="T19" fmla="*/ 7 h 32"/>
                    <a:gd name="T20" fmla="*/ 11 w 62"/>
                    <a:gd name="T21" fmla="*/ 9 h 32"/>
                    <a:gd name="T22" fmla="*/ 17 w 62"/>
                    <a:gd name="T23" fmla="*/ 12 h 32"/>
                    <a:gd name="T24" fmla="*/ 17 w 62"/>
                    <a:gd name="T25" fmla="*/ 14 h 32"/>
                    <a:gd name="T26" fmla="*/ 19 w 62"/>
                    <a:gd name="T27" fmla="*/ 18 h 32"/>
                    <a:gd name="T28" fmla="*/ 20 w 62"/>
                    <a:gd name="T29" fmla="*/ 20 h 32"/>
                    <a:gd name="T30" fmla="*/ 22 w 62"/>
                    <a:gd name="T31" fmla="*/ 21 h 32"/>
                    <a:gd name="T32" fmla="*/ 37 w 62"/>
                    <a:gd name="T33" fmla="*/ 29 h 32"/>
                    <a:gd name="T34" fmla="*/ 46 w 62"/>
                    <a:gd name="T35" fmla="*/ 31 h 32"/>
                    <a:gd name="T36" fmla="*/ 55 w 62"/>
                    <a:gd name="T37" fmla="*/ 32 h 32"/>
                    <a:gd name="T38" fmla="*/ 62 w 62"/>
                    <a:gd name="T3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32">
                      <a:moveTo>
                        <a:pt x="62" y="29"/>
                      </a:moveTo>
                      <a:lnTo>
                        <a:pt x="57" y="23"/>
                      </a:lnTo>
                      <a:lnTo>
                        <a:pt x="50" y="16"/>
                      </a:lnTo>
                      <a:lnTo>
                        <a:pt x="35" y="7"/>
                      </a:lnTo>
                      <a:lnTo>
                        <a:pt x="29" y="5"/>
                      </a:lnTo>
                      <a:lnTo>
                        <a:pt x="8" y="0"/>
                      </a:lnTo>
                      <a:lnTo>
                        <a:pt x="4" y="0"/>
                      </a:lnTo>
                      <a:lnTo>
                        <a:pt x="0" y="1"/>
                      </a:lnTo>
                      <a:lnTo>
                        <a:pt x="2" y="5"/>
                      </a:lnTo>
                      <a:lnTo>
                        <a:pt x="8" y="7"/>
                      </a:lnTo>
                      <a:lnTo>
                        <a:pt x="11" y="9"/>
                      </a:lnTo>
                      <a:lnTo>
                        <a:pt x="17" y="12"/>
                      </a:lnTo>
                      <a:lnTo>
                        <a:pt x="17" y="14"/>
                      </a:lnTo>
                      <a:lnTo>
                        <a:pt x="19" y="18"/>
                      </a:lnTo>
                      <a:lnTo>
                        <a:pt x="20" y="20"/>
                      </a:lnTo>
                      <a:lnTo>
                        <a:pt x="22" y="21"/>
                      </a:lnTo>
                      <a:lnTo>
                        <a:pt x="37" y="29"/>
                      </a:lnTo>
                      <a:lnTo>
                        <a:pt x="46" y="31"/>
                      </a:lnTo>
                      <a:lnTo>
                        <a:pt x="55" y="32"/>
                      </a:lnTo>
                      <a:lnTo>
                        <a:pt x="62" y="29"/>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32" name="Freeform 202">
                  <a:extLst>
                    <a:ext uri="{FF2B5EF4-FFF2-40B4-BE49-F238E27FC236}">
                      <a16:creationId xmlns:a16="http://schemas.microsoft.com/office/drawing/2014/main" id="{895A8815-A1B9-416D-84DF-CCED969A5A31}"/>
                    </a:ext>
                  </a:extLst>
                </p:cNvPr>
                <p:cNvSpPr>
                  <a:spLocks/>
                </p:cNvSpPr>
                <p:nvPr/>
              </p:nvSpPr>
              <p:spPr bwMode="auto">
                <a:xfrm>
                  <a:off x="5689187" y="4332757"/>
                  <a:ext cx="12970" cy="16127"/>
                </a:xfrm>
                <a:custGeom>
                  <a:avLst/>
                  <a:gdLst>
                    <a:gd name="T0" fmla="*/ 0 w 5"/>
                    <a:gd name="T1" fmla="*/ 4 h 6"/>
                    <a:gd name="T2" fmla="*/ 0 w 5"/>
                    <a:gd name="T3" fmla="*/ 6 h 6"/>
                    <a:gd name="T4" fmla="*/ 1 w 5"/>
                    <a:gd name="T5" fmla="*/ 4 h 6"/>
                    <a:gd name="T6" fmla="*/ 3 w 5"/>
                    <a:gd name="T7" fmla="*/ 4 h 6"/>
                    <a:gd name="T8" fmla="*/ 3 w 5"/>
                    <a:gd name="T9" fmla="*/ 2 h 6"/>
                    <a:gd name="T10" fmla="*/ 5 w 5"/>
                    <a:gd name="T11" fmla="*/ 0 h 6"/>
                    <a:gd name="T12" fmla="*/ 3 w 5"/>
                    <a:gd name="T13" fmla="*/ 0 h 6"/>
                    <a:gd name="T14" fmla="*/ 1 w 5"/>
                    <a:gd name="T15" fmla="*/ 2 h 6"/>
                    <a:gd name="T16" fmla="*/ 0 w 5"/>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0" y="4"/>
                      </a:moveTo>
                      <a:lnTo>
                        <a:pt x="0" y="6"/>
                      </a:lnTo>
                      <a:lnTo>
                        <a:pt x="1" y="4"/>
                      </a:lnTo>
                      <a:lnTo>
                        <a:pt x="3" y="4"/>
                      </a:lnTo>
                      <a:lnTo>
                        <a:pt x="3" y="2"/>
                      </a:lnTo>
                      <a:lnTo>
                        <a:pt x="5" y="0"/>
                      </a:lnTo>
                      <a:lnTo>
                        <a:pt x="3" y="0"/>
                      </a:lnTo>
                      <a:lnTo>
                        <a:pt x="1" y="2"/>
                      </a:lnTo>
                      <a:lnTo>
                        <a:pt x="0" y="4"/>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grpSp>
              <p:nvGrpSpPr>
                <p:cNvPr id="344" name="Group 343">
                  <a:extLst>
                    <a:ext uri="{FF2B5EF4-FFF2-40B4-BE49-F238E27FC236}">
                      <a16:creationId xmlns:a16="http://schemas.microsoft.com/office/drawing/2014/main" id="{5A9D72BA-E39D-4785-A804-446B9BCE7E97}"/>
                    </a:ext>
                  </a:extLst>
                </p:cNvPr>
                <p:cNvGrpSpPr/>
                <p:nvPr/>
              </p:nvGrpSpPr>
              <p:grpSpPr>
                <a:xfrm>
                  <a:off x="1679018" y="1600498"/>
                  <a:ext cx="4892095" cy="3171580"/>
                  <a:chOff x="1679018" y="1600498"/>
                  <a:chExt cx="4892095" cy="3171580"/>
                </a:xfrm>
                <a:grpFill/>
              </p:grpSpPr>
              <p:sp>
                <p:nvSpPr>
                  <p:cNvPr id="260" name="Freeform 130">
                    <a:extLst>
                      <a:ext uri="{FF2B5EF4-FFF2-40B4-BE49-F238E27FC236}">
                        <a16:creationId xmlns:a16="http://schemas.microsoft.com/office/drawing/2014/main" id="{65FBD8C2-052F-4464-94CD-AF7843C636B7}"/>
                      </a:ext>
                    </a:extLst>
                  </p:cNvPr>
                  <p:cNvSpPr>
                    <a:spLocks/>
                  </p:cNvSpPr>
                  <p:nvPr/>
                </p:nvSpPr>
                <p:spPr bwMode="auto">
                  <a:xfrm>
                    <a:off x="3741169" y="2023953"/>
                    <a:ext cx="33722" cy="21502"/>
                  </a:xfrm>
                  <a:custGeom>
                    <a:avLst/>
                    <a:gdLst>
                      <a:gd name="T0" fmla="*/ 2 w 13"/>
                      <a:gd name="T1" fmla="*/ 0 h 8"/>
                      <a:gd name="T2" fmla="*/ 0 w 13"/>
                      <a:gd name="T3" fmla="*/ 2 h 8"/>
                      <a:gd name="T4" fmla="*/ 2 w 13"/>
                      <a:gd name="T5" fmla="*/ 4 h 8"/>
                      <a:gd name="T6" fmla="*/ 6 w 13"/>
                      <a:gd name="T7" fmla="*/ 8 h 8"/>
                      <a:gd name="T8" fmla="*/ 11 w 13"/>
                      <a:gd name="T9" fmla="*/ 8 h 8"/>
                      <a:gd name="T10" fmla="*/ 13 w 13"/>
                      <a:gd name="T11" fmla="*/ 6 h 8"/>
                      <a:gd name="T12" fmla="*/ 11 w 13"/>
                      <a:gd name="T13" fmla="*/ 2 h 8"/>
                      <a:gd name="T14" fmla="*/ 8 w 13"/>
                      <a:gd name="T15" fmla="*/ 2 h 8"/>
                      <a:gd name="T16" fmla="*/ 2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2" y="0"/>
                        </a:moveTo>
                        <a:lnTo>
                          <a:pt x="0" y="2"/>
                        </a:lnTo>
                        <a:lnTo>
                          <a:pt x="2" y="4"/>
                        </a:lnTo>
                        <a:lnTo>
                          <a:pt x="6" y="8"/>
                        </a:lnTo>
                        <a:lnTo>
                          <a:pt x="11" y="8"/>
                        </a:lnTo>
                        <a:lnTo>
                          <a:pt x="13" y="6"/>
                        </a:lnTo>
                        <a:lnTo>
                          <a:pt x="11" y="2"/>
                        </a:lnTo>
                        <a:lnTo>
                          <a:pt x="8" y="2"/>
                        </a:lnTo>
                        <a:lnTo>
                          <a:pt x="2" y="0"/>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262" name="Freeform 132">
                    <a:extLst>
                      <a:ext uri="{FF2B5EF4-FFF2-40B4-BE49-F238E27FC236}">
                        <a16:creationId xmlns:a16="http://schemas.microsoft.com/office/drawing/2014/main" id="{090DA458-15AD-44BF-8134-6454B0E4025E}"/>
                      </a:ext>
                    </a:extLst>
                  </p:cNvPr>
                  <p:cNvSpPr>
                    <a:spLocks/>
                  </p:cNvSpPr>
                  <p:nvPr/>
                </p:nvSpPr>
                <p:spPr bwMode="auto">
                  <a:xfrm>
                    <a:off x="3499936" y="2088460"/>
                    <a:ext cx="15563" cy="10751"/>
                  </a:xfrm>
                  <a:custGeom>
                    <a:avLst/>
                    <a:gdLst>
                      <a:gd name="T0" fmla="*/ 4 w 6"/>
                      <a:gd name="T1" fmla="*/ 4 h 4"/>
                      <a:gd name="T2" fmla="*/ 6 w 6"/>
                      <a:gd name="T3" fmla="*/ 4 h 4"/>
                      <a:gd name="T4" fmla="*/ 6 w 6"/>
                      <a:gd name="T5" fmla="*/ 2 h 4"/>
                      <a:gd name="T6" fmla="*/ 0 w 6"/>
                      <a:gd name="T7" fmla="*/ 0 h 4"/>
                      <a:gd name="T8" fmla="*/ 4 w 6"/>
                      <a:gd name="T9" fmla="*/ 4 h 4"/>
                    </a:gdLst>
                    <a:ahLst/>
                    <a:cxnLst>
                      <a:cxn ang="0">
                        <a:pos x="T0" y="T1"/>
                      </a:cxn>
                      <a:cxn ang="0">
                        <a:pos x="T2" y="T3"/>
                      </a:cxn>
                      <a:cxn ang="0">
                        <a:pos x="T4" y="T5"/>
                      </a:cxn>
                      <a:cxn ang="0">
                        <a:pos x="T6" y="T7"/>
                      </a:cxn>
                      <a:cxn ang="0">
                        <a:pos x="T8" y="T9"/>
                      </a:cxn>
                    </a:cxnLst>
                    <a:rect l="0" t="0" r="r" b="b"/>
                    <a:pathLst>
                      <a:path w="6" h="4">
                        <a:moveTo>
                          <a:pt x="4" y="4"/>
                        </a:moveTo>
                        <a:lnTo>
                          <a:pt x="6" y="4"/>
                        </a:lnTo>
                        <a:lnTo>
                          <a:pt x="6" y="2"/>
                        </a:lnTo>
                        <a:lnTo>
                          <a:pt x="0" y="0"/>
                        </a:lnTo>
                        <a:lnTo>
                          <a:pt x="4" y="4"/>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263" name="Freeform 133">
                    <a:extLst>
                      <a:ext uri="{FF2B5EF4-FFF2-40B4-BE49-F238E27FC236}">
                        <a16:creationId xmlns:a16="http://schemas.microsoft.com/office/drawing/2014/main" id="{7BB3D743-D35A-4DE8-A72A-0AC6A6FBDDD8}"/>
                      </a:ext>
                    </a:extLst>
                  </p:cNvPr>
                  <p:cNvSpPr>
                    <a:spLocks/>
                  </p:cNvSpPr>
                  <p:nvPr/>
                </p:nvSpPr>
                <p:spPr bwMode="auto">
                  <a:xfrm>
                    <a:off x="3486967" y="2077709"/>
                    <a:ext cx="10376" cy="10751"/>
                  </a:xfrm>
                  <a:custGeom>
                    <a:avLst/>
                    <a:gdLst>
                      <a:gd name="T0" fmla="*/ 2 w 4"/>
                      <a:gd name="T1" fmla="*/ 2 h 4"/>
                      <a:gd name="T2" fmla="*/ 2 w 4"/>
                      <a:gd name="T3" fmla="*/ 0 h 4"/>
                      <a:gd name="T4" fmla="*/ 0 w 4"/>
                      <a:gd name="T5" fmla="*/ 0 h 4"/>
                      <a:gd name="T6" fmla="*/ 0 w 4"/>
                      <a:gd name="T7" fmla="*/ 2 h 4"/>
                      <a:gd name="T8" fmla="*/ 0 w 4"/>
                      <a:gd name="T9" fmla="*/ 2 h 4"/>
                      <a:gd name="T10" fmla="*/ 2 w 4"/>
                      <a:gd name="T11" fmla="*/ 4 h 4"/>
                      <a:gd name="T12" fmla="*/ 2 w 4"/>
                      <a:gd name="T13" fmla="*/ 4 h 4"/>
                      <a:gd name="T14" fmla="*/ 4 w 4"/>
                      <a:gd name="T15" fmla="*/ 4 h 4"/>
                      <a:gd name="T16" fmla="*/ 4 w 4"/>
                      <a:gd name="T17" fmla="*/ 2 h 4"/>
                      <a:gd name="T18" fmla="*/ 2 w 4"/>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2" y="2"/>
                        </a:moveTo>
                        <a:lnTo>
                          <a:pt x="2" y="0"/>
                        </a:lnTo>
                        <a:lnTo>
                          <a:pt x="0" y="0"/>
                        </a:lnTo>
                        <a:lnTo>
                          <a:pt x="0" y="2"/>
                        </a:lnTo>
                        <a:lnTo>
                          <a:pt x="0" y="2"/>
                        </a:lnTo>
                        <a:lnTo>
                          <a:pt x="2" y="4"/>
                        </a:lnTo>
                        <a:lnTo>
                          <a:pt x="2" y="4"/>
                        </a:lnTo>
                        <a:lnTo>
                          <a:pt x="4" y="4"/>
                        </a:lnTo>
                        <a:lnTo>
                          <a:pt x="4" y="2"/>
                        </a:lnTo>
                        <a:lnTo>
                          <a:pt x="2" y="2"/>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04" name="Freeform 174">
                    <a:extLst>
                      <a:ext uri="{FF2B5EF4-FFF2-40B4-BE49-F238E27FC236}">
                        <a16:creationId xmlns:a16="http://schemas.microsoft.com/office/drawing/2014/main" id="{ABD1688A-A3E8-4260-92E8-99B97E404CE1}"/>
                      </a:ext>
                    </a:extLst>
                  </p:cNvPr>
                  <p:cNvSpPr>
                    <a:spLocks/>
                  </p:cNvSpPr>
                  <p:nvPr/>
                </p:nvSpPr>
                <p:spPr bwMode="auto">
                  <a:xfrm>
                    <a:off x="3562189" y="2128777"/>
                    <a:ext cx="15563" cy="37629"/>
                  </a:xfrm>
                  <a:custGeom>
                    <a:avLst/>
                    <a:gdLst>
                      <a:gd name="T0" fmla="*/ 2 w 6"/>
                      <a:gd name="T1" fmla="*/ 0 h 14"/>
                      <a:gd name="T2" fmla="*/ 2 w 6"/>
                      <a:gd name="T3" fmla="*/ 0 h 14"/>
                      <a:gd name="T4" fmla="*/ 0 w 6"/>
                      <a:gd name="T5" fmla="*/ 2 h 14"/>
                      <a:gd name="T6" fmla="*/ 0 w 6"/>
                      <a:gd name="T7" fmla="*/ 3 h 14"/>
                      <a:gd name="T8" fmla="*/ 0 w 6"/>
                      <a:gd name="T9" fmla="*/ 5 h 14"/>
                      <a:gd name="T10" fmla="*/ 0 w 6"/>
                      <a:gd name="T11" fmla="*/ 7 h 14"/>
                      <a:gd name="T12" fmla="*/ 0 w 6"/>
                      <a:gd name="T13" fmla="*/ 9 h 14"/>
                      <a:gd name="T14" fmla="*/ 2 w 6"/>
                      <a:gd name="T15" fmla="*/ 11 h 14"/>
                      <a:gd name="T16" fmla="*/ 2 w 6"/>
                      <a:gd name="T17" fmla="*/ 11 h 14"/>
                      <a:gd name="T18" fmla="*/ 4 w 6"/>
                      <a:gd name="T19" fmla="*/ 12 h 14"/>
                      <a:gd name="T20" fmla="*/ 4 w 6"/>
                      <a:gd name="T21" fmla="*/ 14 h 14"/>
                      <a:gd name="T22" fmla="*/ 6 w 6"/>
                      <a:gd name="T23" fmla="*/ 11 h 14"/>
                      <a:gd name="T24" fmla="*/ 6 w 6"/>
                      <a:gd name="T25" fmla="*/ 9 h 14"/>
                      <a:gd name="T26" fmla="*/ 6 w 6"/>
                      <a:gd name="T27" fmla="*/ 5 h 14"/>
                      <a:gd name="T28" fmla="*/ 2 w 6"/>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4">
                        <a:moveTo>
                          <a:pt x="2" y="0"/>
                        </a:moveTo>
                        <a:lnTo>
                          <a:pt x="2" y="0"/>
                        </a:lnTo>
                        <a:lnTo>
                          <a:pt x="0" y="2"/>
                        </a:lnTo>
                        <a:lnTo>
                          <a:pt x="0" y="3"/>
                        </a:lnTo>
                        <a:lnTo>
                          <a:pt x="0" y="5"/>
                        </a:lnTo>
                        <a:lnTo>
                          <a:pt x="0" y="7"/>
                        </a:lnTo>
                        <a:lnTo>
                          <a:pt x="0" y="9"/>
                        </a:lnTo>
                        <a:lnTo>
                          <a:pt x="2" y="11"/>
                        </a:lnTo>
                        <a:lnTo>
                          <a:pt x="2" y="11"/>
                        </a:lnTo>
                        <a:lnTo>
                          <a:pt x="4" y="12"/>
                        </a:lnTo>
                        <a:lnTo>
                          <a:pt x="4" y="14"/>
                        </a:lnTo>
                        <a:lnTo>
                          <a:pt x="6" y="11"/>
                        </a:lnTo>
                        <a:lnTo>
                          <a:pt x="6" y="9"/>
                        </a:lnTo>
                        <a:lnTo>
                          <a:pt x="6" y="5"/>
                        </a:lnTo>
                        <a:lnTo>
                          <a:pt x="2" y="0"/>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sp>
                <p:nvSpPr>
                  <p:cNvPr id="306" name="Freeform 176">
                    <a:extLst>
                      <a:ext uri="{FF2B5EF4-FFF2-40B4-BE49-F238E27FC236}">
                        <a16:creationId xmlns:a16="http://schemas.microsoft.com/office/drawing/2014/main" id="{FB4621A4-9802-4924-AC7A-79CC2654D901}"/>
                      </a:ext>
                    </a:extLst>
                  </p:cNvPr>
                  <p:cNvSpPr>
                    <a:spLocks/>
                  </p:cNvSpPr>
                  <p:nvPr/>
                </p:nvSpPr>
                <p:spPr bwMode="auto">
                  <a:xfrm>
                    <a:off x="1679018" y="1600498"/>
                    <a:ext cx="4892095" cy="3171580"/>
                  </a:xfrm>
                  <a:custGeom>
                    <a:avLst/>
                    <a:gdLst>
                      <a:gd name="T0" fmla="*/ 1571 w 1886"/>
                      <a:gd name="T1" fmla="*/ 961 h 1180"/>
                      <a:gd name="T2" fmla="*/ 1753 w 1886"/>
                      <a:gd name="T3" fmla="*/ 890 h 1180"/>
                      <a:gd name="T4" fmla="*/ 1883 w 1886"/>
                      <a:gd name="T5" fmla="*/ 795 h 1180"/>
                      <a:gd name="T6" fmla="*/ 1830 w 1886"/>
                      <a:gd name="T7" fmla="*/ 743 h 1180"/>
                      <a:gd name="T8" fmla="*/ 1826 w 1886"/>
                      <a:gd name="T9" fmla="*/ 739 h 1180"/>
                      <a:gd name="T10" fmla="*/ 1793 w 1886"/>
                      <a:gd name="T11" fmla="*/ 704 h 1180"/>
                      <a:gd name="T12" fmla="*/ 1753 w 1886"/>
                      <a:gd name="T13" fmla="*/ 671 h 1180"/>
                      <a:gd name="T14" fmla="*/ 1739 w 1886"/>
                      <a:gd name="T15" fmla="*/ 630 h 1180"/>
                      <a:gd name="T16" fmla="*/ 1722 w 1886"/>
                      <a:gd name="T17" fmla="*/ 577 h 1180"/>
                      <a:gd name="T18" fmla="*/ 1691 w 1886"/>
                      <a:gd name="T19" fmla="*/ 520 h 1180"/>
                      <a:gd name="T20" fmla="*/ 1660 w 1886"/>
                      <a:gd name="T21" fmla="*/ 575 h 1180"/>
                      <a:gd name="T22" fmla="*/ 1608 w 1886"/>
                      <a:gd name="T23" fmla="*/ 600 h 1180"/>
                      <a:gd name="T24" fmla="*/ 1578 w 1886"/>
                      <a:gd name="T25" fmla="*/ 546 h 1180"/>
                      <a:gd name="T26" fmla="*/ 1533 w 1886"/>
                      <a:gd name="T27" fmla="*/ 467 h 1180"/>
                      <a:gd name="T28" fmla="*/ 1433 w 1886"/>
                      <a:gd name="T29" fmla="*/ 433 h 1180"/>
                      <a:gd name="T30" fmla="*/ 1404 w 1886"/>
                      <a:gd name="T31" fmla="*/ 524 h 1180"/>
                      <a:gd name="T32" fmla="*/ 1424 w 1886"/>
                      <a:gd name="T33" fmla="*/ 675 h 1180"/>
                      <a:gd name="T34" fmla="*/ 1373 w 1886"/>
                      <a:gd name="T35" fmla="*/ 823 h 1180"/>
                      <a:gd name="T36" fmla="*/ 1303 w 1886"/>
                      <a:gd name="T37" fmla="*/ 790 h 1180"/>
                      <a:gd name="T38" fmla="*/ 1183 w 1886"/>
                      <a:gd name="T39" fmla="*/ 679 h 1180"/>
                      <a:gd name="T40" fmla="*/ 1025 w 1886"/>
                      <a:gd name="T41" fmla="*/ 577 h 1180"/>
                      <a:gd name="T42" fmla="*/ 1054 w 1886"/>
                      <a:gd name="T43" fmla="*/ 451 h 1180"/>
                      <a:gd name="T44" fmla="*/ 1076 w 1886"/>
                      <a:gd name="T45" fmla="*/ 416 h 1180"/>
                      <a:gd name="T46" fmla="*/ 1050 w 1886"/>
                      <a:gd name="T47" fmla="*/ 363 h 1180"/>
                      <a:gd name="T48" fmla="*/ 1134 w 1886"/>
                      <a:gd name="T49" fmla="*/ 363 h 1180"/>
                      <a:gd name="T50" fmla="*/ 1130 w 1886"/>
                      <a:gd name="T51" fmla="*/ 270 h 1180"/>
                      <a:gd name="T52" fmla="*/ 1229 w 1886"/>
                      <a:gd name="T53" fmla="*/ 234 h 1180"/>
                      <a:gd name="T54" fmla="*/ 1274 w 1886"/>
                      <a:gd name="T55" fmla="*/ 243 h 1180"/>
                      <a:gd name="T56" fmla="*/ 1293 w 1886"/>
                      <a:gd name="T57" fmla="*/ 150 h 1180"/>
                      <a:gd name="T58" fmla="*/ 1229 w 1886"/>
                      <a:gd name="T59" fmla="*/ 101 h 1180"/>
                      <a:gd name="T60" fmla="*/ 1191 w 1886"/>
                      <a:gd name="T61" fmla="*/ 201 h 1180"/>
                      <a:gd name="T62" fmla="*/ 1116 w 1886"/>
                      <a:gd name="T63" fmla="*/ 133 h 1180"/>
                      <a:gd name="T64" fmla="*/ 1079 w 1886"/>
                      <a:gd name="T65" fmla="*/ 82 h 1180"/>
                      <a:gd name="T66" fmla="*/ 1041 w 1886"/>
                      <a:gd name="T67" fmla="*/ 11 h 1180"/>
                      <a:gd name="T68" fmla="*/ 985 w 1886"/>
                      <a:gd name="T69" fmla="*/ 42 h 1180"/>
                      <a:gd name="T70" fmla="*/ 1050 w 1886"/>
                      <a:gd name="T71" fmla="*/ 119 h 1180"/>
                      <a:gd name="T72" fmla="*/ 1003 w 1886"/>
                      <a:gd name="T73" fmla="*/ 177 h 1180"/>
                      <a:gd name="T74" fmla="*/ 999 w 1886"/>
                      <a:gd name="T75" fmla="*/ 203 h 1180"/>
                      <a:gd name="T76" fmla="*/ 952 w 1886"/>
                      <a:gd name="T77" fmla="*/ 148 h 1180"/>
                      <a:gd name="T78" fmla="*/ 928 w 1886"/>
                      <a:gd name="T79" fmla="*/ 179 h 1180"/>
                      <a:gd name="T80" fmla="*/ 759 w 1886"/>
                      <a:gd name="T81" fmla="*/ 135 h 1180"/>
                      <a:gd name="T82" fmla="*/ 770 w 1886"/>
                      <a:gd name="T83" fmla="*/ 152 h 1180"/>
                      <a:gd name="T84" fmla="*/ 746 w 1886"/>
                      <a:gd name="T85" fmla="*/ 241 h 1180"/>
                      <a:gd name="T86" fmla="*/ 568 w 1886"/>
                      <a:gd name="T87" fmla="*/ 170 h 1180"/>
                      <a:gd name="T88" fmla="*/ 398 w 1886"/>
                      <a:gd name="T89" fmla="*/ 102 h 1180"/>
                      <a:gd name="T90" fmla="*/ 349 w 1886"/>
                      <a:gd name="T91" fmla="*/ 113 h 1180"/>
                      <a:gd name="T92" fmla="*/ 258 w 1886"/>
                      <a:gd name="T93" fmla="*/ 101 h 1180"/>
                      <a:gd name="T94" fmla="*/ 191 w 1886"/>
                      <a:gd name="T95" fmla="*/ 119 h 1180"/>
                      <a:gd name="T96" fmla="*/ 187 w 1886"/>
                      <a:gd name="T97" fmla="*/ 106 h 1180"/>
                      <a:gd name="T98" fmla="*/ 114 w 1886"/>
                      <a:gd name="T99" fmla="*/ 123 h 1180"/>
                      <a:gd name="T100" fmla="*/ 43 w 1886"/>
                      <a:gd name="T101" fmla="*/ 518 h 1180"/>
                      <a:gd name="T102" fmla="*/ 132 w 1886"/>
                      <a:gd name="T103" fmla="*/ 557 h 1180"/>
                      <a:gd name="T104" fmla="*/ 244 w 1886"/>
                      <a:gd name="T105" fmla="*/ 702 h 1180"/>
                      <a:gd name="T106" fmla="*/ 247 w 1886"/>
                      <a:gd name="T107" fmla="*/ 764 h 1180"/>
                      <a:gd name="T108" fmla="*/ 271 w 1886"/>
                      <a:gd name="T109" fmla="*/ 772 h 1180"/>
                      <a:gd name="T110" fmla="*/ 307 w 1886"/>
                      <a:gd name="T111" fmla="*/ 805 h 1180"/>
                      <a:gd name="T112" fmla="*/ 295 w 1886"/>
                      <a:gd name="T113" fmla="*/ 850 h 1180"/>
                      <a:gd name="T114" fmla="*/ 355 w 1886"/>
                      <a:gd name="T115" fmla="*/ 885 h 1180"/>
                      <a:gd name="T116" fmla="*/ 400 w 1886"/>
                      <a:gd name="T117" fmla="*/ 918 h 1180"/>
                      <a:gd name="T118" fmla="*/ 1074 w 1886"/>
                      <a:gd name="T119" fmla="*/ 960 h 1180"/>
                      <a:gd name="T120" fmla="*/ 1247 w 1886"/>
                      <a:gd name="T121" fmla="*/ 1020 h 1180"/>
                      <a:gd name="T122" fmla="*/ 1369 w 1886"/>
                      <a:gd name="T123" fmla="*/ 1146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6" h="1180">
                        <a:moveTo>
                          <a:pt x="1478" y="1060"/>
                        </a:moveTo>
                        <a:lnTo>
                          <a:pt x="1480" y="1060"/>
                        </a:lnTo>
                        <a:lnTo>
                          <a:pt x="1482" y="1060"/>
                        </a:lnTo>
                        <a:lnTo>
                          <a:pt x="1482" y="1058"/>
                        </a:lnTo>
                        <a:lnTo>
                          <a:pt x="1480" y="1056"/>
                        </a:lnTo>
                        <a:lnTo>
                          <a:pt x="1480" y="1056"/>
                        </a:lnTo>
                        <a:lnTo>
                          <a:pt x="1476" y="1054"/>
                        </a:lnTo>
                        <a:lnTo>
                          <a:pt x="1475" y="1053"/>
                        </a:lnTo>
                        <a:lnTo>
                          <a:pt x="1478" y="1054"/>
                        </a:lnTo>
                        <a:lnTo>
                          <a:pt x="1482" y="1053"/>
                        </a:lnTo>
                        <a:lnTo>
                          <a:pt x="1484" y="1051"/>
                        </a:lnTo>
                        <a:lnTo>
                          <a:pt x="1487" y="1047"/>
                        </a:lnTo>
                        <a:lnTo>
                          <a:pt x="1489" y="1045"/>
                        </a:lnTo>
                        <a:lnTo>
                          <a:pt x="1491" y="1045"/>
                        </a:lnTo>
                        <a:lnTo>
                          <a:pt x="1493" y="1045"/>
                        </a:lnTo>
                        <a:lnTo>
                          <a:pt x="1495" y="1043"/>
                        </a:lnTo>
                        <a:lnTo>
                          <a:pt x="1496" y="1042"/>
                        </a:lnTo>
                        <a:lnTo>
                          <a:pt x="1498" y="1036"/>
                        </a:lnTo>
                        <a:lnTo>
                          <a:pt x="1504" y="1031"/>
                        </a:lnTo>
                        <a:lnTo>
                          <a:pt x="1511" y="1025"/>
                        </a:lnTo>
                        <a:lnTo>
                          <a:pt x="1524" y="1016"/>
                        </a:lnTo>
                        <a:lnTo>
                          <a:pt x="1527" y="1016"/>
                        </a:lnTo>
                        <a:lnTo>
                          <a:pt x="1537" y="1012"/>
                        </a:lnTo>
                        <a:lnTo>
                          <a:pt x="1540" y="1011"/>
                        </a:lnTo>
                        <a:lnTo>
                          <a:pt x="1544" y="1009"/>
                        </a:lnTo>
                        <a:lnTo>
                          <a:pt x="1553" y="1000"/>
                        </a:lnTo>
                        <a:lnTo>
                          <a:pt x="1555" y="996"/>
                        </a:lnTo>
                        <a:lnTo>
                          <a:pt x="1560" y="989"/>
                        </a:lnTo>
                        <a:lnTo>
                          <a:pt x="1569" y="980"/>
                        </a:lnTo>
                        <a:lnTo>
                          <a:pt x="1571" y="976"/>
                        </a:lnTo>
                        <a:lnTo>
                          <a:pt x="1573" y="971"/>
                        </a:lnTo>
                        <a:lnTo>
                          <a:pt x="1573" y="965"/>
                        </a:lnTo>
                        <a:lnTo>
                          <a:pt x="1573" y="963"/>
                        </a:lnTo>
                        <a:lnTo>
                          <a:pt x="1569" y="961"/>
                        </a:lnTo>
                        <a:lnTo>
                          <a:pt x="1551" y="954"/>
                        </a:lnTo>
                        <a:lnTo>
                          <a:pt x="1547" y="952"/>
                        </a:lnTo>
                        <a:lnTo>
                          <a:pt x="1557" y="954"/>
                        </a:lnTo>
                        <a:lnTo>
                          <a:pt x="1571" y="961"/>
                        </a:lnTo>
                        <a:lnTo>
                          <a:pt x="1575" y="961"/>
                        </a:lnTo>
                        <a:lnTo>
                          <a:pt x="1578" y="960"/>
                        </a:lnTo>
                        <a:lnTo>
                          <a:pt x="1582" y="956"/>
                        </a:lnTo>
                        <a:lnTo>
                          <a:pt x="1589" y="943"/>
                        </a:lnTo>
                        <a:lnTo>
                          <a:pt x="1593" y="940"/>
                        </a:lnTo>
                        <a:lnTo>
                          <a:pt x="1597" y="936"/>
                        </a:lnTo>
                        <a:lnTo>
                          <a:pt x="1609" y="927"/>
                        </a:lnTo>
                        <a:lnTo>
                          <a:pt x="1608" y="925"/>
                        </a:lnTo>
                        <a:lnTo>
                          <a:pt x="1611" y="923"/>
                        </a:lnTo>
                        <a:lnTo>
                          <a:pt x="1624" y="919"/>
                        </a:lnTo>
                        <a:lnTo>
                          <a:pt x="1628" y="918"/>
                        </a:lnTo>
                        <a:lnTo>
                          <a:pt x="1629" y="916"/>
                        </a:lnTo>
                        <a:lnTo>
                          <a:pt x="1631" y="907"/>
                        </a:lnTo>
                        <a:lnTo>
                          <a:pt x="1635" y="901"/>
                        </a:lnTo>
                        <a:lnTo>
                          <a:pt x="1637" y="898"/>
                        </a:lnTo>
                        <a:lnTo>
                          <a:pt x="1640" y="894"/>
                        </a:lnTo>
                        <a:lnTo>
                          <a:pt x="1644" y="890"/>
                        </a:lnTo>
                        <a:lnTo>
                          <a:pt x="1646" y="888"/>
                        </a:lnTo>
                        <a:lnTo>
                          <a:pt x="1649" y="888"/>
                        </a:lnTo>
                        <a:lnTo>
                          <a:pt x="1651" y="888"/>
                        </a:lnTo>
                        <a:lnTo>
                          <a:pt x="1655" y="887"/>
                        </a:lnTo>
                        <a:lnTo>
                          <a:pt x="1659" y="885"/>
                        </a:lnTo>
                        <a:lnTo>
                          <a:pt x="1660" y="885"/>
                        </a:lnTo>
                        <a:lnTo>
                          <a:pt x="1671" y="883"/>
                        </a:lnTo>
                        <a:lnTo>
                          <a:pt x="1691" y="883"/>
                        </a:lnTo>
                        <a:lnTo>
                          <a:pt x="1695" y="885"/>
                        </a:lnTo>
                        <a:lnTo>
                          <a:pt x="1697" y="885"/>
                        </a:lnTo>
                        <a:lnTo>
                          <a:pt x="1699" y="885"/>
                        </a:lnTo>
                        <a:lnTo>
                          <a:pt x="1702" y="883"/>
                        </a:lnTo>
                        <a:lnTo>
                          <a:pt x="1704" y="883"/>
                        </a:lnTo>
                        <a:lnTo>
                          <a:pt x="1717" y="885"/>
                        </a:lnTo>
                        <a:lnTo>
                          <a:pt x="1730" y="883"/>
                        </a:lnTo>
                        <a:lnTo>
                          <a:pt x="1733" y="883"/>
                        </a:lnTo>
                        <a:lnTo>
                          <a:pt x="1744" y="885"/>
                        </a:lnTo>
                        <a:lnTo>
                          <a:pt x="1746" y="887"/>
                        </a:lnTo>
                        <a:lnTo>
                          <a:pt x="1748" y="887"/>
                        </a:lnTo>
                        <a:lnTo>
                          <a:pt x="1751" y="890"/>
                        </a:lnTo>
                        <a:lnTo>
                          <a:pt x="1753" y="890"/>
                        </a:lnTo>
                        <a:lnTo>
                          <a:pt x="1755" y="890"/>
                        </a:lnTo>
                        <a:lnTo>
                          <a:pt x="1759" y="888"/>
                        </a:lnTo>
                        <a:lnTo>
                          <a:pt x="1762" y="888"/>
                        </a:lnTo>
                        <a:lnTo>
                          <a:pt x="1764" y="887"/>
                        </a:lnTo>
                        <a:lnTo>
                          <a:pt x="1768" y="887"/>
                        </a:lnTo>
                        <a:lnTo>
                          <a:pt x="1786" y="885"/>
                        </a:lnTo>
                        <a:lnTo>
                          <a:pt x="1790" y="885"/>
                        </a:lnTo>
                        <a:lnTo>
                          <a:pt x="1793" y="881"/>
                        </a:lnTo>
                        <a:lnTo>
                          <a:pt x="1806" y="868"/>
                        </a:lnTo>
                        <a:lnTo>
                          <a:pt x="1819" y="852"/>
                        </a:lnTo>
                        <a:lnTo>
                          <a:pt x="1821" y="848"/>
                        </a:lnTo>
                        <a:lnTo>
                          <a:pt x="1821" y="847"/>
                        </a:lnTo>
                        <a:lnTo>
                          <a:pt x="1824" y="845"/>
                        </a:lnTo>
                        <a:lnTo>
                          <a:pt x="1832" y="845"/>
                        </a:lnTo>
                        <a:lnTo>
                          <a:pt x="1835" y="843"/>
                        </a:lnTo>
                        <a:lnTo>
                          <a:pt x="1841" y="841"/>
                        </a:lnTo>
                        <a:lnTo>
                          <a:pt x="1844" y="839"/>
                        </a:lnTo>
                        <a:lnTo>
                          <a:pt x="1853" y="839"/>
                        </a:lnTo>
                        <a:lnTo>
                          <a:pt x="1857" y="837"/>
                        </a:lnTo>
                        <a:lnTo>
                          <a:pt x="1861" y="836"/>
                        </a:lnTo>
                        <a:lnTo>
                          <a:pt x="1868" y="830"/>
                        </a:lnTo>
                        <a:lnTo>
                          <a:pt x="1877" y="823"/>
                        </a:lnTo>
                        <a:lnTo>
                          <a:pt x="1881" y="819"/>
                        </a:lnTo>
                        <a:lnTo>
                          <a:pt x="1884" y="816"/>
                        </a:lnTo>
                        <a:lnTo>
                          <a:pt x="1886" y="810"/>
                        </a:lnTo>
                        <a:lnTo>
                          <a:pt x="1884" y="808"/>
                        </a:lnTo>
                        <a:lnTo>
                          <a:pt x="1881" y="806"/>
                        </a:lnTo>
                        <a:lnTo>
                          <a:pt x="1879" y="805"/>
                        </a:lnTo>
                        <a:lnTo>
                          <a:pt x="1881" y="805"/>
                        </a:lnTo>
                        <a:lnTo>
                          <a:pt x="1884" y="805"/>
                        </a:lnTo>
                        <a:lnTo>
                          <a:pt x="1884" y="803"/>
                        </a:lnTo>
                        <a:lnTo>
                          <a:pt x="1884" y="801"/>
                        </a:lnTo>
                        <a:lnTo>
                          <a:pt x="1881" y="799"/>
                        </a:lnTo>
                        <a:lnTo>
                          <a:pt x="1879" y="799"/>
                        </a:lnTo>
                        <a:lnTo>
                          <a:pt x="1872" y="799"/>
                        </a:lnTo>
                        <a:lnTo>
                          <a:pt x="1873" y="797"/>
                        </a:lnTo>
                        <a:lnTo>
                          <a:pt x="1879" y="797"/>
                        </a:lnTo>
                        <a:lnTo>
                          <a:pt x="1883" y="795"/>
                        </a:lnTo>
                        <a:lnTo>
                          <a:pt x="1883" y="794"/>
                        </a:lnTo>
                        <a:lnTo>
                          <a:pt x="1883" y="792"/>
                        </a:lnTo>
                        <a:lnTo>
                          <a:pt x="1883" y="788"/>
                        </a:lnTo>
                        <a:lnTo>
                          <a:pt x="1883" y="783"/>
                        </a:lnTo>
                        <a:lnTo>
                          <a:pt x="1883" y="779"/>
                        </a:lnTo>
                        <a:lnTo>
                          <a:pt x="1883" y="774"/>
                        </a:lnTo>
                        <a:lnTo>
                          <a:pt x="1883" y="770"/>
                        </a:lnTo>
                        <a:lnTo>
                          <a:pt x="1881" y="766"/>
                        </a:lnTo>
                        <a:lnTo>
                          <a:pt x="1879" y="764"/>
                        </a:lnTo>
                        <a:lnTo>
                          <a:pt x="1877" y="763"/>
                        </a:lnTo>
                        <a:lnTo>
                          <a:pt x="1875" y="761"/>
                        </a:lnTo>
                        <a:lnTo>
                          <a:pt x="1873" y="761"/>
                        </a:lnTo>
                        <a:lnTo>
                          <a:pt x="1872" y="759"/>
                        </a:lnTo>
                        <a:lnTo>
                          <a:pt x="1870" y="759"/>
                        </a:lnTo>
                        <a:lnTo>
                          <a:pt x="1870" y="757"/>
                        </a:lnTo>
                        <a:lnTo>
                          <a:pt x="1868" y="755"/>
                        </a:lnTo>
                        <a:lnTo>
                          <a:pt x="1868" y="755"/>
                        </a:lnTo>
                        <a:lnTo>
                          <a:pt x="1863" y="755"/>
                        </a:lnTo>
                        <a:lnTo>
                          <a:pt x="1857" y="757"/>
                        </a:lnTo>
                        <a:lnTo>
                          <a:pt x="1850" y="764"/>
                        </a:lnTo>
                        <a:lnTo>
                          <a:pt x="1850" y="763"/>
                        </a:lnTo>
                        <a:lnTo>
                          <a:pt x="1848" y="763"/>
                        </a:lnTo>
                        <a:lnTo>
                          <a:pt x="1846" y="761"/>
                        </a:lnTo>
                        <a:lnTo>
                          <a:pt x="1844" y="761"/>
                        </a:lnTo>
                        <a:lnTo>
                          <a:pt x="1848" y="759"/>
                        </a:lnTo>
                        <a:lnTo>
                          <a:pt x="1850" y="757"/>
                        </a:lnTo>
                        <a:lnTo>
                          <a:pt x="1853" y="755"/>
                        </a:lnTo>
                        <a:lnTo>
                          <a:pt x="1853" y="754"/>
                        </a:lnTo>
                        <a:lnTo>
                          <a:pt x="1853" y="748"/>
                        </a:lnTo>
                        <a:lnTo>
                          <a:pt x="1850" y="744"/>
                        </a:lnTo>
                        <a:lnTo>
                          <a:pt x="1848" y="743"/>
                        </a:lnTo>
                        <a:lnTo>
                          <a:pt x="1844" y="741"/>
                        </a:lnTo>
                        <a:lnTo>
                          <a:pt x="1841" y="739"/>
                        </a:lnTo>
                        <a:lnTo>
                          <a:pt x="1835" y="739"/>
                        </a:lnTo>
                        <a:lnTo>
                          <a:pt x="1832" y="739"/>
                        </a:lnTo>
                        <a:lnTo>
                          <a:pt x="1828" y="741"/>
                        </a:lnTo>
                        <a:lnTo>
                          <a:pt x="1828" y="743"/>
                        </a:lnTo>
                        <a:lnTo>
                          <a:pt x="1830" y="743"/>
                        </a:lnTo>
                        <a:lnTo>
                          <a:pt x="1837" y="743"/>
                        </a:lnTo>
                        <a:lnTo>
                          <a:pt x="1828" y="744"/>
                        </a:lnTo>
                        <a:lnTo>
                          <a:pt x="1822" y="748"/>
                        </a:lnTo>
                        <a:lnTo>
                          <a:pt x="1815" y="752"/>
                        </a:lnTo>
                        <a:lnTo>
                          <a:pt x="1804" y="759"/>
                        </a:lnTo>
                        <a:lnTo>
                          <a:pt x="1795" y="764"/>
                        </a:lnTo>
                        <a:lnTo>
                          <a:pt x="1792" y="766"/>
                        </a:lnTo>
                        <a:lnTo>
                          <a:pt x="1790" y="768"/>
                        </a:lnTo>
                        <a:lnTo>
                          <a:pt x="1786" y="772"/>
                        </a:lnTo>
                        <a:lnTo>
                          <a:pt x="1782" y="772"/>
                        </a:lnTo>
                        <a:lnTo>
                          <a:pt x="1782" y="772"/>
                        </a:lnTo>
                        <a:lnTo>
                          <a:pt x="1784" y="772"/>
                        </a:lnTo>
                        <a:lnTo>
                          <a:pt x="1784" y="770"/>
                        </a:lnTo>
                        <a:lnTo>
                          <a:pt x="1784" y="770"/>
                        </a:lnTo>
                        <a:lnTo>
                          <a:pt x="1784" y="770"/>
                        </a:lnTo>
                        <a:lnTo>
                          <a:pt x="1784" y="768"/>
                        </a:lnTo>
                        <a:lnTo>
                          <a:pt x="1788" y="764"/>
                        </a:lnTo>
                        <a:lnTo>
                          <a:pt x="1786" y="763"/>
                        </a:lnTo>
                        <a:lnTo>
                          <a:pt x="1784" y="763"/>
                        </a:lnTo>
                        <a:lnTo>
                          <a:pt x="1782" y="761"/>
                        </a:lnTo>
                        <a:lnTo>
                          <a:pt x="1782" y="759"/>
                        </a:lnTo>
                        <a:lnTo>
                          <a:pt x="1786" y="761"/>
                        </a:lnTo>
                        <a:lnTo>
                          <a:pt x="1786" y="761"/>
                        </a:lnTo>
                        <a:lnTo>
                          <a:pt x="1790" y="755"/>
                        </a:lnTo>
                        <a:lnTo>
                          <a:pt x="1793" y="754"/>
                        </a:lnTo>
                        <a:lnTo>
                          <a:pt x="1795" y="754"/>
                        </a:lnTo>
                        <a:lnTo>
                          <a:pt x="1799" y="754"/>
                        </a:lnTo>
                        <a:lnTo>
                          <a:pt x="1802" y="752"/>
                        </a:lnTo>
                        <a:lnTo>
                          <a:pt x="1806" y="752"/>
                        </a:lnTo>
                        <a:lnTo>
                          <a:pt x="1812" y="748"/>
                        </a:lnTo>
                        <a:lnTo>
                          <a:pt x="1815" y="746"/>
                        </a:lnTo>
                        <a:lnTo>
                          <a:pt x="1817" y="746"/>
                        </a:lnTo>
                        <a:lnTo>
                          <a:pt x="1819" y="744"/>
                        </a:lnTo>
                        <a:lnTo>
                          <a:pt x="1821" y="744"/>
                        </a:lnTo>
                        <a:lnTo>
                          <a:pt x="1821" y="744"/>
                        </a:lnTo>
                        <a:lnTo>
                          <a:pt x="1822" y="743"/>
                        </a:lnTo>
                        <a:lnTo>
                          <a:pt x="1826" y="739"/>
                        </a:lnTo>
                        <a:lnTo>
                          <a:pt x="1826" y="739"/>
                        </a:lnTo>
                        <a:lnTo>
                          <a:pt x="1841" y="733"/>
                        </a:lnTo>
                        <a:lnTo>
                          <a:pt x="1846" y="730"/>
                        </a:lnTo>
                        <a:lnTo>
                          <a:pt x="1846" y="724"/>
                        </a:lnTo>
                        <a:lnTo>
                          <a:pt x="1844" y="724"/>
                        </a:lnTo>
                        <a:lnTo>
                          <a:pt x="1841" y="723"/>
                        </a:lnTo>
                        <a:lnTo>
                          <a:pt x="1839" y="723"/>
                        </a:lnTo>
                        <a:lnTo>
                          <a:pt x="1837" y="721"/>
                        </a:lnTo>
                        <a:lnTo>
                          <a:pt x="1837" y="719"/>
                        </a:lnTo>
                        <a:lnTo>
                          <a:pt x="1835" y="717"/>
                        </a:lnTo>
                        <a:lnTo>
                          <a:pt x="1833" y="717"/>
                        </a:lnTo>
                        <a:lnTo>
                          <a:pt x="1832" y="717"/>
                        </a:lnTo>
                        <a:lnTo>
                          <a:pt x="1830" y="717"/>
                        </a:lnTo>
                        <a:lnTo>
                          <a:pt x="1830" y="719"/>
                        </a:lnTo>
                        <a:lnTo>
                          <a:pt x="1828" y="721"/>
                        </a:lnTo>
                        <a:lnTo>
                          <a:pt x="1826" y="721"/>
                        </a:lnTo>
                        <a:lnTo>
                          <a:pt x="1822" y="721"/>
                        </a:lnTo>
                        <a:lnTo>
                          <a:pt x="1821" y="719"/>
                        </a:lnTo>
                        <a:lnTo>
                          <a:pt x="1819" y="719"/>
                        </a:lnTo>
                        <a:lnTo>
                          <a:pt x="1815" y="715"/>
                        </a:lnTo>
                        <a:lnTo>
                          <a:pt x="1813" y="710"/>
                        </a:lnTo>
                        <a:lnTo>
                          <a:pt x="1812" y="706"/>
                        </a:lnTo>
                        <a:lnTo>
                          <a:pt x="1806" y="706"/>
                        </a:lnTo>
                        <a:lnTo>
                          <a:pt x="1806" y="708"/>
                        </a:lnTo>
                        <a:lnTo>
                          <a:pt x="1802" y="712"/>
                        </a:lnTo>
                        <a:lnTo>
                          <a:pt x="1795" y="717"/>
                        </a:lnTo>
                        <a:lnTo>
                          <a:pt x="1793" y="719"/>
                        </a:lnTo>
                        <a:lnTo>
                          <a:pt x="1795" y="715"/>
                        </a:lnTo>
                        <a:lnTo>
                          <a:pt x="1802" y="708"/>
                        </a:lnTo>
                        <a:lnTo>
                          <a:pt x="1801" y="706"/>
                        </a:lnTo>
                        <a:lnTo>
                          <a:pt x="1799" y="706"/>
                        </a:lnTo>
                        <a:lnTo>
                          <a:pt x="1797" y="704"/>
                        </a:lnTo>
                        <a:lnTo>
                          <a:pt x="1797" y="704"/>
                        </a:lnTo>
                        <a:lnTo>
                          <a:pt x="1797" y="704"/>
                        </a:lnTo>
                        <a:lnTo>
                          <a:pt x="1795" y="702"/>
                        </a:lnTo>
                        <a:lnTo>
                          <a:pt x="1795" y="702"/>
                        </a:lnTo>
                        <a:lnTo>
                          <a:pt x="1793" y="702"/>
                        </a:lnTo>
                        <a:lnTo>
                          <a:pt x="1793" y="704"/>
                        </a:lnTo>
                        <a:lnTo>
                          <a:pt x="1793" y="704"/>
                        </a:lnTo>
                        <a:lnTo>
                          <a:pt x="1792" y="704"/>
                        </a:lnTo>
                        <a:lnTo>
                          <a:pt x="1788" y="704"/>
                        </a:lnTo>
                        <a:lnTo>
                          <a:pt x="1786" y="706"/>
                        </a:lnTo>
                        <a:lnTo>
                          <a:pt x="1784" y="706"/>
                        </a:lnTo>
                        <a:lnTo>
                          <a:pt x="1782" y="708"/>
                        </a:lnTo>
                        <a:lnTo>
                          <a:pt x="1779" y="710"/>
                        </a:lnTo>
                        <a:lnTo>
                          <a:pt x="1777" y="712"/>
                        </a:lnTo>
                        <a:lnTo>
                          <a:pt x="1779" y="710"/>
                        </a:lnTo>
                        <a:lnTo>
                          <a:pt x="1779" y="708"/>
                        </a:lnTo>
                        <a:lnTo>
                          <a:pt x="1784" y="699"/>
                        </a:lnTo>
                        <a:lnTo>
                          <a:pt x="1786" y="699"/>
                        </a:lnTo>
                        <a:lnTo>
                          <a:pt x="1784" y="695"/>
                        </a:lnTo>
                        <a:lnTo>
                          <a:pt x="1782" y="693"/>
                        </a:lnTo>
                        <a:lnTo>
                          <a:pt x="1782" y="690"/>
                        </a:lnTo>
                        <a:lnTo>
                          <a:pt x="1782" y="686"/>
                        </a:lnTo>
                        <a:lnTo>
                          <a:pt x="1781" y="686"/>
                        </a:lnTo>
                        <a:lnTo>
                          <a:pt x="1781" y="686"/>
                        </a:lnTo>
                        <a:lnTo>
                          <a:pt x="1779" y="688"/>
                        </a:lnTo>
                        <a:lnTo>
                          <a:pt x="1779" y="690"/>
                        </a:lnTo>
                        <a:lnTo>
                          <a:pt x="1777" y="688"/>
                        </a:lnTo>
                        <a:lnTo>
                          <a:pt x="1777" y="686"/>
                        </a:lnTo>
                        <a:lnTo>
                          <a:pt x="1775" y="684"/>
                        </a:lnTo>
                        <a:lnTo>
                          <a:pt x="1773" y="682"/>
                        </a:lnTo>
                        <a:lnTo>
                          <a:pt x="1773" y="682"/>
                        </a:lnTo>
                        <a:lnTo>
                          <a:pt x="1771" y="682"/>
                        </a:lnTo>
                        <a:lnTo>
                          <a:pt x="1770" y="684"/>
                        </a:lnTo>
                        <a:lnTo>
                          <a:pt x="1768" y="684"/>
                        </a:lnTo>
                        <a:lnTo>
                          <a:pt x="1766" y="684"/>
                        </a:lnTo>
                        <a:lnTo>
                          <a:pt x="1761" y="681"/>
                        </a:lnTo>
                        <a:lnTo>
                          <a:pt x="1759" y="679"/>
                        </a:lnTo>
                        <a:lnTo>
                          <a:pt x="1759" y="679"/>
                        </a:lnTo>
                        <a:lnTo>
                          <a:pt x="1761" y="679"/>
                        </a:lnTo>
                        <a:lnTo>
                          <a:pt x="1762" y="679"/>
                        </a:lnTo>
                        <a:lnTo>
                          <a:pt x="1761" y="675"/>
                        </a:lnTo>
                        <a:lnTo>
                          <a:pt x="1761" y="673"/>
                        </a:lnTo>
                        <a:lnTo>
                          <a:pt x="1759" y="673"/>
                        </a:lnTo>
                        <a:lnTo>
                          <a:pt x="1755" y="673"/>
                        </a:lnTo>
                        <a:lnTo>
                          <a:pt x="1753" y="671"/>
                        </a:lnTo>
                        <a:lnTo>
                          <a:pt x="1753" y="670"/>
                        </a:lnTo>
                        <a:lnTo>
                          <a:pt x="1757" y="670"/>
                        </a:lnTo>
                        <a:lnTo>
                          <a:pt x="1759" y="668"/>
                        </a:lnTo>
                        <a:lnTo>
                          <a:pt x="1755" y="668"/>
                        </a:lnTo>
                        <a:lnTo>
                          <a:pt x="1750" y="666"/>
                        </a:lnTo>
                        <a:lnTo>
                          <a:pt x="1746" y="664"/>
                        </a:lnTo>
                        <a:lnTo>
                          <a:pt x="1748" y="664"/>
                        </a:lnTo>
                        <a:lnTo>
                          <a:pt x="1750" y="664"/>
                        </a:lnTo>
                        <a:lnTo>
                          <a:pt x="1751" y="662"/>
                        </a:lnTo>
                        <a:lnTo>
                          <a:pt x="1751" y="662"/>
                        </a:lnTo>
                        <a:lnTo>
                          <a:pt x="1748" y="661"/>
                        </a:lnTo>
                        <a:lnTo>
                          <a:pt x="1739" y="657"/>
                        </a:lnTo>
                        <a:lnTo>
                          <a:pt x="1735" y="653"/>
                        </a:lnTo>
                        <a:lnTo>
                          <a:pt x="1737" y="653"/>
                        </a:lnTo>
                        <a:lnTo>
                          <a:pt x="1737" y="653"/>
                        </a:lnTo>
                        <a:lnTo>
                          <a:pt x="1739" y="653"/>
                        </a:lnTo>
                        <a:lnTo>
                          <a:pt x="1741" y="653"/>
                        </a:lnTo>
                        <a:lnTo>
                          <a:pt x="1739" y="655"/>
                        </a:lnTo>
                        <a:lnTo>
                          <a:pt x="1741" y="657"/>
                        </a:lnTo>
                        <a:lnTo>
                          <a:pt x="1744" y="657"/>
                        </a:lnTo>
                        <a:lnTo>
                          <a:pt x="1755" y="659"/>
                        </a:lnTo>
                        <a:lnTo>
                          <a:pt x="1757" y="659"/>
                        </a:lnTo>
                        <a:lnTo>
                          <a:pt x="1759" y="657"/>
                        </a:lnTo>
                        <a:lnTo>
                          <a:pt x="1761" y="657"/>
                        </a:lnTo>
                        <a:lnTo>
                          <a:pt x="1761" y="655"/>
                        </a:lnTo>
                        <a:lnTo>
                          <a:pt x="1761" y="650"/>
                        </a:lnTo>
                        <a:lnTo>
                          <a:pt x="1761" y="646"/>
                        </a:lnTo>
                        <a:lnTo>
                          <a:pt x="1759" y="644"/>
                        </a:lnTo>
                        <a:lnTo>
                          <a:pt x="1755" y="642"/>
                        </a:lnTo>
                        <a:lnTo>
                          <a:pt x="1753" y="640"/>
                        </a:lnTo>
                        <a:lnTo>
                          <a:pt x="1751" y="640"/>
                        </a:lnTo>
                        <a:lnTo>
                          <a:pt x="1748" y="640"/>
                        </a:lnTo>
                        <a:lnTo>
                          <a:pt x="1746" y="639"/>
                        </a:lnTo>
                        <a:lnTo>
                          <a:pt x="1748" y="633"/>
                        </a:lnTo>
                        <a:lnTo>
                          <a:pt x="1746" y="631"/>
                        </a:lnTo>
                        <a:lnTo>
                          <a:pt x="1741" y="631"/>
                        </a:lnTo>
                        <a:lnTo>
                          <a:pt x="1735" y="630"/>
                        </a:lnTo>
                        <a:lnTo>
                          <a:pt x="1739" y="630"/>
                        </a:lnTo>
                        <a:lnTo>
                          <a:pt x="1742" y="628"/>
                        </a:lnTo>
                        <a:lnTo>
                          <a:pt x="1746" y="626"/>
                        </a:lnTo>
                        <a:lnTo>
                          <a:pt x="1748" y="624"/>
                        </a:lnTo>
                        <a:lnTo>
                          <a:pt x="1748" y="615"/>
                        </a:lnTo>
                        <a:lnTo>
                          <a:pt x="1748" y="613"/>
                        </a:lnTo>
                        <a:lnTo>
                          <a:pt x="1746" y="611"/>
                        </a:lnTo>
                        <a:lnTo>
                          <a:pt x="1744" y="611"/>
                        </a:lnTo>
                        <a:lnTo>
                          <a:pt x="1741" y="611"/>
                        </a:lnTo>
                        <a:lnTo>
                          <a:pt x="1739" y="609"/>
                        </a:lnTo>
                        <a:lnTo>
                          <a:pt x="1737" y="608"/>
                        </a:lnTo>
                        <a:lnTo>
                          <a:pt x="1737" y="606"/>
                        </a:lnTo>
                        <a:lnTo>
                          <a:pt x="1735" y="604"/>
                        </a:lnTo>
                        <a:lnTo>
                          <a:pt x="1733" y="604"/>
                        </a:lnTo>
                        <a:lnTo>
                          <a:pt x="1730" y="604"/>
                        </a:lnTo>
                        <a:lnTo>
                          <a:pt x="1722" y="608"/>
                        </a:lnTo>
                        <a:lnTo>
                          <a:pt x="1719" y="609"/>
                        </a:lnTo>
                        <a:lnTo>
                          <a:pt x="1722" y="606"/>
                        </a:lnTo>
                        <a:lnTo>
                          <a:pt x="1726" y="602"/>
                        </a:lnTo>
                        <a:lnTo>
                          <a:pt x="1730" y="600"/>
                        </a:lnTo>
                        <a:lnTo>
                          <a:pt x="1731" y="595"/>
                        </a:lnTo>
                        <a:lnTo>
                          <a:pt x="1731" y="591"/>
                        </a:lnTo>
                        <a:lnTo>
                          <a:pt x="1730" y="591"/>
                        </a:lnTo>
                        <a:lnTo>
                          <a:pt x="1720" y="593"/>
                        </a:lnTo>
                        <a:lnTo>
                          <a:pt x="1720" y="591"/>
                        </a:lnTo>
                        <a:lnTo>
                          <a:pt x="1717" y="593"/>
                        </a:lnTo>
                        <a:lnTo>
                          <a:pt x="1715" y="595"/>
                        </a:lnTo>
                        <a:lnTo>
                          <a:pt x="1713" y="597"/>
                        </a:lnTo>
                        <a:lnTo>
                          <a:pt x="1717" y="593"/>
                        </a:lnTo>
                        <a:lnTo>
                          <a:pt x="1717" y="591"/>
                        </a:lnTo>
                        <a:lnTo>
                          <a:pt x="1720" y="589"/>
                        </a:lnTo>
                        <a:lnTo>
                          <a:pt x="1722" y="588"/>
                        </a:lnTo>
                        <a:lnTo>
                          <a:pt x="1724" y="588"/>
                        </a:lnTo>
                        <a:lnTo>
                          <a:pt x="1726" y="584"/>
                        </a:lnTo>
                        <a:lnTo>
                          <a:pt x="1726" y="584"/>
                        </a:lnTo>
                        <a:lnTo>
                          <a:pt x="1726" y="580"/>
                        </a:lnTo>
                        <a:lnTo>
                          <a:pt x="1726" y="578"/>
                        </a:lnTo>
                        <a:lnTo>
                          <a:pt x="1724" y="577"/>
                        </a:lnTo>
                        <a:lnTo>
                          <a:pt x="1722" y="577"/>
                        </a:lnTo>
                        <a:lnTo>
                          <a:pt x="1720" y="577"/>
                        </a:lnTo>
                        <a:lnTo>
                          <a:pt x="1720" y="577"/>
                        </a:lnTo>
                        <a:lnTo>
                          <a:pt x="1719" y="577"/>
                        </a:lnTo>
                        <a:lnTo>
                          <a:pt x="1719" y="573"/>
                        </a:lnTo>
                        <a:lnTo>
                          <a:pt x="1717" y="569"/>
                        </a:lnTo>
                        <a:lnTo>
                          <a:pt x="1719" y="569"/>
                        </a:lnTo>
                        <a:lnTo>
                          <a:pt x="1715" y="568"/>
                        </a:lnTo>
                        <a:lnTo>
                          <a:pt x="1706" y="569"/>
                        </a:lnTo>
                        <a:lnTo>
                          <a:pt x="1702" y="569"/>
                        </a:lnTo>
                        <a:lnTo>
                          <a:pt x="1710" y="568"/>
                        </a:lnTo>
                        <a:lnTo>
                          <a:pt x="1711" y="568"/>
                        </a:lnTo>
                        <a:lnTo>
                          <a:pt x="1713" y="566"/>
                        </a:lnTo>
                        <a:lnTo>
                          <a:pt x="1715" y="562"/>
                        </a:lnTo>
                        <a:lnTo>
                          <a:pt x="1713" y="558"/>
                        </a:lnTo>
                        <a:lnTo>
                          <a:pt x="1710" y="558"/>
                        </a:lnTo>
                        <a:lnTo>
                          <a:pt x="1708" y="560"/>
                        </a:lnTo>
                        <a:lnTo>
                          <a:pt x="1708" y="558"/>
                        </a:lnTo>
                        <a:lnTo>
                          <a:pt x="1706" y="557"/>
                        </a:lnTo>
                        <a:lnTo>
                          <a:pt x="1704" y="557"/>
                        </a:lnTo>
                        <a:lnTo>
                          <a:pt x="1702" y="555"/>
                        </a:lnTo>
                        <a:lnTo>
                          <a:pt x="1706" y="553"/>
                        </a:lnTo>
                        <a:lnTo>
                          <a:pt x="1706" y="551"/>
                        </a:lnTo>
                        <a:lnTo>
                          <a:pt x="1706" y="549"/>
                        </a:lnTo>
                        <a:lnTo>
                          <a:pt x="1704" y="546"/>
                        </a:lnTo>
                        <a:lnTo>
                          <a:pt x="1700" y="540"/>
                        </a:lnTo>
                        <a:lnTo>
                          <a:pt x="1700" y="538"/>
                        </a:lnTo>
                        <a:lnTo>
                          <a:pt x="1697" y="542"/>
                        </a:lnTo>
                        <a:lnTo>
                          <a:pt x="1699" y="538"/>
                        </a:lnTo>
                        <a:lnTo>
                          <a:pt x="1699" y="535"/>
                        </a:lnTo>
                        <a:lnTo>
                          <a:pt x="1697" y="531"/>
                        </a:lnTo>
                        <a:lnTo>
                          <a:pt x="1695" y="529"/>
                        </a:lnTo>
                        <a:lnTo>
                          <a:pt x="1693" y="529"/>
                        </a:lnTo>
                        <a:lnTo>
                          <a:pt x="1688" y="531"/>
                        </a:lnTo>
                        <a:lnTo>
                          <a:pt x="1686" y="531"/>
                        </a:lnTo>
                        <a:lnTo>
                          <a:pt x="1690" y="527"/>
                        </a:lnTo>
                        <a:lnTo>
                          <a:pt x="1691" y="526"/>
                        </a:lnTo>
                        <a:lnTo>
                          <a:pt x="1693" y="522"/>
                        </a:lnTo>
                        <a:lnTo>
                          <a:pt x="1691" y="520"/>
                        </a:lnTo>
                        <a:lnTo>
                          <a:pt x="1688" y="518"/>
                        </a:lnTo>
                        <a:lnTo>
                          <a:pt x="1686" y="518"/>
                        </a:lnTo>
                        <a:lnTo>
                          <a:pt x="1682" y="520"/>
                        </a:lnTo>
                        <a:lnTo>
                          <a:pt x="1680" y="524"/>
                        </a:lnTo>
                        <a:lnTo>
                          <a:pt x="1677" y="531"/>
                        </a:lnTo>
                        <a:lnTo>
                          <a:pt x="1677" y="536"/>
                        </a:lnTo>
                        <a:lnTo>
                          <a:pt x="1679" y="540"/>
                        </a:lnTo>
                        <a:lnTo>
                          <a:pt x="1679" y="542"/>
                        </a:lnTo>
                        <a:lnTo>
                          <a:pt x="1675" y="540"/>
                        </a:lnTo>
                        <a:lnTo>
                          <a:pt x="1673" y="540"/>
                        </a:lnTo>
                        <a:lnTo>
                          <a:pt x="1669" y="542"/>
                        </a:lnTo>
                        <a:lnTo>
                          <a:pt x="1669" y="546"/>
                        </a:lnTo>
                        <a:lnTo>
                          <a:pt x="1671" y="549"/>
                        </a:lnTo>
                        <a:lnTo>
                          <a:pt x="1673" y="551"/>
                        </a:lnTo>
                        <a:lnTo>
                          <a:pt x="1677" y="553"/>
                        </a:lnTo>
                        <a:lnTo>
                          <a:pt x="1679" y="557"/>
                        </a:lnTo>
                        <a:lnTo>
                          <a:pt x="1675" y="555"/>
                        </a:lnTo>
                        <a:lnTo>
                          <a:pt x="1671" y="553"/>
                        </a:lnTo>
                        <a:lnTo>
                          <a:pt x="1669" y="553"/>
                        </a:lnTo>
                        <a:lnTo>
                          <a:pt x="1671" y="558"/>
                        </a:lnTo>
                        <a:lnTo>
                          <a:pt x="1669" y="557"/>
                        </a:lnTo>
                        <a:lnTo>
                          <a:pt x="1668" y="558"/>
                        </a:lnTo>
                        <a:lnTo>
                          <a:pt x="1668" y="558"/>
                        </a:lnTo>
                        <a:lnTo>
                          <a:pt x="1668" y="560"/>
                        </a:lnTo>
                        <a:lnTo>
                          <a:pt x="1668" y="560"/>
                        </a:lnTo>
                        <a:lnTo>
                          <a:pt x="1666" y="562"/>
                        </a:lnTo>
                        <a:lnTo>
                          <a:pt x="1666" y="562"/>
                        </a:lnTo>
                        <a:lnTo>
                          <a:pt x="1664" y="562"/>
                        </a:lnTo>
                        <a:lnTo>
                          <a:pt x="1666" y="566"/>
                        </a:lnTo>
                        <a:lnTo>
                          <a:pt x="1668" y="566"/>
                        </a:lnTo>
                        <a:lnTo>
                          <a:pt x="1671" y="569"/>
                        </a:lnTo>
                        <a:lnTo>
                          <a:pt x="1669" y="569"/>
                        </a:lnTo>
                        <a:lnTo>
                          <a:pt x="1668" y="569"/>
                        </a:lnTo>
                        <a:lnTo>
                          <a:pt x="1664" y="571"/>
                        </a:lnTo>
                        <a:lnTo>
                          <a:pt x="1664" y="573"/>
                        </a:lnTo>
                        <a:lnTo>
                          <a:pt x="1662" y="571"/>
                        </a:lnTo>
                        <a:lnTo>
                          <a:pt x="1660" y="573"/>
                        </a:lnTo>
                        <a:lnTo>
                          <a:pt x="1660" y="575"/>
                        </a:lnTo>
                        <a:lnTo>
                          <a:pt x="1662" y="577"/>
                        </a:lnTo>
                        <a:lnTo>
                          <a:pt x="1659" y="578"/>
                        </a:lnTo>
                        <a:lnTo>
                          <a:pt x="1659" y="582"/>
                        </a:lnTo>
                        <a:lnTo>
                          <a:pt x="1659" y="588"/>
                        </a:lnTo>
                        <a:lnTo>
                          <a:pt x="1657" y="593"/>
                        </a:lnTo>
                        <a:lnTo>
                          <a:pt x="1657" y="589"/>
                        </a:lnTo>
                        <a:lnTo>
                          <a:pt x="1657" y="586"/>
                        </a:lnTo>
                        <a:lnTo>
                          <a:pt x="1655" y="582"/>
                        </a:lnTo>
                        <a:lnTo>
                          <a:pt x="1651" y="580"/>
                        </a:lnTo>
                        <a:lnTo>
                          <a:pt x="1649" y="580"/>
                        </a:lnTo>
                        <a:lnTo>
                          <a:pt x="1648" y="582"/>
                        </a:lnTo>
                        <a:lnTo>
                          <a:pt x="1646" y="586"/>
                        </a:lnTo>
                        <a:lnTo>
                          <a:pt x="1644" y="589"/>
                        </a:lnTo>
                        <a:lnTo>
                          <a:pt x="1640" y="591"/>
                        </a:lnTo>
                        <a:lnTo>
                          <a:pt x="1628" y="599"/>
                        </a:lnTo>
                        <a:lnTo>
                          <a:pt x="1624" y="600"/>
                        </a:lnTo>
                        <a:lnTo>
                          <a:pt x="1624" y="602"/>
                        </a:lnTo>
                        <a:lnTo>
                          <a:pt x="1620" y="609"/>
                        </a:lnTo>
                        <a:lnTo>
                          <a:pt x="1620" y="599"/>
                        </a:lnTo>
                        <a:lnTo>
                          <a:pt x="1619" y="595"/>
                        </a:lnTo>
                        <a:lnTo>
                          <a:pt x="1617" y="600"/>
                        </a:lnTo>
                        <a:lnTo>
                          <a:pt x="1615" y="602"/>
                        </a:lnTo>
                        <a:lnTo>
                          <a:pt x="1613" y="604"/>
                        </a:lnTo>
                        <a:lnTo>
                          <a:pt x="1615" y="602"/>
                        </a:lnTo>
                        <a:lnTo>
                          <a:pt x="1615" y="600"/>
                        </a:lnTo>
                        <a:lnTo>
                          <a:pt x="1617" y="597"/>
                        </a:lnTo>
                        <a:lnTo>
                          <a:pt x="1615" y="595"/>
                        </a:lnTo>
                        <a:lnTo>
                          <a:pt x="1613" y="591"/>
                        </a:lnTo>
                        <a:lnTo>
                          <a:pt x="1611" y="591"/>
                        </a:lnTo>
                        <a:lnTo>
                          <a:pt x="1609" y="595"/>
                        </a:lnTo>
                        <a:lnTo>
                          <a:pt x="1608" y="604"/>
                        </a:lnTo>
                        <a:lnTo>
                          <a:pt x="1606" y="606"/>
                        </a:lnTo>
                        <a:lnTo>
                          <a:pt x="1604" y="609"/>
                        </a:lnTo>
                        <a:lnTo>
                          <a:pt x="1600" y="609"/>
                        </a:lnTo>
                        <a:lnTo>
                          <a:pt x="1591" y="613"/>
                        </a:lnTo>
                        <a:lnTo>
                          <a:pt x="1593" y="609"/>
                        </a:lnTo>
                        <a:lnTo>
                          <a:pt x="1604" y="606"/>
                        </a:lnTo>
                        <a:lnTo>
                          <a:pt x="1608" y="600"/>
                        </a:lnTo>
                        <a:lnTo>
                          <a:pt x="1608" y="595"/>
                        </a:lnTo>
                        <a:lnTo>
                          <a:pt x="1608" y="589"/>
                        </a:lnTo>
                        <a:lnTo>
                          <a:pt x="1608" y="584"/>
                        </a:lnTo>
                        <a:lnTo>
                          <a:pt x="1604" y="580"/>
                        </a:lnTo>
                        <a:lnTo>
                          <a:pt x="1600" y="577"/>
                        </a:lnTo>
                        <a:lnTo>
                          <a:pt x="1595" y="575"/>
                        </a:lnTo>
                        <a:lnTo>
                          <a:pt x="1589" y="575"/>
                        </a:lnTo>
                        <a:lnTo>
                          <a:pt x="1586" y="577"/>
                        </a:lnTo>
                        <a:lnTo>
                          <a:pt x="1575" y="582"/>
                        </a:lnTo>
                        <a:lnTo>
                          <a:pt x="1571" y="582"/>
                        </a:lnTo>
                        <a:lnTo>
                          <a:pt x="1566" y="578"/>
                        </a:lnTo>
                        <a:lnTo>
                          <a:pt x="1568" y="578"/>
                        </a:lnTo>
                        <a:lnTo>
                          <a:pt x="1569" y="578"/>
                        </a:lnTo>
                        <a:lnTo>
                          <a:pt x="1571" y="577"/>
                        </a:lnTo>
                        <a:lnTo>
                          <a:pt x="1573" y="577"/>
                        </a:lnTo>
                        <a:lnTo>
                          <a:pt x="1573" y="577"/>
                        </a:lnTo>
                        <a:lnTo>
                          <a:pt x="1573" y="575"/>
                        </a:lnTo>
                        <a:lnTo>
                          <a:pt x="1573" y="575"/>
                        </a:lnTo>
                        <a:lnTo>
                          <a:pt x="1575" y="575"/>
                        </a:lnTo>
                        <a:lnTo>
                          <a:pt x="1577" y="577"/>
                        </a:lnTo>
                        <a:lnTo>
                          <a:pt x="1577" y="578"/>
                        </a:lnTo>
                        <a:lnTo>
                          <a:pt x="1578" y="577"/>
                        </a:lnTo>
                        <a:lnTo>
                          <a:pt x="1580" y="573"/>
                        </a:lnTo>
                        <a:lnTo>
                          <a:pt x="1582" y="571"/>
                        </a:lnTo>
                        <a:lnTo>
                          <a:pt x="1582" y="568"/>
                        </a:lnTo>
                        <a:lnTo>
                          <a:pt x="1582" y="568"/>
                        </a:lnTo>
                        <a:lnTo>
                          <a:pt x="1582" y="566"/>
                        </a:lnTo>
                        <a:lnTo>
                          <a:pt x="1582" y="564"/>
                        </a:lnTo>
                        <a:lnTo>
                          <a:pt x="1582" y="562"/>
                        </a:lnTo>
                        <a:lnTo>
                          <a:pt x="1584" y="560"/>
                        </a:lnTo>
                        <a:lnTo>
                          <a:pt x="1584" y="560"/>
                        </a:lnTo>
                        <a:lnTo>
                          <a:pt x="1584" y="558"/>
                        </a:lnTo>
                        <a:lnTo>
                          <a:pt x="1580" y="557"/>
                        </a:lnTo>
                        <a:lnTo>
                          <a:pt x="1578" y="557"/>
                        </a:lnTo>
                        <a:lnTo>
                          <a:pt x="1577" y="557"/>
                        </a:lnTo>
                        <a:lnTo>
                          <a:pt x="1577" y="551"/>
                        </a:lnTo>
                        <a:lnTo>
                          <a:pt x="1577" y="547"/>
                        </a:lnTo>
                        <a:lnTo>
                          <a:pt x="1578" y="546"/>
                        </a:lnTo>
                        <a:lnTo>
                          <a:pt x="1578" y="542"/>
                        </a:lnTo>
                        <a:lnTo>
                          <a:pt x="1578" y="538"/>
                        </a:lnTo>
                        <a:lnTo>
                          <a:pt x="1573" y="535"/>
                        </a:lnTo>
                        <a:lnTo>
                          <a:pt x="1558" y="533"/>
                        </a:lnTo>
                        <a:lnTo>
                          <a:pt x="1555" y="531"/>
                        </a:lnTo>
                        <a:lnTo>
                          <a:pt x="1566" y="531"/>
                        </a:lnTo>
                        <a:lnTo>
                          <a:pt x="1571" y="531"/>
                        </a:lnTo>
                        <a:lnTo>
                          <a:pt x="1575" y="529"/>
                        </a:lnTo>
                        <a:lnTo>
                          <a:pt x="1577" y="527"/>
                        </a:lnTo>
                        <a:lnTo>
                          <a:pt x="1577" y="524"/>
                        </a:lnTo>
                        <a:lnTo>
                          <a:pt x="1575" y="518"/>
                        </a:lnTo>
                        <a:lnTo>
                          <a:pt x="1575" y="513"/>
                        </a:lnTo>
                        <a:lnTo>
                          <a:pt x="1575" y="509"/>
                        </a:lnTo>
                        <a:lnTo>
                          <a:pt x="1578" y="504"/>
                        </a:lnTo>
                        <a:lnTo>
                          <a:pt x="1580" y="498"/>
                        </a:lnTo>
                        <a:lnTo>
                          <a:pt x="1582" y="493"/>
                        </a:lnTo>
                        <a:lnTo>
                          <a:pt x="1582" y="489"/>
                        </a:lnTo>
                        <a:lnTo>
                          <a:pt x="1580" y="487"/>
                        </a:lnTo>
                        <a:lnTo>
                          <a:pt x="1577" y="489"/>
                        </a:lnTo>
                        <a:lnTo>
                          <a:pt x="1575" y="493"/>
                        </a:lnTo>
                        <a:lnTo>
                          <a:pt x="1573" y="495"/>
                        </a:lnTo>
                        <a:lnTo>
                          <a:pt x="1569" y="496"/>
                        </a:lnTo>
                        <a:lnTo>
                          <a:pt x="1568" y="495"/>
                        </a:lnTo>
                        <a:lnTo>
                          <a:pt x="1568" y="493"/>
                        </a:lnTo>
                        <a:lnTo>
                          <a:pt x="1568" y="491"/>
                        </a:lnTo>
                        <a:lnTo>
                          <a:pt x="1566" y="489"/>
                        </a:lnTo>
                        <a:lnTo>
                          <a:pt x="1564" y="487"/>
                        </a:lnTo>
                        <a:lnTo>
                          <a:pt x="1562" y="487"/>
                        </a:lnTo>
                        <a:lnTo>
                          <a:pt x="1558" y="487"/>
                        </a:lnTo>
                        <a:lnTo>
                          <a:pt x="1555" y="487"/>
                        </a:lnTo>
                        <a:lnTo>
                          <a:pt x="1540" y="484"/>
                        </a:lnTo>
                        <a:lnTo>
                          <a:pt x="1537" y="482"/>
                        </a:lnTo>
                        <a:lnTo>
                          <a:pt x="1533" y="480"/>
                        </a:lnTo>
                        <a:lnTo>
                          <a:pt x="1531" y="476"/>
                        </a:lnTo>
                        <a:lnTo>
                          <a:pt x="1533" y="473"/>
                        </a:lnTo>
                        <a:lnTo>
                          <a:pt x="1529" y="473"/>
                        </a:lnTo>
                        <a:lnTo>
                          <a:pt x="1529" y="471"/>
                        </a:lnTo>
                        <a:lnTo>
                          <a:pt x="1533" y="467"/>
                        </a:lnTo>
                        <a:lnTo>
                          <a:pt x="1533" y="464"/>
                        </a:lnTo>
                        <a:lnTo>
                          <a:pt x="1531" y="462"/>
                        </a:lnTo>
                        <a:lnTo>
                          <a:pt x="1527" y="462"/>
                        </a:lnTo>
                        <a:lnTo>
                          <a:pt x="1524" y="464"/>
                        </a:lnTo>
                        <a:lnTo>
                          <a:pt x="1520" y="465"/>
                        </a:lnTo>
                        <a:lnTo>
                          <a:pt x="1524" y="464"/>
                        </a:lnTo>
                        <a:lnTo>
                          <a:pt x="1524" y="460"/>
                        </a:lnTo>
                        <a:lnTo>
                          <a:pt x="1522" y="458"/>
                        </a:lnTo>
                        <a:lnTo>
                          <a:pt x="1520" y="454"/>
                        </a:lnTo>
                        <a:lnTo>
                          <a:pt x="1517" y="453"/>
                        </a:lnTo>
                        <a:lnTo>
                          <a:pt x="1515" y="453"/>
                        </a:lnTo>
                        <a:lnTo>
                          <a:pt x="1511" y="453"/>
                        </a:lnTo>
                        <a:lnTo>
                          <a:pt x="1507" y="454"/>
                        </a:lnTo>
                        <a:lnTo>
                          <a:pt x="1509" y="451"/>
                        </a:lnTo>
                        <a:lnTo>
                          <a:pt x="1511" y="449"/>
                        </a:lnTo>
                        <a:lnTo>
                          <a:pt x="1511" y="445"/>
                        </a:lnTo>
                        <a:lnTo>
                          <a:pt x="1509" y="443"/>
                        </a:lnTo>
                        <a:lnTo>
                          <a:pt x="1507" y="442"/>
                        </a:lnTo>
                        <a:lnTo>
                          <a:pt x="1504" y="442"/>
                        </a:lnTo>
                        <a:lnTo>
                          <a:pt x="1502" y="440"/>
                        </a:lnTo>
                        <a:lnTo>
                          <a:pt x="1495" y="434"/>
                        </a:lnTo>
                        <a:lnTo>
                          <a:pt x="1491" y="433"/>
                        </a:lnTo>
                        <a:lnTo>
                          <a:pt x="1487" y="431"/>
                        </a:lnTo>
                        <a:lnTo>
                          <a:pt x="1484" y="433"/>
                        </a:lnTo>
                        <a:lnTo>
                          <a:pt x="1480" y="434"/>
                        </a:lnTo>
                        <a:lnTo>
                          <a:pt x="1471" y="438"/>
                        </a:lnTo>
                        <a:lnTo>
                          <a:pt x="1467" y="440"/>
                        </a:lnTo>
                        <a:lnTo>
                          <a:pt x="1467" y="443"/>
                        </a:lnTo>
                        <a:lnTo>
                          <a:pt x="1464" y="442"/>
                        </a:lnTo>
                        <a:lnTo>
                          <a:pt x="1458" y="438"/>
                        </a:lnTo>
                        <a:lnTo>
                          <a:pt x="1455" y="436"/>
                        </a:lnTo>
                        <a:lnTo>
                          <a:pt x="1451" y="438"/>
                        </a:lnTo>
                        <a:lnTo>
                          <a:pt x="1444" y="440"/>
                        </a:lnTo>
                        <a:lnTo>
                          <a:pt x="1442" y="440"/>
                        </a:lnTo>
                        <a:lnTo>
                          <a:pt x="1442" y="440"/>
                        </a:lnTo>
                        <a:lnTo>
                          <a:pt x="1444" y="438"/>
                        </a:lnTo>
                        <a:lnTo>
                          <a:pt x="1440" y="434"/>
                        </a:lnTo>
                        <a:lnTo>
                          <a:pt x="1433" y="433"/>
                        </a:lnTo>
                        <a:lnTo>
                          <a:pt x="1415" y="427"/>
                        </a:lnTo>
                        <a:lnTo>
                          <a:pt x="1409" y="427"/>
                        </a:lnTo>
                        <a:lnTo>
                          <a:pt x="1404" y="427"/>
                        </a:lnTo>
                        <a:lnTo>
                          <a:pt x="1398" y="429"/>
                        </a:lnTo>
                        <a:lnTo>
                          <a:pt x="1393" y="433"/>
                        </a:lnTo>
                        <a:lnTo>
                          <a:pt x="1391" y="436"/>
                        </a:lnTo>
                        <a:lnTo>
                          <a:pt x="1389" y="442"/>
                        </a:lnTo>
                        <a:lnTo>
                          <a:pt x="1391" y="447"/>
                        </a:lnTo>
                        <a:lnTo>
                          <a:pt x="1393" y="454"/>
                        </a:lnTo>
                        <a:lnTo>
                          <a:pt x="1395" y="458"/>
                        </a:lnTo>
                        <a:lnTo>
                          <a:pt x="1398" y="464"/>
                        </a:lnTo>
                        <a:lnTo>
                          <a:pt x="1404" y="467"/>
                        </a:lnTo>
                        <a:lnTo>
                          <a:pt x="1400" y="471"/>
                        </a:lnTo>
                        <a:lnTo>
                          <a:pt x="1398" y="473"/>
                        </a:lnTo>
                        <a:lnTo>
                          <a:pt x="1398" y="474"/>
                        </a:lnTo>
                        <a:lnTo>
                          <a:pt x="1398" y="476"/>
                        </a:lnTo>
                        <a:lnTo>
                          <a:pt x="1398" y="480"/>
                        </a:lnTo>
                        <a:lnTo>
                          <a:pt x="1398" y="482"/>
                        </a:lnTo>
                        <a:lnTo>
                          <a:pt x="1396" y="487"/>
                        </a:lnTo>
                        <a:lnTo>
                          <a:pt x="1391" y="495"/>
                        </a:lnTo>
                        <a:lnTo>
                          <a:pt x="1389" y="498"/>
                        </a:lnTo>
                        <a:lnTo>
                          <a:pt x="1391" y="498"/>
                        </a:lnTo>
                        <a:lnTo>
                          <a:pt x="1393" y="498"/>
                        </a:lnTo>
                        <a:lnTo>
                          <a:pt x="1395" y="498"/>
                        </a:lnTo>
                        <a:lnTo>
                          <a:pt x="1400" y="498"/>
                        </a:lnTo>
                        <a:lnTo>
                          <a:pt x="1402" y="498"/>
                        </a:lnTo>
                        <a:lnTo>
                          <a:pt x="1400" y="500"/>
                        </a:lnTo>
                        <a:lnTo>
                          <a:pt x="1398" y="502"/>
                        </a:lnTo>
                        <a:lnTo>
                          <a:pt x="1398" y="504"/>
                        </a:lnTo>
                        <a:lnTo>
                          <a:pt x="1398" y="505"/>
                        </a:lnTo>
                        <a:lnTo>
                          <a:pt x="1398" y="507"/>
                        </a:lnTo>
                        <a:lnTo>
                          <a:pt x="1400" y="507"/>
                        </a:lnTo>
                        <a:lnTo>
                          <a:pt x="1402" y="509"/>
                        </a:lnTo>
                        <a:lnTo>
                          <a:pt x="1404" y="509"/>
                        </a:lnTo>
                        <a:lnTo>
                          <a:pt x="1400" y="513"/>
                        </a:lnTo>
                        <a:lnTo>
                          <a:pt x="1400" y="515"/>
                        </a:lnTo>
                        <a:lnTo>
                          <a:pt x="1402" y="518"/>
                        </a:lnTo>
                        <a:lnTo>
                          <a:pt x="1404" y="524"/>
                        </a:lnTo>
                        <a:lnTo>
                          <a:pt x="1404" y="526"/>
                        </a:lnTo>
                        <a:lnTo>
                          <a:pt x="1405" y="526"/>
                        </a:lnTo>
                        <a:lnTo>
                          <a:pt x="1404" y="526"/>
                        </a:lnTo>
                        <a:lnTo>
                          <a:pt x="1402" y="527"/>
                        </a:lnTo>
                        <a:lnTo>
                          <a:pt x="1404" y="529"/>
                        </a:lnTo>
                        <a:lnTo>
                          <a:pt x="1405" y="529"/>
                        </a:lnTo>
                        <a:lnTo>
                          <a:pt x="1407" y="529"/>
                        </a:lnTo>
                        <a:lnTo>
                          <a:pt x="1407" y="533"/>
                        </a:lnTo>
                        <a:lnTo>
                          <a:pt x="1407" y="536"/>
                        </a:lnTo>
                        <a:lnTo>
                          <a:pt x="1407" y="538"/>
                        </a:lnTo>
                        <a:lnTo>
                          <a:pt x="1405" y="542"/>
                        </a:lnTo>
                        <a:lnTo>
                          <a:pt x="1405" y="544"/>
                        </a:lnTo>
                        <a:lnTo>
                          <a:pt x="1404" y="546"/>
                        </a:lnTo>
                        <a:lnTo>
                          <a:pt x="1407" y="547"/>
                        </a:lnTo>
                        <a:lnTo>
                          <a:pt x="1405" y="547"/>
                        </a:lnTo>
                        <a:lnTo>
                          <a:pt x="1404" y="546"/>
                        </a:lnTo>
                        <a:lnTo>
                          <a:pt x="1402" y="544"/>
                        </a:lnTo>
                        <a:lnTo>
                          <a:pt x="1398" y="544"/>
                        </a:lnTo>
                        <a:lnTo>
                          <a:pt x="1398" y="546"/>
                        </a:lnTo>
                        <a:lnTo>
                          <a:pt x="1396" y="553"/>
                        </a:lnTo>
                        <a:lnTo>
                          <a:pt x="1396" y="555"/>
                        </a:lnTo>
                        <a:lnTo>
                          <a:pt x="1396" y="557"/>
                        </a:lnTo>
                        <a:lnTo>
                          <a:pt x="1396" y="557"/>
                        </a:lnTo>
                        <a:lnTo>
                          <a:pt x="1395" y="560"/>
                        </a:lnTo>
                        <a:lnTo>
                          <a:pt x="1387" y="569"/>
                        </a:lnTo>
                        <a:lnTo>
                          <a:pt x="1384" y="575"/>
                        </a:lnTo>
                        <a:lnTo>
                          <a:pt x="1382" y="578"/>
                        </a:lnTo>
                        <a:lnTo>
                          <a:pt x="1382" y="582"/>
                        </a:lnTo>
                        <a:lnTo>
                          <a:pt x="1385" y="588"/>
                        </a:lnTo>
                        <a:lnTo>
                          <a:pt x="1389" y="591"/>
                        </a:lnTo>
                        <a:lnTo>
                          <a:pt x="1404" y="602"/>
                        </a:lnTo>
                        <a:lnTo>
                          <a:pt x="1413" y="613"/>
                        </a:lnTo>
                        <a:lnTo>
                          <a:pt x="1420" y="626"/>
                        </a:lnTo>
                        <a:lnTo>
                          <a:pt x="1424" y="639"/>
                        </a:lnTo>
                        <a:lnTo>
                          <a:pt x="1425" y="653"/>
                        </a:lnTo>
                        <a:lnTo>
                          <a:pt x="1425" y="661"/>
                        </a:lnTo>
                        <a:lnTo>
                          <a:pt x="1425" y="668"/>
                        </a:lnTo>
                        <a:lnTo>
                          <a:pt x="1424" y="675"/>
                        </a:lnTo>
                        <a:lnTo>
                          <a:pt x="1420" y="681"/>
                        </a:lnTo>
                        <a:lnTo>
                          <a:pt x="1411" y="692"/>
                        </a:lnTo>
                        <a:lnTo>
                          <a:pt x="1402" y="701"/>
                        </a:lnTo>
                        <a:lnTo>
                          <a:pt x="1396" y="704"/>
                        </a:lnTo>
                        <a:lnTo>
                          <a:pt x="1391" y="708"/>
                        </a:lnTo>
                        <a:lnTo>
                          <a:pt x="1380" y="713"/>
                        </a:lnTo>
                        <a:lnTo>
                          <a:pt x="1360" y="721"/>
                        </a:lnTo>
                        <a:lnTo>
                          <a:pt x="1354" y="724"/>
                        </a:lnTo>
                        <a:lnTo>
                          <a:pt x="1356" y="726"/>
                        </a:lnTo>
                        <a:lnTo>
                          <a:pt x="1358" y="728"/>
                        </a:lnTo>
                        <a:lnTo>
                          <a:pt x="1360" y="735"/>
                        </a:lnTo>
                        <a:lnTo>
                          <a:pt x="1364" y="737"/>
                        </a:lnTo>
                        <a:lnTo>
                          <a:pt x="1365" y="739"/>
                        </a:lnTo>
                        <a:lnTo>
                          <a:pt x="1367" y="741"/>
                        </a:lnTo>
                        <a:lnTo>
                          <a:pt x="1365" y="743"/>
                        </a:lnTo>
                        <a:lnTo>
                          <a:pt x="1369" y="746"/>
                        </a:lnTo>
                        <a:lnTo>
                          <a:pt x="1369" y="748"/>
                        </a:lnTo>
                        <a:lnTo>
                          <a:pt x="1369" y="750"/>
                        </a:lnTo>
                        <a:lnTo>
                          <a:pt x="1371" y="754"/>
                        </a:lnTo>
                        <a:lnTo>
                          <a:pt x="1369" y="757"/>
                        </a:lnTo>
                        <a:lnTo>
                          <a:pt x="1369" y="766"/>
                        </a:lnTo>
                        <a:lnTo>
                          <a:pt x="1371" y="775"/>
                        </a:lnTo>
                        <a:lnTo>
                          <a:pt x="1373" y="783"/>
                        </a:lnTo>
                        <a:lnTo>
                          <a:pt x="1376" y="786"/>
                        </a:lnTo>
                        <a:lnTo>
                          <a:pt x="1376" y="788"/>
                        </a:lnTo>
                        <a:lnTo>
                          <a:pt x="1376" y="790"/>
                        </a:lnTo>
                        <a:lnTo>
                          <a:pt x="1376" y="794"/>
                        </a:lnTo>
                        <a:lnTo>
                          <a:pt x="1376" y="795"/>
                        </a:lnTo>
                        <a:lnTo>
                          <a:pt x="1378" y="797"/>
                        </a:lnTo>
                        <a:lnTo>
                          <a:pt x="1380" y="799"/>
                        </a:lnTo>
                        <a:lnTo>
                          <a:pt x="1380" y="801"/>
                        </a:lnTo>
                        <a:lnTo>
                          <a:pt x="1380" y="803"/>
                        </a:lnTo>
                        <a:lnTo>
                          <a:pt x="1382" y="805"/>
                        </a:lnTo>
                        <a:lnTo>
                          <a:pt x="1382" y="806"/>
                        </a:lnTo>
                        <a:lnTo>
                          <a:pt x="1384" y="808"/>
                        </a:lnTo>
                        <a:lnTo>
                          <a:pt x="1380" y="812"/>
                        </a:lnTo>
                        <a:lnTo>
                          <a:pt x="1376" y="817"/>
                        </a:lnTo>
                        <a:lnTo>
                          <a:pt x="1373" y="823"/>
                        </a:lnTo>
                        <a:lnTo>
                          <a:pt x="1371" y="828"/>
                        </a:lnTo>
                        <a:lnTo>
                          <a:pt x="1373" y="830"/>
                        </a:lnTo>
                        <a:lnTo>
                          <a:pt x="1376" y="834"/>
                        </a:lnTo>
                        <a:lnTo>
                          <a:pt x="1376" y="837"/>
                        </a:lnTo>
                        <a:lnTo>
                          <a:pt x="1376" y="839"/>
                        </a:lnTo>
                        <a:lnTo>
                          <a:pt x="1373" y="845"/>
                        </a:lnTo>
                        <a:lnTo>
                          <a:pt x="1373" y="848"/>
                        </a:lnTo>
                        <a:lnTo>
                          <a:pt x="1371" y="841"/>
                        </a:lnTo>
                        <a:lnTo>
                          <a:pt x="1367" y="836"/>
                        </a:lnTo>
                        <a:lnTo>
                          <a:pt x="1364" y="834"/>
                        </a:lnTo>
                        <a:lnTo>
                          <a:pt x="1358" y="837"/>
                        </a:lnTo>
                        <a:lnTo>
                          <a:pt x="1354" y="845"/>
                        </a:lnTo>
                        <a:lnTo>
                          <a:pt x="1356" y="852"/>
                        </a:lnTo>
                        <a:lnTo>
                          <a:pt x="1360" y="857"/>
                        </a:lnTo>
                        <a:lnTo>
                          <a:pt x="1364" y="865"/>
                        </a:lnTo>
                        <a:lnTo>
                          <a:pt x="1360" y="861"/>
                        </a:lnTo>
                        <a:lnTo>
                          <a:pt x="1356" y="854"/>
                        </a:lnTo>
                        <a:lnTo>
                          <a:pt x="1353" y="850"/>
                        </a:lnTo>
                        <a:lnTo>
                          <a:pt x="1347" y="847"/>
                        </a:lnTo>
                        <a:lnTo>
                          <a:pt x="1342" y="845"/>
                        </a:lnTo>
                        <a:lnTo>
                          <a:pt x="1338" y="847"/>
                        </a:lnTo>
                        <a:lnTo>
                          <a:pt x="1334" y="848"/>
                        </a:lnTo>
                        <a:lnTo>
                          <a:pt x="1329" y="852"/>
                        </a:lnTo>
                        <a:lnTo>
                          <a:pt x="1334" y="847"/>
                        </a:lnTo>
                        <a:lnTo>
                          <a:pt x="1338" y="843"/>
                        </a:lnTo>
                        <a:lnTo>
                          <a:pt x="1338" y="839"/>
                        </a:lnTo>
                        <a:lnTo>
                          <a:pt x="1338" y="836"/>
                        </a:lnTo>
                        <a:lnTo>
                          <a:pt x="1336" y="832"/>
                        </a:lnTo>
                        <a:lnTo>
                          <a:pt x="1334" y="828"/>
                        </a:lnTo>
                        <a:lnTo>
                          <a:pt x="1333" y="826"/>
                        </a:lnTo>
                        <a:lnTo>
                          <a:pt x="1327" y="819"/>
                        </a:lnTo>
                        <a:lnTo>
                          <a:pt x="1322" y="814"/>
                        </a:lnTo>
                        <a:lnTo>
                          <a:pt x="1314" y="812"/>
                        </a:lnTo>
                        <a:lnTo>
                          <a:pt x="1307" y="810"/>
                        </a:lnTo>
                        <a:lnTo>
                          <a:pt x="1311" y="806"/>
                        </a:lnTo>
                        <a:lnTo>
                          <a:pt x="1313" y="805"/>
                        </a:lnTo>
                        <a:lnTo>
                          <a:pt x="1313" y="803"/>
                        </a:lnTo>
                        <a:lnTo>
                          <a:pt x="1303" y="790"/>
                        </a:lnTo>
                        <a:lnTo>
                          <a:pt x="1300" y="785"/>
                        </a:lnTo>
                        <a:lnTo>
                          <a:pt x="1298" y="783"/>
                        </a:lnTo>
                        <a:lnTo>
                          <a:pt x="1298" y="779"/>
                        </a:lnTo>
                        <a:lnTo>
                          <a:pt x="1298" y="775"/>
                        </a:lnTo>
                        <a:lnTo>
                          <a:pt x="1300" y="772"/>
                        </a:lnTo>
                        <a:lnTo>
                          <a:pt x="1302" y="768"/>
                        </a:lnTo>
                        <a:lnTo>
                          <a:pt x="1302" y="757"/>
                        </a:lnTo>
                        <a:lnTo>
                          <a:pt x="1302" y="754"/>
                        </a:lnTo>
                        <a:lnTo>
                          <a:pt x="1300" y="748"/>
                        </a:lnTo>
                        <a:lnTo>
                          <a:pt x="1296" y="741"/>
                        </a:lnTo>
                        <a:lnTo>
                          <a:pt x="1296" y="737"/>
                        </a:lnTo>
                        <a:lnTo>
                          <a:pt x="1296" y="732"/>
                        </a:lnTo>
                        <a:lnTo>
                          <a:pt x="1298" y="723"/>
                        </a:lnTo>
                        <a:lnTo>
                          <a:pt x="1300" y="717"/>
                        </a:lnTo>
                        <a:lnTo>
                          <a:pt x="1298" y="713"/>
                        </a:lnTo>
                        <a:lnTo>
                          <a:pt x="1296" y="712"/>
                        </a:lnTo>
                        <a:lnTo>
                          <a:pt x="1294" y="710"/>
                        </a:lnTo>
                        <a:lnTo>
                          <a:pt x="1293" y="708"/>
                        </a:lnTo>
                        <a:lnTo>
                          <a:pt x="1291" y="708"/>
                        </a:lnTo>
                        <a:lnTo>
                          <a:pt x="1289" y="708"/>
                        </a:lnTo>
                        <a:lnTo>
                          <a:pt x="1287" y="708"/>
                        </a:lnTo>
                        <a:lnTo>
                          <a:pt x="1285" y="708"/>
                        </a:lnTo>
                        <a:lnTo>
                          <a:pt x="1285" y="708"/>
                        </a:lnTo>
                        <a:lnTo>
                          <a:pt x="1283" y="706"/>
                        </a:lnTo>
                        <a:lnTo>
                          <a:pt x="1283" y="706"/>
                        </a:lnTo>
                        <a:lnTo>
                          <a:pt x="1260" y="702"/>
                        </a:lnTo>
                        <a:lnTo>
                          <a:pt x="1247" y="704"/>
                        </a:lnTo>
                        <a:lnTo>
                          <a:pt x="1238" y="704"/>
                        </a:lnTo>
                        <a:lnTo>
                          <a:pt x="1234" y="706"/>
                        </a:lnTo>
                        <a:lnTo>
                          <a:pt x="1231" y="710"/>
                        </a:lnTo>
                        <a:lnTo>
                          <a:pt x="1232" y="706"/>
                        </a:lnTo>
                        <a:lnTo>
                          <a:pt x="1232" y="702"/>
                        </a:lnTo>
                        <a:lnTo>
                          <a:pt x="1231" y="701"/>
                        </a:lnTo>
                        <a:lnTo>
                          <a:pt x="1223" y="695"/>
                        </a:lnTo>
                        <a:lnTo>
                          <a:pt x="1222" y="692"/>
                        </a:lnTo>
                        <a:lnTo>
                          <a:pt x="1216" y="692"/>
                        </a:lnTo>
                        <a:lnTo>
                          <a:pt x="1187" y="681"/>
                        </a:lnTo>
                        <a:lnTo>
                          <a:pt x="1183" y="679"/>
                        </a:lnTo>
                        <a:lnTo>
                          <a:pt x="1180" y="675"/>
                        </a:lnTo>
                        <a:lnTo>
                          <a:pt x="1172" y="668"/>
                        </a:lnTo>
                        <a:lnTo>
                          <a:pt x="1165" y="662"/>
                        </a:lnTo>
                        <a:lnTo>
                          <a:pt x="1158" y="657"/>
                        </a:lnTo>
                        <a:lnTo>
                          <a:pt x="1150" y="651"/>
                        </a:lnTo>
                        <a:lnTo>
                          <a:pt x="1147" y="651"/>
                        </a:lnTo>
                        <a:lnTo>
                          <a:pt x="1132" y="648"/>
                        </a:lnTo>
                        <a:lnTo>
                          <a:pt x="1129" y="646"/>
                        </a:lnTo>
                        <a:lnTo>
                          <a:pt x="1116" y="640"/>
                        </a:lnTo>
                        <a:lnTo>
                          <a:pt x="1107" y="639"/>
                        </a:lnTo>
                        <a:lnTo>
                          <a:pt x="1096" y="640"/>
                        </a:lnTo>
                        <a:lnTo>
                          <a:pt x="1074" y="648"/>
                        </a:lnTo>
                        <a:lnTo>
                          <a:pt x="1076" y="648"/>
                        </a:lnTo>
                        <a:lnTo>
                          <a:pt x="1076" y="648"/>
                        </a:lnTo>
                        <a:lnTo>
                          <a:pt x="1076" y="646"/>
                        </a:lnTo>
                        <a:lnTo>
                          <a:pt x="1076" y="646"/>
                        </a:lnTo>
                        <a:lnTo>
                          <a:pt x="1074" y="646"/>
                        </a:lnTo>
                        <a:lnTo>
                          <a:pt x="1069" y="650"/>
                        </a:lnTo>
                        <a:lnTo>
                          <a:pt x="1065" y="650"/>
                        </a:lnTo>
                        <a:lnTo>
                          <a:pt x="1070" y="646"/>
                        </a:lnTo>
                        <a:lnTo>
                          <a:pt x="1072" y="640"/>
                        </a:lnTo>
                        <a:lnTo>
                          <a:pt x="1072" y="635"/>
                        </a:lnTo>
                        <a:lnTo>
                          <a:pt x="1072" y="630"/>
                        </a:lnTo>
                        <a:lnTo>
                          <a:pt x="1061" y="599"/>
                        </a:lnTo>
                        <a:lnTo>
                          <a:pt x="1059" y="586"/>
                        </a:lnTo>
                        <a:lnTo>
                          <a:pt x="1058" y="584"/>
                        </a:lnTo>
                        <a:lnTo>
                          <a:pt x="1056" y="582"/>
                        </a:lnTo>
                        <a:lnTo>
                          <a:pt x="1054" y="580"/>
                        </a:lnTo>
                        <a:lnTo>
                          <a:pt x="1041" y="580"/>
                        </a:lnTo>
                        <a:lnTo>
                          <a:pt x="1038" y="580"/>
                        </a:lnTo>
                        <a:lnTo>
                          <a:pt x="1036" y="582"/>
                        </a:lnTo>
                        <a:lnTo>
                          <a:pt x="1034" y="586"/>
                        </a:lnTo>
                        <a:lnTo>
                          <a:pt x="1032" y="595"/>
                        </a:lnTo>
                        <a:lnTo>
                          <a:pt x="1032" y="599"/>
                        </a:lnTo>
                        <a:lnTo>
                          <a:pt x="1032" y="588"/>
                        </a:lnTo>
                        <a:lnTo>
                          <a:pt x="1032" y="582"/>
                        </a:lnTo>
                        <a:lnTo>
                          <a:pt x="1028" y="578"/>
                        </a:lnTo>
                        <a:lnTo>
                          <a:pt x="1025" y="577"/>
                        </a:lnTo>
                        <a:lnTo>
                          <a:pt x="1023" y="575"/>
                        </a:lnTo>
                        <a:lnTo>
                          <a:pt x="1023" y="573"/>
                        </a:lnTo>
                        <a:lnTo>
                          <a:pt x="1021" y="571"/>
                        </a:lnTo>
                        <a:lnTo>
                          <a:pt x="1021" y="569"/>
                        </a:lnTo>
                        <a:lnTo>
                          <a:pt x="1018" y="568"/>
                        </a:lnTo>
                        <a:lnTo>
                          <a:pt x="1021" y="564"/>
                        </a:lnTo>
                        <a:lnTo>
                          <a:pt x="1023" y="555"/>
                        </a:lnTo>
                        <a:lnTo>
                          <a:pt x="1021" y="536"/>
                        </a:lnTo>
                        <a:lnTo>
                          <a:pt x="1025" y="524"/>
                        </a:lnTo>
                        <a:lnTo>
                          <a:pt x="1025" y="516"/>
                        </a:lnTo>
                        <a:lnTo>
                          <a:pt x="1021" y="511"/>
                        </a:lnTo>
                        <a:lnTo>
                          <a:pt x="1025" y="509"/>
                        </a:lnTo>
                        <a:lnTo>
                          <a:pt x="1027" y="507"/>
                        </a:lnTo>
                        <a:lnTo>
                          <a:pt x="1027" y="505"/>
                        </a:lnTo>
                        <a:lnTo>
                          <a:pt x="1036" y="487"/>
                        </a:lnTo>
                        <a:lnTo>
                          <a:pt x="1038" y="485"/>
                        </a:lnTo>
                        <a:lnTo>
                          <a:pt x="1038" y="482"/>
                        </a:lnTo>
                        <a:lnTo>
                          <a:pt x="1038" y="482"/>
                        </a:lnTo>
                        <a:lnTo>
                          <a:pt x="1038" y="478"/>
                        </a:lnTo>
                        <a:lnTo>
                          <a:pt x="1038" y="478"/>
                        </a:lnTo>
                        <a:lnTo>
                          <a:pt x="1038" y="478"/>
                        </a:lnTo>
                        <a:lnTo>
                          <a:pt x="1039" y="476"/>
                        </a:lnTo>
                        <a:lnTo>
                          <a:pt x="1039" y="476"/>
                        </a:lnTo>
                        <a:lnTo>
                          <a:pt x="1039" y="478"/>
                        </a:lnTo>
                        <a:lnTo>
                          <a:pt x="1041" y="476"/>
                        </a:lnTo>
                        <a:lnTo>
                          <a:pt x="1039" y="473"/>
                        </a:lnTo>
                        <a:lnTo>
                          <a:pt x="1041" y="471"/>
                        </a:lnTo>
                        <a:lnTo>
                          <a:pt x="1041" y="469"/>
                        </a:lnTo>
                        <a:lnTo>
                          <a:pt x="1043" y="467"/>
                        </a:lnTo>
                        <a:lnTo>
                          <a:pt x="1049" y="464"/>
                        </a:lnTo>
                        <a:lnTo>
                          <a:pt x="1052" y="460"/>
                        </a:lnTo>
                        <a:lnTo>
                          <a:pt x="1054" y="458"/>
                        </a:lnTo>
                        <a:lnTo>
                          <a:pt x="1054" y="456"/>
                        </a:lnTo>
                        <a:lnTo>
                          <a:pt x="1054" y="456"/>
                        </a:lnTo>
                        <a:lnTo>
                          <a:pt x="1049" y="453"/>
                        </a:lnTo>
                        <a:lnTo>
                          <a:pt x="1049" y="451"/>
                        </a:lnTo>
                        <a:lnTo>
                          <a:pt x="1052" y="451"/>
                        </a:lnTo>
                        <a:lnTo>
                          <a:pt x="1054" y="451"/>
                        </a:lnTo>
                        <a:lnTo>
                          <a:pt x="1056" y="449"/>
                        </a:lnTo>
                        <a:lnTo>
                          <a:pt x="1054" y="447"/>
                        </a:lnTo>
                        <a:lnTo>
                          <a:pt x="1052" y="447"/>
                        </a:lnTo>
                        <a:lnTo>
                          <a:pt x="1056" y="447"/>
                        </a:lnTo>
                        <a:lnTo>
                          <a:pt x="1058" y="447"/>
                        </a:lnTo>
                        <a:lnTo>
                          <a:pt x="1059" y="445"/>
                        </a:lnTo>
                        <a:lnTo>
                          <a:pt x="1061" y="445"/>
                        </a:lnTo>
                        <a:lnTo>
                          <a:pt x="1059" y="443"/>
                        </a:lnTo>
                        <a:lnTo>
                          <a:pt x="1059" y="443"/>
                        </a:lnTo>
                        <a:lnTo>
                          <a:pt x="1059" y="442"/>
                        </a:lnTo>
                        <a:lnTo>
                          <a:pt x="1061" y="442"/>
                        </a:lnTo>
                        <a:lnTo>
                          <a:pt x="1061" y="440"/>
                        </a:lnTo>
                        <a:lnTo>
                          <a:pt x="1063" y="440"/>
                        </a:lnTo>
                        <a:lnTo>
                          <a:pt x="1061" y="438"/>
                        </a:lnTo>
                        <a:lnTo>
                          <a:pt x="1061" y="436"/>
                        </a:lnTo>
                        <a:lnTo>
                          <a:pt x="1056" y="434"/>
                        </a:lnTo>
                        <a:lnTo>
                          <a:pt x="1061" y="434"/>
                        </a:lnTo>
                        <a:lnTo>
                          <a:pt x="1065" y="438"/>
                        </a:lnTo>
                        <a:lnTo>
                          <a:pt x="1069" y="440"/>
                        </a:lnTo>
                        <a:lnTo>
                          <a:pt x="1072" y="442"/>
                        </a:lnTo>
                        <a:lnTo>
                          <a:pt x="1070" y="440"/>
                        </a:lnTo>
                        <a:lnTo>
                          <a:pt x="1069" y="438"/>
                        </a:lnTo>
                        <a:lnTo>
                          <a:pt x="1067" y="434"/>
                        </a:lnTo>
                        <a:lnTo>
                          <a:pt x="1067" y="434"/>
                        </a:lnTo>
                        <a:lnTo>
                          <a:pt x="1067" y="434"/>
                        </a:lnTo>
                        <a:lnTo>
                          <a:pt x="1069" y="433"/>
                        </a:lnTo>
                        <a:lnTo>
                          <a:pt x="1069" y="429"/>
                        </a:lnTo>
                        <a:lnTo>
                          <a:pt x="1072" y="427"/>
                        </a:lnTo>
                        <a:lnTo>
                          <a:pt x="1074" y="427"/>
                        </a:lnTo>
                        <a:lnTo>
                          <a:pt x="1076" y="425"/>
                        </a:lnTo>
                        <a:lnTo>
                          <a:pt x="1081" y="427"/>
                        </a:lnTo>
                        <a:lnTo>
                          <a:pt x="1085" y="425"/>
                        </a:lnTo>
                        <a:lnTo>
                          <a:pt x="1085" y="423"/>
                        </a:lnTo>
                        <a:lnTo>
                          <a:pt x="1081" y="422"/>
                        </a:lnTo>
                        <a:lnTo>
                          <a:pt x="1079" y="422"/>
                        </a:lnTo>
                        <a:lnTo>
                          <a:pt x="1076" y="420"/>
                        </a:lnTo>
                        <a:lnTo>
                          <a:pt x="1074" y="418"/>
                        </a:lnTo>
                        <a:lnTo>
                          <a:pt x="1076" y="416"/>
                        </a:lnTo>
                        <a:lnTo>
                          <a:pt x="1079" y="414"/>
                        </a:lnTo>
                        <a:lnTo>
                          <a:pt x="1085" y="414"/>
                        </a:lnTo>
                        <a:lnTo>
                          <a:pt x="1092" y="416"/>
                        </a:lnTo>
                        <a:lnTo>
                          <a:pt x="1096" y="416"/>
                        </a:lnTo>
                        <a:lnTo>
                          <a:pt x="1107" y="411"/>
                        </a:lnTo>
                        <a:lnTo>
                          <a:pt x="1110" y="409"/>
                        </a:lnTo>
                        <a:lnTo>
                          <a:pt x="1112" y="405"/>
                        </a:lnTo>
                        <a:lnTo>
                          <a:pt x="1112" y="402"/>
                        </a:lnTo>
                        <a:lnTo>
                          <a:pt x="1112" y="396"/>
                        </a:lnTo>
                        <a:lnTo>
                          <a:pt x="1109" y="392"/>
                        </a:lnTo>
                        <a:lnTo>
                          <a:pt x="1107" y="391"/>
                        </a:lnTo>
                        <a:lnTo>
                          <a:pt x="1105" y="389"/>
                        </a:lnTo>
                        <a:lnTo>
                          <a:pt x="1099" y="389"/>
                        </a:lnTo>
                        <a:lnTo>
                          <a:pt x="1098" y="387"/>
                        </a:lnTo>
                        <a:lnTo>
                          <a:pt x="1096" y="387"/>
                        </a:lnTo>
                        <a:lnTo>
                          <a:pt x="1092" y="383"/>
                        </a:lnTo>
                        <a:lnTo>
                          <a:pt x="1090" y="381"/>
                        </a:lnTo>
                        <a:lnTo>
                          <a:pt x="1085" y="380"/>
                        </a:lnTo>
                        <a:lnTo>
                          <a:pt x="1081" y="381"/>
                        </a:lnTo>
                        <a:lnTo>
                          <a:pt x="1078" y="385"/>
                        </a:lnTo>
                        <a:lnTo>
                          <a:pt x="1072" y="385"/>
                        </a:lnTo>
                        <a:lnTo>
                          <a:pt x="1074" y="383"/>
                        </a:lnTo>
                        <a:lnTo>
                          <a:pt x="1078" y="381"/>
                        </a:lnTo>
                        <a:lnTo>
                          <a:pt x="1079" y="380"/>
                        </a:lnTo>
                        <a:lnTo>
                          <a:pt x="1078" y="378"/>
                        </a:lnTo>
                        <a:lnTo>
                          <a:pt x="1067" y="374"/>
                        </a:lnTo>
                        <a:lnTo>
                          <a:pt x="1059" y="371"/>
                        </a:lnTo>
                        <a:lnTo>
                          <a:pt x="1056" y="369"/>
                        </a:lnTo>
                        <a:lnTo>
                          <a:pt x="1052" y="369"/>
                        </a:lnTo>
                        <a:lnTo>
                          <a:pt x="1052" y="371"/>
                        </a:lnTo>
                        <a:lnTo>
                          <a:pt x="1054" y="371"/>
                        </a:lnTo>
                        <a:lnTo>
                          <a:pt x="1054" y="372"/>
                        </a:lnTo>
                        <a:lnTo>
                          <a:pt x="1056" y="372"/>
                        </a:lnTo>
                        <a:lnTo>
                          <a:pt x="1050" y="372"/>
                        </a:lnTo>
                        <a:lnTo>
                          <a:pt x="1049" y="369"/>
                        </a:lnTo>
                        <a:lnTo>
                          <a:pt x="1047" y="363"/>
                        </a:lnTo>
                        <a:lnTo>
                          <a:pt x="1045" y="360"/>
                        </a:lnTo>
                        <a:lnTo>
                          <a:pt x="1050" y="363"/>
                        </a:lnTo>
                        <a:lnTo>
                          <a:pt x="1072" y="374"/>
                        </a:lnTo>
                        <a:lnTo>
                          <a:pt x="1076" y="376"/>
                        </a:lnTo>
                        <a:lnTo>
                          <a:pt x="1078" y="376"/>
                        </a:lnTo>
                        <a:lnTo>
                          <a:pt x="1079" y="376"/>
                        </a:lnTo>
                        <a:lnTo>
                          <a:pt x="1081" y="374"/>
                        </a:lnTo>
                        <a:lnTo>
                          <a:pt x="1083" y="374"/>
                        </a:lnTo>
                        <a:lnTo>
                          <a:pt x="1085" y="374"/>
                        </a:lnTo>
                        <a:lnTo>
                          <a:pt x="1085" y="376"/>
                        </a:lnTo>
                        <a:lnTo>
                          <a:pt x="1089" y="378"/>
                        </a:lnTo>
                        <a:lnTo>
                          <a:pt x="1094" y="378"/>
                        </a:lnTo>
                        <a:lnTo>
                          <a:pt x="1101" y="383"/>
                        </a:lnTo>
                        <a:lnTo>
                          <a:pt x="1107" y="383"/>
                        </a:lnTo>
                        <a:lnTo>
                          <a:pt x="1110" y="383"/>
                        </a:lnTo>
                        <a:lnTo>
                          <a:pt x="1112" y="383"/>
                        </a:lnTo>
                        <a:lnTo>
                          <a:pt x="1114" y="381"/>
                        </a:lnTo>
                        <a:lnTo>
                          <a:pt x="1116" y="381"/>
                        </a:lnTo>
                        <a:lnTo>
                          <a:pt x="1118" y="381"/>
                        </a:lnTo>
                        <a:lnTo>
                          <a:pt x="1118" y="381"/>
                        </a:lnTo>
                        <a:lnTo>
                          <a:pt x="1120" y="381"/>
                        </a:lnTo>
                        <a:lnTo>
                          <a:pt x="1121" y="381"/>
                        </a:lnTo>
                        <a:lnTo>
                          <a:pt x="1125" y="378"/>
                        </a:lnTo>
                        <a:lnTo>
                          <a:pt x="1127" y="374"/>
                        </a:lnTo>
                        <a:lnTo>
                          <a:pt x="1125" y="371"/>
                        </a:lnTo>
                        <a:lnTo>
                          <a:pt x="1123" y="367"/>
                        </a:lnTo>
                        <a:lnTo>
                          <a:pt x="1127" y="369"/>
                        </a:lnTo>
                        <a:lnTo>
                          <a:pt x="1129" y="369"/>
                        </a:lnTo>
                        <a:lnTo>
                          <a:pt x="1130" y="367"/>
                        </a:lnTo>
                        <a:lnTo>
                          <a:pt x="1130" y="365"/>
                        </a:lnTo>
                        <a:lnTo>
                          <a:pt x="1129" y="363"/>
                        </a:lnTo>
                        <a:lnTo>
                          <a:pt x="1127" y="361"/>
                        </a:lnTo>
                        <a:lnTo>
                          <a:pt x="1125" y="360"/>
                        </a:lnTo>
                        <a:lnTo>
                          <a:pt x="1127" y="358"/>
                        </a:lnTo>
                        <a:lnTo>
                          <a:pt x="1129" y="358"/>
                        </a:lnTo>
                        <a:lnTo>
                          <a:pt x="1130" y="358"/>
                        </a:lnTo>
                        <a:lnTo>
                          <a:pt x="1130" y="358"/>
                        </a:lnTo>
                        <a:lnTo>
                          <a:pt x="1132" y="360"/>
                        </a:lnTo>
                        <a:lnTo>
                          <a:pt x="1132" y="360"/>
                        </a:lnTo>
                        <a:lnTo>
                          <a:pt x="1134" y="363"/>
                        </a:lnTo>
                        <a:lnTo>
                          <a:pt x="1136" y="365"/>
                        </a:lnTo>
                        <a:lnTo>
                          <a:pt x="1138" y="365"/>
                        </a:lnTo>
                        <a:lnTo>
                          <a:pt x="1138" y="365"/>
                        </a:lnTo>
                        <a:lnTo>
                          <a:pt x="1140" y="365"/>
                        </a:lnTo>
                        <a:lnTo>
                          <a:pt x="1140" y="363"/>
                        </a:lnTo>
                        <a:lnTo>
                          <a:pt x="1141" y="365"/>
                        </a:lnTo>
                        <a:lnTo>
                          <a:pt x="1143" y="367"/>
                        </a:lnTo>
                        <a:lnTo>
                          <a:pt x="1145" y="367"/>
                        </a:lnTo>
                        <a:lnTo>
                          <a:pt x="1147" y="367"/>
                        </a:lnTo>
                        <a:lnTo>
                          <a:pt x="1147" y="365"/>
                        </a:lnTo>
                        <a:lnTo>
                          <a:pt x="1145" y="363"/>
                        </a:lnTo>
                        <a:lnTo>
                          <a:pt x="1145" y="361"/>
                        </a:lnTo>
                        <a:lnTo>
                          <a:pt x="1152" y="365"/>
                        </a:lnTo>
                        <a:lnTo>
                          <a:pt x="1160" y="363"/>
                        </a:lnTo>
                        <a:lnTo>
                          <a:pt x="1167" y="358"/>
                        </a:lnTo>
                        <a:lnTo>
                          <a:pt x="1189" y="325"/>
                        </a:lnTo>
                        <a:lnTo>
                          <a:pt x="1192" y="314"/>
                        </a:lnTo>
                        <a:lnTo>
                          <a:pt x="1191" y="307"/>
                        </a:lnTo>
                        <a:lnTo>
                          <a:pt x="1183" y="303"/>
                        </a:lnTo>
                        <a:lnTo>
                          <a:pt x="1167" y="303"/>
                        </a:lnTo>
                        <a:lnTo>
                          <a:pt x="1156" y="301"/>
                        </a:lnTo>
                        <a:lnTo>
                          <a:pt x="1150" y="299"/>
                        </a:lnTo>
                        <a:lnTo>
                          <a:pt x="1147" y="296"/>
                        </a:lnTo>
                        <a:lnTo>
                          <a:pt x="1143" y="292"/>
                        </a:lnTo>
                        <a:lnTo>
                          <a:pt x="1134" y="281"/>
                        </a:lnTo>
                        <a:lnTo>
                          <a:pt x="1130" y="278"/>
                        </a:lnTo>
                        <a:lnTo>
                          <a:pt x="1125" y="274"/>
                        </a:lnTo>
                        <a:lnTo>
                          <a:pt x="1112" y="270"/>
                        </a:lnTo>
                        <a:lnTo>
                          <a:pt x="1109" y="268"/>
                        </a:lnTo>
                        <a:lnTo>
                          <a:pt x="1105" y="268"/>
                        </a:lnTo>
                        <a:lnTo>
                          <a:pt x="1105" y="274"/>
                        </a:lnTo>
                        <a:lnTo>
                          <a:pt x="1099" y="270"/>
                        </a:lnTo>
                        <a:lnTo>
                          <a:pt x="1098" y="268"/>
                        </a:lnTo>
                        <a:lnTo>
                          <a:pt x="1096" y="267"/>
                        </a:lnTo>
                        <a:lnTo>
                          <a:pt x="1099" y="265"/>
                        </a:lnTo>
                        <a:lnTo>
                          <a:pt x="1105" y="265"/>
                        </a:lnTo>
                        <a:lnTo>
                          <a:pt x="1130" y="270"/>
                        </a:lnTo>
                        <a:lnTo>
                          <a:pt x="1130" y="270"/>
                        </a:lnTo>
                        <a:lnTo>
                          <a:pt x="1129" y="268"/>
                        </a:lnTo>
                        <a:lnTo>
                          <a:pt x="1129" y="267"/>
                        </a:lnTo>
                        <a:lnTo>
                          <a:pt x="1132" y="267"/>
                        </a:lnTo>
                        <a:lnTo>
                          <a:pt x="1134" y="268"/>
                        </a:lnTo>
                        <a:lnTo>
                          <a:pt x="1138" y="270"/>
                        </a:lnTo>
                        <a:lnTo>
                          <a:pt x="1140" y="272"/>
                        </a:lnTo>
                        <a:lnTo>
                          <a:pt x="1145" y="276"/>
                        </a:lnTo>
                        <a:lnTo>
                          <a:pt x="1147" y="278"/>
                        </a:lnTo>
                        <a:lnTo>
                          <a:pt x="1149" y="279"/>
                        </a:lnTo>
                        <a:lnTo>
                          <a:pt x="1152" y="279"/>
                        </a:lnTo>
                        <a:lnTo>
                          <a:pt x="1154" y="281"/>
                        </a:lnTo>
                        <a:lnTo>
                          <a:pt x="1165" y="292"/>
                        </a:lnTo>
                        <a:lnTo>
                          <a:pt x="1171" y="298"/>
                        </a:lnTo>
                        <a:lnTo>
                          <a:pt x="1178" y="299"/>
                        </a:lnTo>
                        <a:lnTo>
                          <a:pt x="1187" y="299"/>
                        </a:lnTo>
                        <a:lnTo>
                          <a:pt x="1192" y="294"/>
                        </a:lnTo>
                        <a:lnTo>
                          <a:pt x="1211" y="268"/>
                        </a:lnTo>
                        <a:lnTo>
                          <a:pt x="1216" y="259"/>
                        </a:lnTo>
                        <a:lnTo>
                          <a:pt x="1216" y="252"/>
                        </a:lnTo>
                        <a:lnTo>
                          <a:pt x="1212" y="250"/>
                        </a:lnTo>
                        <a:lnTo>
                          <a:pt x="1209" y="248"/>
                        </a:lnTo>
                        <a:lnTo>
                          <a:pt x="1205" y="247"/>
                        </a:lnTo>
                        <a:lnTo>
                          <a:pt x="1203" y="245"/>
                        </a:lnTo>
                        <a:lnTo>
                          <a:pt x="1201" y="245"/>
                        </a:lnTo>
                        <a:lnTo>
                          <a:pt x="1201" y="243"/>
                        </a:lnTo>
                        <a:lnTo>
                          <a:pt x="1200" y="241"/>
                        </a:lnTo>
                        <a:lnTo>
                          <a:pt x="1200" y="239"/>
                        </a:lnTo>
                        <a:lnTo>
                          <a:pt x="1200" y="239"/>
                        </a:lnTo>
                        <a:lnTo>
                          <a:pt x="1200" y="237"/>
                        </a:lnTo>
                        <a:lnTo>
                          <a:pt x="1200" y="236"/>
                        </a:lnTo>
                        <a:lnTo>
                          <a:pt x="1200" y="236"/>
                        </a:lnTo>
                        <a:lnTo>
                          <a:pt x="1203" y="234"/>
                        </a:lnTo>
                        <a:lnTo>
                          <a:pt x="1207" y="234"/>
                        </a:lnTo>
                        <a:lnTo>
                          <a:pt x="1214" y="236"/>
                        </a:lnTo>
                        <a:lnTo>
                          <a:pt x="1218" y="234"/>
                        </a:lnTo>
                        <a:lnTo>
                          <a:pt x="1222" y="234"/>
                        </a:lnTo>
                        <a:lnTo>
                          <a:pt x="1225" y="234"/>
                        </a:lnTo>
                        <a:lnTo>
                          <a:pt x="1229" y="234"/>
                        </a:lnTo>
                        <a:lnTo>
                          <a:pt x="1231" y="237"/>
                        </a:lnTo>
                        <a:lnTo>
                          <a:pt x="1234" y="243"/>
                        </a:lnTo>
                        <a:lnTo>
                          <a:pt x="1238" y="247"/>
                        </a:lnTo>
                        <a:lnTo>
                          <a:pt x="1242" y="248"/>
                        </a:lnTo>
                        <a:lnTo>
                          <a:pt x="1243" y="250"/>
                        </a:lnTo>
                        <a:lnTo>
                          <a:pt x="1247" y="252"/>
                        </a:lnTo>
                        <a:lnTo>
                          <a:pt x="1251" y="252"/>
                        </a:lnTo>
                        <a:lnTo>
                          <a:pt x="1251" y="250"/>
                        </a:lnTo>
                        <a:lnTo>
                          <a:pt x="1252" y="248"/>
                        </a:lnTo>
                        <a:lnTo>
                          <a:pt x="1252" y="248"/>
                        </a:lnTo>
                        <a:lnTo>
                          <a:pt x="1254" y="247"/>
                        </a:lnTo>
                        <a:lnTo>
                          <a:pt x="1256" y="248"/>
                        </a:lnTo>
                        <a:lnTo>
                          <a:pt x="1260" y="250"/>
                        </a:lnTo>
                        <a:lnTo>
                          <a:pt x="1262" y="250"/>
                        </a:lnTo>
                        <a:lnTo>
                          <a:pt x="1263" y="248"/>
                        </a:lnTo>
                        <a:lnTo>
                          <a:pt x="1263" y="245"/>
                        </a:lnTo>
                        <a:lnTo>
                          <a:pt x="1252" y="223"/>
                        </a:lnTo>
                        <a:lnTo>
                          <a:pt x="1247" y="217"/>
                        </a:lnTo>
                        <a:lnTo>
                          <a:pt x="1240" y="216"/>
                        </a:lnTo>
                        <a:lnTo>
                          <a:pt x="1238" y="217"/>
                        </a:lnTo>
                        <a:lnTo>
                          <a:pt x="1236" y="217"/>
                        </a:lnTo>
                        <a:lnTo>
                          <a:pt x="1236" y="216"/>
                        </a:lnTo>
                        <a:lnTo>
                          <a:pt x="1236" y="214"/>
                        </a:lnTo>
                        <a:lnTo>
                          <a:pt x="1238" y="212"/>
                        </a:lnTo>
                        <a:lnTo>
                          <a:pt x="1240" y="212"/>
                        </a:lnTo>
                        <a:lnTo>
                          <a:pt x="1242" y="210"/>
                        </a:lnTo>
                        <a:lnTo>
                          <a:pt x="1245" y="212"/>
                        </a:lnTo>
                        <a:lnTo>
                          <a:pt x="1249" y="214"/>
                        </a:lnTo>
                        <a:lnTo>
                          <a:pt x="1252" y="217"/>
                        </a:lnTo>
                        <a:lnTo>
                          <a:pt x="1254" y="219"/>
                        </a:lnTo>
                        <a:lnTo>
                          <a:pt x="1252" y="221"/>
                        </a:lnTo>
                        <a:lnTo>
                          <a:pt x="1254" y="223"/>
                        </a:lnTo>
                        <a:lnTo>
                          <a:pt x="1260" y="225"/>
                        </a:lnTo>
                        <a:lnTo>
                          <a:pt x="1262" y="226"/>
                        </a:lnTo>
                        <a:lnTo>
                          <a:pt x="1263" y="230"/>
                        </a:lnTo>
                        <a:lnTo>
                          <a:pt x="1269" y="241"/>
                        </a:lnTo>
                        <a:lnTo>
                          <a:pt x="1271" y="243"/>
                        </a:lnTo>
                        <a:lnTo>
                          <a:pt x="1274" y="243"/>
                        </a:lnTo>
                        <a:lnTo>
                          <a:pt x="1278" y="241"/>
                        </a:lnTo>
                        <a:lnTo>
                          <a:pt x="1278" y="239"/>
                        </a:lnTo>
                        <a:lnTo>
                          <a:pt x="1282" y="236"/>
                        </a:lnTo>
                        <a:lnTo>
                          <a:pt x="1283" y="234"/>
                        </a:lnTo>
                        <a:lnTo>
                          <a:pt x="1285" y="234"/>
                        </a:lnTo>
                        <a:lnTo>
                          <a:pt x="1289" y="232"/>
                        </a:lnTo>
                        <a:lnTo>
                          <a:pt x="1291" y="230"/>
                        </a:lnTo>
                        <a:lnTo>
                          <a:pt x="1294" y="228"/>
                        </a:lnTo>
                        <a:lnTo>
                          <a:pt x="1296" y="226"/>
                        </a:lnTo>
                        <a:lnTo>
                          <a:pt x="1300" y="223"/>
                        </a:lnTo>
                        <a:lnTo>
                          <a:pt x="1302" y="221"/>
                        </a:lnTo>
                        <a:lnTo>
                          <a:pt x="1303" y="216"/>
                        </a:lnTo>
                        <a:lnTo>
                          <a:pt x="1305" y="214"/>
                        </a:lnTo>
                        <a:lnTo>
                          <a:pt x="1307" y="214"/>
                        </a:lnTo>
                        <a:lnTo>
                          <a:pt x="1309" y="212"/>
                        </a:lnTo>
                        <a:lnTo>
                          <a:pt x="1309" y="212"/>
                        </a:lnTo>
                        <a:lnTo>
                          <a:pt x="1311" y="212"/>
                        </a:lnTo>
                        <a:lnTo>
                          <a:pt x="1316" y="208"/>
                        </a:lnTo>
                        <a:lnTo>
                          <a:pt x="1320" y="199"/>
                        </a:lnTo>
                        <a:lnTo>
                          <a:pt x="1320" y="192"/>
                        </a:lnTo>
                        <a:lnTo>
                          <a:pt x="1316" y="185"/>
                        </a:lnTo>
                        <a:lnTo>
                          <a:pt x="1314" y="181"/>
                        </a:lnTo>
                        <a:lnTo>
                          <a:pt x="1307" y="177"/>
                        </a:lnTo>
                        <a:lnTo>
                          <a:pt x="1305" y="174"/>
                        </a:lnTo>
                        <a:lnTo>
                          <a:pt x="1303" y="170"/>
                        </a:lnTo>
                        <a:lnTo>
                          <a:pt x="1302" y="166"/>
                        </a:lnTo>
                        <a:lnTo>
                          <a:pt x="1303" y="161"/>
                        </a:lnTo>
                        <a:lnTo>
                          <a:pt x="1303" y="161"/>
                        </a:lnTo>
                        <a:lnTo>
                          <a:pt x="1302" y="161"/>
                        </a:lnTo>
                        <a:lnTo>
                          <a:pt x="1300" y="163"/>
                        </a:lnTo>
                        <a:lnTo>
                          <a:pt x="1300" y="161"/>
                        </a:lnTo>
                        <a:lnTo>
                          <a:pt x="1298" y="161"/>
                        </a:lnTo>
                        <a:lnTo>
                          <a:pt x="1296" y="157"/>
                        </a:lnTo>
                        <a:lnTo>
                          <a:pt x="1296" y="154"/>
                        </a:lnTo>
                        <a:lnTo>
                          <a:pt x="1294" y="154"/>
                        </a:lnTo>
                        <a:lnTo>
                          <a:pt x="1293" y="152"/>
                        </a:lnTo>
                        <a:lnTo>
                          <a:pt x="1293" y="150"/>
                        </a:lnTo>
                        <a:lnTo>
                          <a:pt x="1293" y="150"/>
                        </a:lnTo>
                        <a:lnTo>
                          <a:pt x="1294" y="148"/>
                        </a:lnTo>
                        <a:lnTo>
                          <a:pt x="1300" y="148"/>
                        </a:lnTo>
                        <a:lnTo>
                          <a:pt x="1302" y="148"/>
                        </a:lnTo>
                        <a:lnTo>
                          <a:pt x="1307" y="148"/>
                        </a:lnTo>
                        <a:lnTo>
                          <a:pt x="1309" y="148"/>
                        </a:lnTo>
                        <a:lnTo>
                          <a:pt x="1316" y="144"/>
                        </a:lnTo>
                        <a:lnTo>
                          <a:pt x="1320" y="143"/>
                        </a:lnTo>
                        <a:lnTo>
                          <a:pt x="1320" y="141"/>
                        </a:lnTo>
                        <a:lnTo>
                          <a:pt x="1320" y="137"/>
                        </a:lnTo>
                        <a:lnTo>
                          <a:pt x="1314" y="133"/>
                        </a:lnTo>
                        <a:lnTo>
                          <a:pt x="1309" y="133"/>
                        </a:lnTo>
                        <a:lnTo>
                          <a:pt x="1305" y="133"/>
                        </a:lnTo>
                        <a:lnTo>
                          <a:pt x="1309" y="132"/>
                        </a:lnTo>
                        <a:lnTo>
                          <a:pt x="1314" y="130"/>
                        </a:lnTo>
                        <a:lnTo>
                          <a:pt x="1318" y="126"/>
                        </a:lnTo>
                        <a:lnTo>
                          <a:pt x="1318" y="123"/>
                        </a:lnTo>
                        <a:lnTo>
                          <a:pt x="1314" y="121"/>
                        </a:lnTo>
                        <a:lnTo>
                          <a:pt x="1309" y="121"/>
                        </a:lnTo>
                        <a:lnTo>
                          <a:pt x="1303" y="121"/>
                        </a:lnTo>
                        <a:lnTo>
                          <a:pt x="1298" y="121"/>
                        </a:lnTo>
                        <a:lnTo>
                          <a:pt x="1298" y="117"/>
                        </a:lnTo>
                        <a:lnTo>
                          <a:pt x="1294" y="115"/>
                        </a:lnTo>
                        <a:lnTo>
                          <a:pt x="1287" y="112"/>
                        </a:lnTo>
                        <a:lnTo>
                          <a:pt x="1293" y="112"/>
                        </a:lnTo>
                        <a:lnTo>
                          <a:pt x="1294" y="110"/>
                        </a:lnTo>
                        <a:lnTo>
                          <a:pt x="1296" y="108"/>
                        </a:lnTo>
                        <a:lnTo>
                          <a:pt x="1287" y="106"/>
                        </a:lnTo>
                        <a:lnTo>
                          <a:pt x="1267" y="104"/>
                        </a:lnTo>
                        <a:lnTo>
                          <a:pt x="1252" y="101"/>
                        </a:lnTo>
                        <a:lnTo>
                          <a:pt x="1249" y="101"/>
                        </a:lnTo>
                        <a:lnTo>
                          <a:pt x="1245" y="101"/>
                        </a:lnTo>
                        <a:lnTo>
                          <a:pt x="1242" y="101"/>
                        </a:lnTo>
                        <a:lnTo>
                          <a:pt x="1238" y="102"/>
                        </a:lnTo>
                        <a:lnTo>
                          <a:pt x="1236" y="102"/>
                        </a:lnTo>
                        <a:lnTo>
                          <a:pt x="1232" y="102"/>
                        </a:lnTo>
                        <a:lnTo>
                          <a:pt x="1231" y="101"/>
                        </a:lnTo>
                        <a:lnTo>
                          <a:pt x="1229" y="101"/>
                        </a:lnTo>
                        <a:lnTo>
                          <a:pt x="1229" y="101"/>
                        </a:lnTo>
                        <a:lnTo>
                          <a:pt x="1225" y="101"/>
                        </a:lnTo>
                        <a:lnTo>
                          <a:pt x="1227" y="102"/>
                        </a:lnTo>
                        <a:lnTo>
                          <a:pt x="1227" y="104"/>
                        </a:lnTo>
                        <a:lnTo>
                          <a:pt x="1227" y="104"/>
                        </a:lnTo>
                        <a:lnTo>
                          <a:pt x="1227" y="106"/>
                        </a:lnTo>
                        <a:lnTo>
                          <a:pt x="1227" y="108"/>
                        </a:lnTo>
                        <a:lnTo>
                          <a:pt x="1229" y="110"/>
                        </a:lnTo>
                        <a:lnTo>
                          <a:pt x="1229" y="112"/>
                        </a:lnTo>
                        <a:lnTo>
                          <a:pt x="1229" y="117"/>
                        </a:lnTo>
                        <a:lnTo>
                          <a:pt x="1229" y="119"/>
                        </a:lnTo>
                        <a:lnTo>
                          <a:pt x="1231" y="123"/>
                        </a:lnTo>
                        <a:lnTo>
                          <a:pt x="1232" y="124"/>
                        </a:lnTo>
                        <a:lnTo>
                          <a:pt x="1236" y="124"/>
                        </a:lnTo>
                        <a:lnTo>
                          <a:pt x="1240" y="126"/>
                        </a:lnTo>
                        <a:lnTo>
                          <a:pt x="1240" y="128"/>
                        </a:lnTo>
                        <a:lnTo>
                          <a:pt x="1238" y="132"/>
                        </a:lnTo>
                        <a:lnTo>
                          <a:pt x="1236" y="133"/>
                        </a:lnTo>
                        <a:lnTo>
                          <a:pt x="1236" y="135"/>
                        </a:lnTo>
                        <a:lnTo>
                          <a:pt x="1242" y="137"/>
                        </a:lnTo>
                        <a:lnTo>
                          <a:pt x="1238" y="139"/>
                        </a:lnTo>
                        <a:lnTo>
                          <a:pt x="1234" y="139"/>
                        </a:lnTo>
                        <a:lnTo>
                          <a:pt x="1231" y="137"/>
                        </a:lnTo>
                        <a:lnTo>
                          <a:pt x="1227" y="137"/>
                        </a:lnTo>
                        <a:lnTo>
                          <a:pt x="1225" y="139"/>
                        </a:lnTo>
                        <a:lnTo>
                          <a:pt x="1223" y="141"/>
                        </a:lnTo>
                        <a:lnTo>
                          <a:pt x="1222" y="144"/>
                        </a:lnTo>
                        <a:lnTo>
                          <a:pt x="1222" y="152"/>
                        </a:lnTo>
                        <a:lnTo>
                          <a:pt x="1220" y="157"/>
                        </a:lnTo>
                        <a:lnTo>
                          <a:pt x="1218" y="161"/>
                        </a:lnTo>
                        <a:lnTo>
                          <a:pt x="1216" y="166"/>
                        </a:lnTo>
                        <a:lnTo>
                          <a:pt x="1214" y="168"/>
                        </a:lnTo>
                        <a:lnTo>
                          <a:pt x="1209" y="175"/>
                        </a:lnTo>
                        <a:lnTo>
                          <a:pt x="1207" y="177"/>
                        </a:lnTo>
                        <a:lnTo>
                          <a:pt x="1205" y="183"/>
                        </a:lnTo>
                        <a:lnTo>
                          <a:pt x="1203" y="186"/>
                        </a:lnTo>
                        <a:lnTo>
                          <a:pt x="1203" y="190"/>
                        </a:lnTo>
                        <a:lnTo>
                          <a:pt x="1201" y="192"/>
                        </a:lnTo>
                        <a:lnTo>
                          <a:pt x="1191" y="201"/>
                        </a:lnTo>
                        <a:lnTo>
                          <a:pt x="1187" y="203"/>
                        </a:lnTo>
                        <a:lnTo>
                          <a:pt x="1185" y="203"/>
                        </a:lnTo>
                        <a:lnTo>
                          <a:pt x="1183" y="197"/>
                        </a:lnTo>
                        <a:lnTo>
                          <a:pt x="1181" y="194"/>
                        </a:lnTo>
                        <a:lnTo>
                          <a:pt x="1172" y="185"/>
                        </a:lnTo>
                        <a:lnTo>
                          <a:pt x="1169" y="177"/>
                        </a:lnTo>
                        <a:lnTo>
                          <a:pt x="1165" y="168"/>
                        </a:lnTo>
                        <a:lnTo>
                          <a:pt x="1163" y="159"/>
                        </a:lnTo>
                        <a:lnTo>
                          <a:pt x="1167" y="154"/>
                        </a:lnTo>
                        <a:lnTo>
                          <a:pt x="1167" y="155"/>
                        </a:lnTo>
                        <a:lnTo>
                          <a:pt x="1169" y="157"/>
                        </a:lnTo>
                        <a:lnTo>
                          <a:pt x="1171" y="157"/>
                        </a:lnTo>
                        <a:lnTo>
                          <a:pt x="1172" y="159"/>
                        </a:lnTo>
                        <a:lnTo>
                          <a:pt x="1174" y="157"/>
                        </a:lnTo>
                        <a:lnTo>
                          <a:pt x="1174" y="157"/>
                        </a:lnTo>
                        <a:lnTo>
                          <a:pt x="1174" y="157"/>
                        </a:lnTo>
                        <a:lnTo>
                          <a:pt x="1176" y="155"/>
                        </a:lnTo>
                        <a:lnTo>
                          <a:pt x="1176" y="152"/>
                        </a:lnTo>
                        <a:lnTo>
                          <a:pt x="1174" y="148"/>
                        </a:lnTo>
                        <a:lnTo>
                          <a:pt x="1172" y="141"/>
                        </a:lnTo>
                        <a:lnTo>
                          <a:pt x="1171" y="137"/>
                        </a:lnTo>
                        <a:lnTo>
                          <a:pt x="1167" y="133"/>
                        </a:lnTo>
                        <a:lnTo>
                          <a:pt x="1163" y="132"/>
                        </a:lnTo>
                        <a:lnTo>
                          <a:pt x="1160" y="128"/>
                        </a:lnTo>
                        <a:lnTo>
                          <a:pt x="1149" y="121"/>
                        </a:lnTo>
                        <a:lnTo>
                          <a:pt x="1145" y="121"/>
                        </a:lnTo>
                        <a:lnTo>
                          <a:pt x="1140" y="123"/>
                        </a:lnTo>
                        <a:lnTo>
                          <a:pt x="1134" y="130"/>
                        </a:lnTo>
                        <a:lnTo>
                          <a:pt x="1127" y="152"/>
                        </a:lnTo>
                        <a:lnTo>
                          <a:pt x="1125" y="155"/>
                        </a:lnTo>
                        <a:lnTo>
                          <a:pt x="1123" y="157"/>
                        </a:lnTo>
                        <a:lnTo>
                          <a:pt x="1121" y="155"/>
                        </a:lnTo>
                        <a:lnTo>
                          <a:pt x="1118" y="154"/>
                        </a:lnTo>
                        <a:lnTo>
                          <a:pt x="1116" y="150"/>
                        </a:lnTo>
                        <a:lnTo>
                          <a:pt x="1114" y="148"/>
                        </a:lnTo>
                        <a:lnTo>
                          <a:pt x="1114" y="144"/>
                        </a:lnTo>
                        <a:lnTo>
                          <a:pt x="1116" y="135"/>
                        </a:lnTo>
                        <a:lnTo>
                          <a:pt x="1116" y="133"/>
                        </a:lnTo>
                        <a:lnTo>
                          <a:pt x="1112" y="128"/>
                        </a:lnTo>
                        <a:lnTo>
                          <a:pt x="1109" y="124"/>
                        </a:lnTo>
                        <a:lnTo>
                          <a:pt x="1099" y="119"/>
                        </a:lnTo>
                        <a:lnTo>
                          <a:pt x="1101" y="119"/>
                        </a:lnTo>
                        <a:lnTo>
                          <a:pt x="1101" y="119"/>
                        </a:lnTo>
                        <a:lnTo>
                          <a:pt x="1103" y="119"/>
                        </a:lnTo>
                        <a:lnTo>
                          <a:pt x="1105" y="119"/>
                        </a:lnTo>
                        <a:lnTo>
                          <a:pt x="1105" y="121"/>
                        </a:lnTo>
                        <a:lnTo>
                          <a:pt x="1107" y="121"/>
                        </a:lnTo>
                        <a:lnTo>
                          <a:pt x="1112" y="115"/>
                        </a:lnTo>
                        <a:lnTo>
                          <a:pt x="1114" y="115"/>
                        </a:lnTo>
                        <a:lnTo>
                          <a:pt x="1116" y="113"/>
                        </a:lnTo>
                        <a:lnTo>
                          <a:pt x="1118" y="113"/>
                        </a:lnTo>
                        <a:lnTo>
                          <a:pt x="1114" y="112"/>
                        </a:lnTo>
                        <a:lnTo>
                          <a:pt x="1107" y="112"/>
                        </a:lnTo>
                        <a:lnTo>
                          <a:pt x="1101" y="110"/>
                        </a:lnTo>
                        <a:lnTo>
                          <a:pt x="1096" y="112"/>
                        </a:lnTo>
                        <a:lnTo>
                          <a:pt x="1098" y="110"/>
                        </a:lnTo>
                        <a:lnTo>
                          <a:pt x="1101" y="108"/>
                        </a:lnTo>
                        <a:lnTo>
                          <a:pt x="1096" y="108"/>
                        </a:lnTo>
                        <a:lnTo>
                          <a:pt x="1089" y="110"/>
                        </a:lnTo>
                        <a:lnTo>
                          <a:pt x="1081" y="112"/>
                        </a:lnTo>
                        <a:lnTo>
                          <a:pt x="1078" y="108"/>
                        </a:lnTo>
                        <a:lnTo>
                          <a:pt x="1074" y="106"/>
                        </a:lnTo>
                        <a:lnTo>
                          <a:pt x="1067" y="108"/>
                        </a:lnTo>
                        <a:lnTo>
                          <a:pt x="1063" y="106"/>
                        </a:lnTo>
                        <a:lnTo>
                          <a:pt x="1069" y="104"/>
                        </a:lnTo>
                        <a:lnTo>
                          <a:pt x="1074" y="101"/>
                        </a:lnTo>
                        <a:lnTo>
                          <a:pt x="1079" y="95"/>
                        </a:lnTo>
                        <a:lnTo>
                          <a:pt x="1083" y="90"/>
                        </a:lnTo>
                        <a:lnTo>
                          <a:pt x="1081" y="88"/>
                        </a:lnTo>
                        <a:lnTo>
                          <a:pt x="1074" y="88"/>
                        </a:lnTo>
                        <a:lnTo>
                          <a:pt x="1072" y="88"/>
                        </a:lnTo>
                        <a:lnTo>
                          <a:pt x="1074" y="84"/>
                        </a:lnTo>
                        <a:lnTo>
                          <a:pt x="1074" y="82"/>
                        </a:lnTo>
                        <a:lnTo>
                          <a:pt x="1076" y="82"/>
                        </a:lnTo>
                        <a:lnTo>
                          <a:pt x="1078" y="81"/>
                        </a:lnTo>
                        <a:lnTo>
                          <a:pt x="1079" y="82"/>
                        </a:lnTo>
                        <a:lnTo>
                          <a:pt x="1083" y="84"/>
                        </a:lnTo>
                        <a:lnTo>
                          <a:pt x="1087" y="86"/>
                        </a:lnTo>
                        <a:lnTo>
                          <a:pt x="1089" y="86"/>
                        </a:lnTo>
                        <a:lnTo>
                          <a:pt x="1090" y="86"/>
                        </a:lnTo>
                        <a:lnTo>
                          <a:pt x="1092" y="84"/>
                        </a:lnTo>
                        <a:lnTo>
                          <a:pt x="1092" y="84"/>
                        </a:lnTo>
                        <a:lnTo>
                          <a:pt x="1092" y="82"/>
                        </a:lnTo>
                        <a:lnTo>
                          <a:pt x="1090" y="79"/>
                        </a:lnTo>
                        <a:lnTo>
                          <a:pt x="1089" y="77"/>
                        </a:lnTo>
                        <a:lnTo>
                          <a:pt x="1087" y="75"/>
                        </a:lnTo>
                        <a:lnTo>
                          <a:pt x="1087" y="75"/>
                        </a:lnTo>
                        <a:lnTo>
                          <a:pt x="1085" y="77"/>
                        </a:lnTo>
                        <a:lnTo>
                          <a:pt x="1083" y="77"/>
                        </a:lnTo>
                        <a:lnTo>
                          <a:pt x="1081" y="77"/>
                        </a:lnTo>
                        <a:lnTo>
                          <a:pt x="1081" y="77"/>
                        </a:lnTo>
                        <a:lnTo>
                          <a:pt x="1079" y="70"/>
                        </a:lnTo>
                        <a:lnTo>
                          <a:pt x="1076" y="64"/>
                        </a:lnTo>
                        <a:lnTo>
                          <a:pt x="1074" y="61"/>
                        </a:lnTo>
                        <a:lnTo>
                          <a:pt x="1070" y="59"/>
                        </a:lnTo>
                        <a:lnTo>
                          <a:pt x="1063" y="53"/>
                        </a:lnTo>
                        <a:lnTo>
                          <a:pt x="1063" y="51"/>
                        </a:lnTo>
                        <a:lnTo>
                          <a:pt x="1061" y="51"/>
                        </a:lnTo>
                        <a:lnTo>
                          <a:pt x="1063" y="50"/>
                        </a:lnTo>
                        <a:lnTo>
                          <a:pt x="1063" y="44"/>
                        </a:lnTo>
                        <a:lnTo>
                          <a:pt x="1063" y="40"/>
                        </a:lnTo>
                        <a:lnTo>
                          <a:pt x="1063" y="35"/>
                        </a:lnTo>
                        <a:lnTo>
                          <a:pt x="1059" y="29"/>
                        </a:lnTo>
                        <a:lnTo>
                          <a:pt x="1056" y="26"/>
                        </a:lnTo>
                        <a:lnTo>
                          <a:pt x="1050" y="22"/>
                        </a:lnTo>
                        <a:lnTo>
                          <a:pt x="1047" y="19"/>
                        </a:lnTo>
                        <a:lnTo>
                          <a:pt x="1045" y="17"/>
                        </a:lnTo>
                        <a:lnTo>
                          <a:pt x="1043" y="15"/>
                        </a:lnTo>
                        <a:lnTo>
                          <a:pt x="1043" y="15"/>
                        </a:lnTo>
                        <a:lnTo>
                          <a:pt x="1045" y="13"/>
                        </a:lnTo>
                        <a:lnTo>
                          <a:pt x="1045" y="13"/>
                        </a:lnTo>
                        <a:lnTo>
                          <a:pt x="1045" y="11"/>
                        </a:lnTo>
                        <a:lnTo>
                          <a:pt x="1043" y="11"/>
                        </a:lnTo>
                        <a:lnTo>
                          <a:pt x="1041" y="11"/>
                        </a:lnTo>
                        <a:lnTo>
                          <a:pt x="1034" y="11"/>
                        </a:lnTo>
                        <a:lnTo>
                          <a:pt x="1032" y="11"/>
                        </a:lnTo>
                        <a:lnTo>
                          <a:pt x="1030" y="9"/>
                        </a:lnTo>
                        <a:lnTo>
                          <a:pt x="1028" y="8"/>
                        </a:lnTo>
                        <a:lnTo>
                          <a:pt x="1028" y="4"/>
                        </a:lnTo>
                        <a:lnTo>
                          <a:pt x="1027" y="2"/>
                        </a:lnTo>
                        <a:lnTo>
                          <a:pt x="1025" y="0"/>
                        </a:lnTo>
                        <a:lnTo>
                          <a:pt x="1019" y="0"/>
                        </a:lnTo>
                        <a:lnTo>
                          <a:pt x="1014" y="4"/>
                        </a:lnTo>
                        <a:lnTo>
                          <a:pt x="1008" y="9"/>
                        </a:lnTo>
                        <a:lnTo>
                          <a:pt x="1003" y="13"/>
                        </a:lnTo>
                        <a:lnTo>
                          <a:pt x="999" y="17"/>
                        </a:lnTo>
                        <a:lnTo>
                          <a:pt x="998" y="19"/>
                        </a:lnTo>
                        <a:lnTo>
                          <a:pt x="998" y="20"/>
                        </a:lnTo>
                        <a:lnTo>
                          <a:pt x="999" y="22"/>
                        </a:lnTo>
                        <a:lnTo>
                          <a:pt x="1003" y="22"/>
                        </a:lnTo>
                        <a:lnTo>
                          <a:pt x="1005" y="22"/>
                        </a:lnTo>
                        <a:lnTo>
                          <a:pt x="1008" y="24"/>
                        </a:lnTo>
                        <a:lnTo>
                          <a:pt x="1007" y="28"/>
                        </a:lnTo>
                        <a:lnTo>
                          <a:pt x="1005" y="29"/>
                        </a:lnTo>
                        <a:lnTo>
                          <a:pt x="1003" y="31"/>
                        </a:lnTo>
                        <a:lnTo>
                          <a:pt x="1001" y="31"/>
                        </a:lnTo>
                        <a:lnTo>
                          <a:pt x="999" y="29"/>
                        </a:lnTo>
                        <a:lnTo>
                          <a:pt x="998" y="28"/>
                        </a:lnTo>
                        <a:lnTo>
                          <a:pt x="996" y="28"/>
                        </a:lnTo>
                        <a:lnTo>
                          <a:pt x="994" y="28"/>
                        </a:lnTo>
                        <a:lnTo>
                          <a:pt x="992" y="28"/>
                        </a:lnTo>
                        <a:lnTo>
                          <a:pt x="990" y="28"/>
                        </a:lnTo>
                        <a:lnTo>
                          <a:pt x="988" y="29"/>
                        </a:lnTo>
                        <a:lnTo>
                          <a:pt x="987" y="31"/>
                        </a:lnTo>
                        <a:lnTo>
                          <a:pt x="987" y="33"/>
                        </a:lnTo>
                        <a:lnTo>
                          <a:pt x="985" y="37"/>
                        </a:lnTo>
                        <a:lnTo>
                          <a:pt x="985" y="39"/>
                        </a:lnTo>
                        <a:lnTo>
                          <a:pt x="983" y="39"/>
                        </a:lnTo>
                        <a:lnTo>
                          <a:pt x="983" y="39"/>
                        </a:lnTo>
                        <a:lnTo>
                          <a:pt x="983" y="40"/>
                        </a:lnTo>
                        <a:lnTo>
                          <a:pt x="985" y="40"/>
                        </a:lnTo>
                        <a:lnTo>
                          <a:pt x="985" y="42"/>
                        </a:lnTo>
                        <a:lnTo>
                          <a:pt x="983" y="48"/>
                        </a:lnTo>
                        <a:lnTo>
                          <a:pt x="983" y="50"/>
                        </a:lnTo>
                        <a:lnTo>
                          <a:pt x="983" y="53"/>
                        </a:lnTo>
                        <a:lnTo>
                          <a:pt x="985" y="59"/>
                        </a:lnTo>
                        <a:lnTo>
                          <a:pt x="988" y="61"/>
                        </a:lnTo>
                        <a:lnTo>
                          <a:pt x="992" y="61"/>
                        </a:lnTo>
                        <a:lnTo>
                          <a:pt x="998" y="59"/>
                        </a:lnTo>
                        <a:lnTo>
                          <a:pt x="996" y="61"/>
                        </a:lnTo>
                        <a:lnTo>
                          <a:pt x="996" y="62"/>
                        </a:lnTo>
                        <a:lnTo>
                          <a:pt x="996" y="64"/>
                        </a:lnTo>
                        <a:lnTo>
                          <a:pt x="998" y="66"/>
                        </a:lnTo>
                        <a:lnTo>
                          <a:pt x="990" y="66"/>
                        </a:lnTo>
                        <a:lnTo>
                          <a:pt x="985" y="71"/>
                        </a:lnTo>
                        <a:lnTo>
                          <a:pt x="983" y="79"/>
                        </a:lnTo>
                        <a:lnTo>
                          <a:pt x="985" y="86"/>
                        </a:lnTo>
                        <a:lnTo>
                          <a:pt x="988" y="95"/>
                        </a:lnTo>
                        <a:lnTo>
                          <a:pt x="992" y="99"/>
                        </a:lnTo>
                        <a:lnTo>
                          <a:pt x="994" y="102"/>
                        </a:lnTo>
                        <a:lnTo>
                          <a:pt x="998" y="102"/>
                        </a:lnTo>
                        <a:lnTo>
                          <a:pt x="1012" y="108"/>
                        </a:lnTo>
                        <a:lnTo>
                          <a:pt x="1016" y="108"/>
                        </a:lnTo>
                        <a:lnTo>
                          <a:pt x="1023" y="108"/>
                        </a:lnTo>
                        <a:lnTo>
                          <a:pt x="1023" y="108"/>
                        </a:lnTo>
                        <a:lnTo>
                          <a:pt x="1025" y="108"/>
                        </a:lnTo>
                        <a:lnTo>
                          <a:pt x="1025" y="108"/>
                        </a:lnTo>
                        <a:lnTo>
                          <a:pt x="1027" y="108"/>
                        </a:lnTo>
                        <a:lnTo>
                          <a:pt x="1028" y="110"/>
                        </a:lnTo>
                        <a:lnTo>
                          <a:pt x="1030" y="112"/>
                        </a:lnTo>
                        <a:lnTo>
                          <a:pt x="1032" y="113"/>
                        </a:lnTo>
                        <a:lnTo>
                          <a:pt x="1036" y="113"/>
                        </a:lnTo>
                        <a:lnTo>
                          <a:pt x="1038" y="113"/>
                        </a:lnTo>
                        <a:lnTo>
                          <a:pt x="1041" y="113"/>
                        </a:lnTo>
                        <a:lnTo>
                          <a:pt x="1045" y="112"/>
                        </a:lnTo>
                        <a:lnTo>
                          <a:pt x="1047" y="113"/>
                        </a:lnTo>
                        <a:lnTo>
                          <a:pt x="1049" y="113"/>
                        </a:lnTo>
                        <a:lnTo>
                          <a:pt x="1050" y="115"/>
                        </a:lnTo>
                        <a:lnTo>
                          <a:pt x="1052" y="117"/>
                        </a:lnTo>
                        <a:lnTo>
                          <a:pt x="1050" y="119"/>
                        </a:lnTo>
                        <a:lnTo>
                          <a:pt x="1047" y="121"/>
                        </a:lnTo>
                        <a:lnTo>
                          <a:pt x="1045" y="121"/>
                        </a:lnTo>
                        <a:lnTo>
                          <a:pt x="1043" y="121"/>
                        </a:lnTo>
                        <a:lnTo>
                          <a:pt x="1045" y="119"/>
                        </a:lnTo>
                        <a:lnTo>
                          <a:pt x="1047" y="117"/>
                        </a:lnTo>
                        <a:lnTo>
                          <a:pt x="1047" y="115"/>
                        </a:lnTo>
                        <a:lnTo>
                          <a:pt x="1036" y="117"/>
                        </a:lnTo>
                        <a:lnTo>
                          <a:pt x="1034" y="119"/>
                        </a:lnTo>
                        <a:lnTo>
                          <a:pt x="1032" y="121"/>
                        </a:lnTo>
                        <a:lnTo>
                          <a:pt x="1034" y="123"/>
                        </a:lnTo>
                        <a:lnTo>
                          <a:pt x="1034" y="124"/>
                        </a:lnTo>
                        <a:lnTo>
                          <a:pt x="1038" y="124"/>
                        </a:lnTo>
                        <a:lnTo>
                          <a:pt x="1034" y="126"/>
                        </a:lnTo>
                        <a:lnTo>
                          <a:pt x="1030" y="130"/>
                        </a:lnTo>
                        <a:lnTo>
                          <a:pt x="1027" y="133"/>
                        </a:lnTo>
                        <a:lnTo>
                          <a:pt x="1025" y="137"/>
                        </a:lnTo>
                        <a:lnTo>
                          <a:pt x="1028" y="139"/>
                        </a:lnTo>
                        <a:lnTo>
                          <a:pt x="1032" y="139"/>
                        </a:lnTo>
                        <a:lnTo>
                          <a:pt x="1036" y="137"/>
                        </a:lnTo>
                        <a:lnTo>
                          <a:pt x="1039" y="135"/>
                        </a:lnTo>
                        <a:lnTo>
                          <a:pt x="1043" y="130"/>
                        </a:lnTo>
                        <a:lnTo>
                          <a:pt x="1043" y="130"/>
                        </a:lnTo>
                        <a:lnTo>
                          <a:pt x="1045" y="133"/>
                        </a:lnTo>
                        <a:lnTo>
                          <a:pt x="1047" y="137"/>
                        </a:lnTo>
                        <a:lnTo>
                          <a:pt x="1047" y="141"/>
                        </a:lnTo>
                        <a:lnTo>
                          <a:pt x="1047" y="143"/>
                        </a:lnTo>
                        <a:lnTo>
                          <a:pt x="1050" y="144"/>
                        </a:lnTo>
                        <a:lnTo>
                          <a:pt x="1049" y="146"/>
                        </a:lnTo>
                        <a:lnTo>
                          <a:pt x="1039" y="150"/>
                        </a:lnTo>
                        <a:lnTo>
                          <a:pt x="1038" y="152"/>
                        </a:lnTo>
                        <a:lnTo>
                          <a:pt x="1027" y="161"/>
                        </a:lnTo>
                        <a:lnTo>
                          <a:pt x="1025" y="164"/>
                        </a:lnTo>
                        <a:lnTo>
                          <a:pt x="1019" y="164"/>
                        </a:lnTo>
                        <a:lnTo>
                          <a:pt x="1012" y="164"/>
                        </a:lnTo>
                        <a:lnTo>
                          <a:pt x="1008" y="166"/>
                        </a:lnTo>
                        <a:lnTo>
                          <a:pt x="1007" y="168"/>
                        </a:lnTo>
                        <a:lnTo>
                          <a:pt x="1005" y="172"/>
                        </a:lnTo>
                        <a:lnTo>
                          <a:pt x="1003" y="177"/>
                        </a:lnTo>
                        <a:lnTo>
                          <a:pt x="1003" y="179"/>
                        </a:lnTo>
                        <a:lnTo>
                          <a:pt x="1003" y="181"/>
                        </a:lnTo>
                        <a:lnTo>
                          <a:pt x="1007" y="185"/>
                        </a:lnTo>
                        <a:lnTo>
                          <a:pt x="1008" y="188"/>
                        </a:lnTo>
                        <a:lnTo>
                          <a:pt x="1008" y="190"/>
                        </a:lnTo>
                        <a:lnTo>
                          <a:pt x="1010" y="192"/>
                        </a:lnTo>
                        <a:lnTo>
                          <a:pt x="1010" y="194"/>
                        </a:lnTo>
                        <a:lnTo>
                          <a:pt x="1010" y="197"/>
                        </a:lnTo>
                        <a:lnTo>
                          <a:pt x="1010" y="201"/>
                        </a:lnTo>
                        <a:lnTo>
                          <a:pt x="1010" y="206"/>
                        </a:lnTo>
                        <a:lnTo>
                          <a:pt x="1008" y="212"/>
                        </a:lnTo>
                        <a:lnTo>
                          <a:pt x="1007" y="214"/>
                        </a:lnTo>
                        <a:lnTo>
                          <a:pt x="1005" y="216"/>
                        </a:lnTo>
                        <a:lnTo>
                          <a:pt x="996" y="214"/>
                        </a:lnTo>
                        <a:lnTo>
                          <a:pt x="994" y="216"/>
                        </a:lnTo>
                        <a:lnTo>
                          <a:pt x="994" y="219"/>
                        </a:lnTo>
                        <a:lnTo>
                          <a:pt x="998" y="223"/>
                        </a:lnTo>
                        <a:lnTo>
                          <a:pt x="999" y="226"/>
                        </a:lnTo>
                        <a:lnTo>
                          <a:pt x="999" y="230"/>
                        </a:lnTo>
                        <a:lnTo>
                          <a:pt x="998" y="225"/>
                        </a:lnTo>
                        <a:lnTo>
                          <a:pt x="994" y="221"/>
                        </a:lnTo>
                        <a:lnTo>
                          <a:pt x="990" y="217"/>
                        </a:lnTo>
                        <a:lnTo>
                          <a:pt x="987" y="212"/>
                        </a:lnTo>
                        <a:lnTo>
                          <a:pt x="987" y="210"/>
                        </a:lnTo>
                        <a:lnTo>
                          <a:pt x="987" y="210"/>
                        </a:lnTo>
                        <a:lnTo>
                          <a:pt x="988" y="210"/>
                        </a:lnTo>
                        <a:lnTo>
                          <a:pt x="988" y="210"/>
                        </a:lnTo>
                        <a:lnTo>
                          <a:pt x="992" y="212"/>
                        </a:lnTo>
                        <a:lnTo>
                          <a:pt x="994" y="212"/>
                        </a:lnTo>
                        <a:lnTo>
                          <a:pt x="994" y="212"/>
                        </a:lnTo>
                        <a:lnTo>
                          <a:pt x="996" y="212"/>
                        </a:lnTo>
                        <a:lnTo>
                          <a:pt x="1001" y="214"/>
                        </a:lnTo>
                        <a:lnTo>
                          <a:pt x="1005" y="214"/>
                        </a:lnTo>
                        <a:lnTo>
                          <a:pt x="1007" y="212"/>
                        </a:lnTo>
                        <a:lnTo>
                          <a:pt x="1008" y="206"/>
                        </a:lnTo>
                        <a:lnTo>
                          <a:pt x="1007" y="205"/>
                        </a:lnTo>
                        <a:lnTo>
                          <a:pt x="1003" y="203"/>
                        </a:lnTo>
                        <a:lnTo>
                          <a:pt x="999" y="203"/>
                        </a:lnTo>
                        <a:lnTo>
                          <a:pt x="1001" y="199"/>
                        </a:lnTo>
                        <a:lnTo>
                          <a:pt x="999" y="197"/>
                        </a:lnTo>
                        <a:lnTo>
                          <a:pt x="998" y="199"/>
                        </a:lnTo>
                        <a:lnTo>
                          <a:pt x="994" y="199"/>
                        </a:lnTo>
                        <a:lnTo>
                          <a:pt x="992" y="199"/>
                        </a:lnTo>
                        <a:lnTo>
                          <a:pt x="990" y="195"/>
                        </a:lnTo>
                        <a:lnTo>
                          <a:pt x="988" y="194"/>
                        </a:lnTo>
                        <a:lnTo>
                          <a:pt x="988" y="190"/>
                        </a:lnTo>
                        <a:lnTo>
                          <a:pt x="987" y="186"/>
                        </a:lnTo>
                        <a:lnTo>
                          <a:pt x="988" y="183"/>
                        </a:lnTo>
                        <a:lnTo>
                          <a:pt x="990" y="175"/>
                        </a:lnTo>
                        <a:lnTo>
                          <a:pt x="994" y="163"/>
                        </a:lnTo>
                        <a:lnTo>
                          <a:pt x="996" y="157"/>
                        </a:lnTo>
                        <a:lnTo>
                          <a:pt x="992" y="159"/>
                        </a:lnTo>
                        <a:lnTo>
                          <a:pt x="990" y="159"/>
                        </a:lnTo>
                        <a:lnTo>
                          <a:pt x="987" y="161"/>
                        </a:lnTo>
                        <a:lnTo>
                          <a:pt x="985" y="163"/>
                        </a:lnTo>
                        <a:lnTo>
                          <a:pt x="983" y="164"/>
                        </a:lnTo>
                        <a:lnTo>
                          <a:pt x="983" y="164"/>
                        </a:lnTo>
                        <a:lnTo>
                          <a:pt x="981" y="166"/>
                        </a:lnTo>
                        <a:lnTo>
                          <a:pt x="979" y="166"/>
                        </a:lnTo>
                        <a:lnTo>
                          <a:pt x="979" y="163"/>
                        </a:lnTo>
                        <a:lnTo>
                          <a:pt x="983" y="159"/>
                        </a:lnTo>
                        <a:lnTo>
                          <a:pt x="985" y="155"/>
                        </a:lnTo>
                        <a:lnTo>
                          <a:pt x="983" y="157"/>
                        </a:lnTo>
                        <a:lnTo>
                          <a:pt x="979" y="157"/>
                        </a:lnTo>
                        <a:lnTo>
                          <a:pt x="976" y="159"/>
                        </a:lnTo>
                        <a:lnTo>
                          <a:pt x="974" y="157"/>
                        </a:lnTo>
                        <a:lnTo>
                          <a:pt x="972" y="155"/>
                        </a:lnTo>
                        <a:lnTo>
                          <a:pt x="968" y="152"/>
                        </a:lnTo>
                        <a:lnTo>
                          <a:pt x="965" y="150"/>
                        </a:lnTo>
                        <a:lnTo>
                          <a:pt x="963" y="148"/>
                        </a:lnTo>
                        <a:lnTo>
                          <a:pt x="957" y="148"/>
                        </a:lnTo>
                        <a:lnTo>
                          <a:pt x="956" y="148"/>
                        </a:lnTo>
                        <a:lnTo>
                          <a:pt x="954" y="146"/>
                        </a:lnTo>
                        <a:lnTo>
                          <a:pt x="954" y="146"/>
                        </a:lnTo>
                        <a:lnTo>
                          <a:pt x="952" y="148"/>
                        </a:lnTo>
                        <a:lnTo>
                          <a:pt x="952" y="148"/>
                        </a:lnTo>
                        <a:lnTo>
                          <a:pt x="952" y="150"/>
                        </a:lnTo>
                        <a:lnTo>
                          <a:pt x="954" y="152"/>
                        </a:lnTo>
                        <a:lnTo>
                          <a:pt x="956" y="152"/>
                        </a:lnTo>
                        <a:lnTo>
                          <a:pt x="947" y="155"/>
                        </a:lnTo>
                        <a:lnTo>
                          <a:pt x="945" y="155"/>
                        </a:lnTo>
                        <a:lnTo>
                          <a:pt x="943" y="154"/>
                        </a:lnTo>
                        <a:lnTo>
                          <a:pt x="941" y="154"/>
                        </a:lnTo>
                        <a:lnTo>
                          <a:pt x="939" y="154"/>
                        </a:lnTo>
                        <a:lnTo>
                          <a:pt x="936" y="154"/>
                        </a:lnTo>
                        <a:lnTo>
                          <a:pt x="937" y="155"/>
                        </a:lnTo>
                        <a:lnTo>
                          <a:pt x="941" y="161"/>
                        </a:lnTo>
                        <a:lnTo>
                          <a:pt x="941" y="163"/>
                        </a:lnTo>
                        <a:lnTo>
                          <a:pt x="939" y="163"/>
                        </a:lnTo>
                        <a:lnTo>
                          <a:pt x="941" y="164"/>
                        </a:lnTo>
                        <a:lnTo>
                          <a:pt x="943" y="168"/>
                        </a:lnTo>
                        <a:lnTo>
                          <a:pt x="945" y="170"/>
                        </a:lnTo>
                        <a:lnTo>
                          <a:pt x="948" y="172"/>
                        </a:lnTo>
                        <a:lnTo>
                          <a:pt x="950" y="172"/>
                        </a:lnTo>
                        <a:lnTo>
                          <a:pt x="957" y="170"/>
                        </a:lnTo>
                        <a:lnTo>
                          <a:pt x="961" y="170"/>
                        </a:lnTo>
                        <a:lnTo>
                          <a:pt x="965" y="172"/>
                        </a:lnTo>
                        <a:lnTo>
                          <a:pt x="968" y="175"/>
                        </a:lnTo>
                        <a:lnTo>
                          <a:pt x="968" y="179"/>
                        </a:lnTo>
                        <a:lnTo>
                          <a:pt x="965" y="183"/>
                        </a:lnTo>
                        <a:lnTo>
                          <a:pt x="957" y="183"/>
                        </a:lnTo>
                        <a:lnTo>
                          <a:pt x="952" y="181"/>
                        </a:lnTo>
                        <a:lnTo>
                          <a:pt x="939" y="166"/>
                        </a:lnTo>
                        <a:lnTo>
                          <a:pt x="937" y="164"/>
                        </a:lnTo>
                        <a:lnTo>
                          <a:pt x="936" y="166"/>
                        </a:lnTo>
                        <a:lnTo>
                          <a:pt x="934" y="168"/>
                        </a:lnTo>
                        <a:lnTo>
                          <a:pt x="936" y="170"/>
                        </a:lnTo>
                        <a:lnTo>
                          <a:pt x="939" y="172"/>
                        </a:lnTo>
                        <a:lnTo>
                          <a:pt x="941" y="174"/>
                        </a:lnTo>
                        <a:lnTo>
                          <a:pt x="941" y="175"/>
                        </a:lnTo>
                        <a:lnTo>
                          <a:pt x="939" y="177"/>
                        </a:lnTo>
                        <a:lnTo>
                          <a:pt x="937" y="177"/>
                        </a:lnTo>
                        <a:lnTo>
                          <a:pt x="936" y="177"/>
                        </a:lnTo>
                        <a:lnTo>
                          <a:pt x="928" y="179"/>
                        </a:lnTo>
                        <a:lnTo>
                          <a:pt x="926" y="179"/>
                        </a:lnTo>
                        <a:lnTo>
                          <a:pt x="923" y="179"/>
                        </a:lnTo>
                        <a:lnTo>
                          <a:pt x="910" y="175"/>
                        </a:lnTo>
                        <a:lnTo>
                          <a:pt x="903" y="175"/>
                        </a:lnTo>
                        <a:lnTo>
                          <a:pt x="896" y="175"/>
                        </a:lnTo>
                        <a:lnTo>
                          <a:pt x="890" y="175"/>
                        </a:lnTo>
                        <a:lnTo>
                          <a:pt x="877" y="179"/>
                        </a:lnTo>
                        <a:lnTo>
                          <a:pt x="872" y="181"/>
                        </a:lnTo>
                        <a:lnTo>
                          <a:pt x="870" y="181"/>
                        </a:lnTo>
                        <a:lnTo>
                          <a:pt x="863" y="179"/>
                        </a:lnTo>
                        <a:lnTo>
                          <a:pt x="861" y="179"/>
                        </a:lnTo>
                        <a:lnTo>
                          <a:pt x="854" y="177"/>
                        </a:lnTo>
                        <a:lnTo>
                          <a:pt x="852" y="177"/>
                        </a:lnTo>
                        <a:lnTo>
                          <a:pt x="848" y="175"/>
                        </a:lnTo>
                        <a:lnTo>
                          <a:pt x="845" y="175"/>
                        </a:lnTo>
                        <a:lnTo>
                          <a:pt x="834" y="166"/>
                        </a:lnTo>
                        <a:lnTo>
                          <a:pt x="832" y="164"/>
                        </a:lnTo>
                        <a:lnTo>
                          <a:pt x="828" y="164"/>
                        </a:lnTo>
                        <a:lnTo>
                          <a:pt x="815" y="166"/>
                        </a:lnTo>
                        <a:lnTo>
                          <a:pt x="814" y="166"/>
                        </a:lnTo>
                        <a:lnTo>
                          <a:pt x="810" y="166"/>
                        </a:lnTo>
                        <a:lnTo>
                          <a:pt x="806" y="164"/>
                        </a:lnTo>
                        <a:lnTo>
                          <a:pt x="803" y="159"/>
                        </a:lnTo>
                        <a:lnTo>
                          <a:pt x="803" y="159"/>
                        </a:lnTo>
                        <a:lnTo>
                          <a:pt x="799" y="157"/>
                        </a:lnTo>
                        <a:lnTo>
                          <a:pt x="799" y="157"/>
                        </a:lnTo>
                        <a:lnTo>
                          <a:pt x="797" y="155"/>
                        </a:lnTo>
                        <a:lnTo>
                          <a:pt x="797" y="155"/>
                        </a:lnTo>
                        <a:lnTo>
                          <a:pt x="795" y="155"/>
                        </a:lnTo>
                        <a:lnTo>
                          <a:pt x="794" y="155"/>
                        </a:lnTo>
                        <a:lnTo>
                          <a:pt x="792" y="154"/>
                        </a:lnTo>
                        <a:lnTo>
                          <a:pt x="788" y="152"/>
                        </a:lnTo>
                        <a:lnTo>
                          <a:pt x="784" y="146"/>
                        </a:lnTo>
                        <a:lnTo>
                          <a:pt x="783" y="141"/>
                        </a:lnTo>
                        <a:lnTo>
                          <a:pt x="779" y="135"/>
                        </a:lnTo>
                        <a:lnTo>
                          <a:pt x="772" y="133"/>
                        </a:lnTo>
                        <a:lnTo>
                          <a:pt x="766" y="133"/>
                        </a:lnTo>
                        <a:lnTo>
                          <a:pt x="759" y="135"/>
                        </a:lnTo>
                        <a:lnTo>
                          <a:pt x="744" y="141"/>
                        </a:lnTo>
                        <a:lnTo>
                          <a:pt x="726" y="143"/>
                        </a:lnTo>
                        <a:lnTo>
                          <a:pt x="721" y="144"/>
                        </a:lnTo>
                        <a:lnTo>
                          <a:pt x="719" y="146"/>
                        </a:lnTo>
                        <a:lnTo>
                          <a:pt x="717" y="150"/>
                        </a:lnTo>
                        <a:lnTo>
                          <a:pt x="715" y="154"/>
                        </a:lnTo>
                        <a:lnTo>
                          <a:pt x="713" y="157"/>
                        </a:lnTo>
                        <a:lnTo>
                          <a:pt x="715" y="157"/>
                        </a:lnTo>
                        <a:lnTo>
                          <a:pt x="719" y="159"/>
                        </a:lnTo>
                        <a:lnTo>
                          <a:pt x="721" y="161"/>
                        </a:lnTo>
                        <a:lnTo>
                          <a:pt x="724" y="163"/>
                        </a:lnTo>
                        <a:lnTo>
                          <a:pt x="726" y="163"/>
                        </a:lnTo>
                        <a:lnTo>
                          <a:pt x="733" y="161"/>
                        </a:lnTo>
                        <a:lnTo>
                          <a:pt x="735" y="161"/>
                        </a:lnTo>
                        <a:lnTo>
                          <a:pt x="737" y="159"/>
                        </a:lnTo>
                        <a:lnTo>
                          <a:pt x="737" y="157"/>
                        </a:lnTo>
                        <a:lnTo>
                          <a:pt x="737" y="155"/>
                        </a:lnTo>
                        <a:lnTo>
                          <a:pt x="741" y="155"/>
                        </a:lnTo>
                        <a:lnTo>
                          <a:pt x="746" y="155"/>
                        </a:lnTo>
                        <a:lnTo>
                          <a:pt x="748" y="155"/>
                        </a:lnTo>
                        <a:lnTo>
                          <a:pt x="750" y="155"/>
                        </a:lnTo>
                        <a:lnTo>
                          <a:pt x="752" y="154"/>
                        </a:lnTo>
                        <a:lnTo>
                          <a:pt x="753" y="154"/>
                        </a:lnTo>
                        <a:lnTo>
                          <a:pt x="755" y="154"/>
                        </a:lnTo>
                        <a:lnTo>
                          <a:pt x="759" y="154"/>
                        </a:lnTo>
                        <a:lnTo>
                          <a:pt x="761" y="154"/>
                        </a:lnTo>
                        <a:lnTo>
                          <a:pt x="761" y="152"/>
                        </a:lnTo>
                        <a:lnTo>
                          <a:pt x="763" y="148"/>
                        </a:lnTo>
                        <a:lnTo>
                          <a:pt x="764" y="148"/>
                        </a:lnTo>
                        <a:lnTo>
                          <a:pt x="766" y="146"/>
                        </a:lnTo>
                        <a:lnTo>
                          <a:pt x="770" y="144"/>
                        </a:lnTo>
                        <a:lnTo>
                          <a:pt x="775" y="143"/>
                        </a:lnTo>
                        <a:lnTo>
                          <a:pt x="777" y="144"/>
                        </a:lnTo>
                        <a:lnTo>
                          <a:pt x="779" y="146"/>
                        </a:lnTo>
                        <a:lnTo>
                          <a:pt x="777" y="148"/>
                        </a:lnTo>
                        <a:lnTo>
                          <a:pt x="775" y="150"/>
                        </a:lnTo>
                        <a:lnTo>
                          <a:pt x="772" y="152"/>
                        </a:lnTo>
                        <a:lnTo>
                          <a:pt x="770" y="152"/>
                        </a:lnTo>
                        <a:lnTo>
                          <a:pt x="768" y="154"/>
                        </a:lnTo>
                        <a:lnTo>
                          <a:pt x="766" y="154"/>
                        </a:lnTo>
                        <a:lnTo>
                          <a:pt x="766" y="154"/>
                        </a:lnTo>
                        <a:lnTo>
                          <a:pt x="764" y="155"/>
                        </a:lnTo>
                        <a:lnTo>
                          <a:pt x="764" y="157"/>
                        </a:lnTo>
                        <a:lnTo>
                          <a:pt x="764" y="159"/>
                        </a:lnTo>
                        <a:lnTo>
                          <a:pt x="764" y="159"/>
                        </a:lnTo>
                        <a:lnTo>
                          <a:pt x="763" y="161"/>
                        </a:lnTo>
                        <a:lnTo>
                          <a:pt x="761" y="159"/>
                        </a:lnTo>
                        <a:lnTo>
                          <a:pt x="759" y="159"/>
                        </a:lnTo>
                        <a:lnTo>
                          <a:pt x="759" y="159"/>
                        </a:lnTo>
                        <a:lnTo>
                          <a:pt x="757" y="161"/>
                        </a:lnTo>
                        <a:lnTo>
                          <a:pt x="755" y="163"/>
                        </a:lnTo>
                        <a:lnTo>
                          <a:pt x="750" y="164"/>
                        </a:lnTo>
                        <a:lnTo>
                          <a:pt x="744" y="166"/>
                        </a:lnTo>
                        <a:lnTo>
                          <a:pt x="739" y="166"/>
                        </a:lnTo>
                        <a:lnTo>
                          <a:pt x="733" y="166"/>
                        </a:lnTo>
                        <a:lnTo>
                          <a:pt x="735" y="170"/>
                        </a:lnTo>
                        <a:lnTo>
                          <a:pt x="733" y="172"/>
                        </a:lnTo>
                        <a:lnTo>
                          <a:pt x="732" y="175"/>
                        </a:lnTo>
                        <a:lnTo>
                          <a:pt x="730" y="179"/>
                        </a:lnTo>
                        <a:lnTo>
                          <a:pt x="732" y="183"/>
                        </a:lnTo>
                        <a:lnTo>
                          <a:pt x="735" y="188"/>
                        </a:lnTo>
                        <a:lnTo>
                          <a:pt x="737" y="190"/>
                        </a:lnTo>
                        <a:lnTo>
                          <a:pt x="737" y="192"/>
                        </a:lnTo>
                        <a:lnTo>
                          <a:pt x="737" y="195"/>
                        </a:lnTo>
                        <a:lnTo>
                          <a:pt x="739" y="197"/>
                        </a:lnTo>
                        <a:lnTo>
                          <a:pt x="739" y="199"/>
                        </a:lnTo>
                        <a:lnTo>
                          <a:pt x="743" y="203"/>
                        </a:lnTo>
                        <a:lnTo>
                          <a:pt x="743" y="205"/>
                        </a:lnTo>
                        <a:lnTo>
                          <a:pt x="748" y="217"/>
                        </a:lnTo>
                        <a:lnTo>
                          <a:pt x="741" y="214"/>
                        </a:lnTo>
                        <a:lnTo>
                          <a:pt x="737" y="214"/>
                        </a:lnTo>
                        <a:lnTo>
                          <a:pt x="735" y="216"/>
                        </a:lnTo>
                        <a:lnTo>
                          <a:pt x="735" y="223"/>
                        </a:lnTo>
                        <a:lnTo>
                          <a:pt x="739" y="230"/>
                        </a:lnTo>
                        <a:lnTo>
                          <a:pt x="743" y="236"/>
                        </a:lnTo>
                        <a:lnTo>
                          <a:pt x="746" y="241"/>
                        </a:lnTo>
                        <a:lnTo>
                          <a:pt x="741" y="237"/>
                        </a:lnTo>
                        <a:lnTo>
                          <a:pt x="719" y="208"/>
                        </a:lnTo>
                        <a:lnTo>
                          <a:pt x="723" y="208"/>
                        </a:lnTo>
                        <a:lnTo>
                          <a:pt x="728" y="208"/>
                        </a:lnTo>
                        <a:lnTo>
                          <a:pt x="730" y="206"/>
                        </a:lnTo>
                        <a:lnTo>
                          <a:pt x="730" y="201"/>
                        </a:lnTo>
                        <a:lnTo>
                          <a:pt x="717" y="186"/>
                        </a:lnTo>
                        <a:lnTo>
                          <a:pt x="715" y="185"/>
                        </a:lnTo>
                        <a:lnTo>
                          <a:pt x="713" y="186"/>
                        </a:lnTo>
                        <a:lnTo>
                          <a:pt x="712" y="192"/>
                        </a:lnTo>
                        <a:lnTo>
                          <a:pt x="710" y="192"/>
                        </a:lnTo>
                        <a:lnTo>
                          <a:pt x="710" y="192"/>
                        </a:lnTo>
                        <a:lnTo>
                          <a:pt x="708" y="188"/>
                        </a:lnTo>
                        <a:lnTo>
                          <a:pt x="708" y="185"/>
                        </a:lnTo>
                        <a:lnTo>
                          <a:pt x="708" y="183"/>
                        </a:lnTo>
                        <a:lnTo>
                          <a:pt x="706" y="181"/>
                        </a:lnTo>
                        <a:lnTo>
                          <a:pt x="704" y="179"/>
                        </a:lnTo>
                        <a:lnTo>
                          <a:pt x="702" y="179"/>
                        </a:lnTo>
                        <a:lnTo>
                          <a:pt x="697" y="179"/>
                        </a:lnTo>
                        <a:lnTo>
                          <a:pt x="695" y="179"/>
                        </a:lnTo>
                        <a:lnTo>
                          <a:pt x="693" y="177"/>
                        </a:lnTo>
                        <a:lnTo>
                          <a:pt x="684" y="170"/>
                        </a:lnTo>
                        <a:lnTo>
                          <a:pt x="681" y="168"/>
                        </a:lnTo>
                        <a:lnTo>
                          <a:pt x="677" y="170"/>
                        </a:lnTo>
                        <a:lnTo>
                          <a:pt x="673" y="172"/>
                        </a:lnTo>
                        <a:lnTo>
                          <a:pt x="668" y="175"/>
                        </a:lnTo>
                        <a:lnTo>
                          <a:pt x="666" y="175"/>
                        </a:lnTo>
                        <a:lnTo>
                          <a:pt x="662" y="175"/>
                        </a:lnTo>
                        <a:lnTo>
                          <a:pt x="659" y="175"/>
                        </a:lnTo>
                        <a:lnTo>
                          <a:pt x="657" y="175"/>
                        </a:lnTo>
                        <a:lnTo>
                          <a:pt x="655" y="175"/>
                        </a:lnTo>
                        <a:lnTo>
                          <a:pt x="650" y="177"/>
                        </a:lnTo>
                        <a:lnTo>
                          <a:pt x="626" y="181"/>
                        </a:lnTo>
                        <a:lnTo>
                          <a:pt x="621" y="181"/>
                        </a:lnTo>
                        <a:lnTo>
                          <a:pt x="590" y="179"/>
                        </a:lnTo>
                        <a:lnTo>
                          <a:pt x="566" y="172"/>
                        </a:lnTo>
                        <a:lnTo>
                          <a:pt x="566" y="170"/>
                        </a:lnTo>
                        <a:lnTo>
                          <a:pt x="568" y="170"/>
                        </a:lnTo>
                        <a:lnTo>
                          <a:pt x="570" y="168"/>
                        </a:lnTo>
                        <a:lnTo>
                          <a:pt x="570" y="166"/>
                        </a:lnTo>
                        <a:lnTo>
                          <a:pt x="570" y="164"/>
                        </a:lnTo>
                        <a:lnTo>
                          <a:pt x="571" y="164"/>
                        </a:lnTo>
                        <a:lnTo>
                          <a:pt x="571" y="163"/>
                        </a:lnTo>
                        <a:lnTo>
                          <a:pt x="575" y="161"/>
                        </a:lnTo>
                        <a:lnTo>
                          <a:pt x="575" y="161"/>
                        </a:lnTo>
                        <a:lnTo>
                          <a:pt x="579" y="157"/>
                        </a:lnTo>
                        <a:lnTo>
                          <a:pt x="580" y="157"/>
                        </a:lnTo>
                        <a:lnTo>
                          <a:pt x="584" y="157"/>
                        </a:lnTo>
                        <a:lnTo>
                          <a:pt x="588" y="157"/>
                        </a:lnTo>
                        <a:lnTo>
                          <a:pt x="591" y="159"/>
                        </a:lnTo>
                        <a:lnTo>
                          <a:pt x="595" y="157"/>
                        </a:lnTo>
                        <a:lnTo>
                          <a:pt x="597" y="155"/>
                        </a:lnTo>
                        <a:lnTo>
                          <a:pt x="597" y="154"/>
                        </a:lnTo>
                        <a:lnTo>
                          <a:pt x="595" y="150"/>
                        </a:lnTo>
                        <a:lnTo>
                          <a:pt x="590" y="144"/>
                        </a:lnTo>
                        <a:lnTo>
                          <a:pt x="584" y="141"/>
                        </a:lnTo>
                        <a:lnTo>
                          <a:pt x="579" y="137"/>
                        </a:lnTo>
                        <a:lnTo>
                          <a:pt x="566" y="132"/>
                        </a:lnTo>
                        <a:lnTo>
                          <a:pt x="559" y="130"/>
                        </a:lnTo>
                        <a:lnTo>
                          <a:pt x="553" y="130"/>
                        </a:lnTo>
                        <a:lnTo>
                          <a:pt x="548" y="132"/>
                        </a:lnTo>
                        <a:lnTo>
                          <a:pt x="550" y="133"/>
                        </a:lnTo>
                        <a:lnTo>
                          <a:pt x="550" y="133"/>
                        </a:lnTo>
                        <a:lnTo>
                          <a:pt x="551" y="135"/>
                        </a:lnTo>
                        <a:lnTo>
                          <a:pt x="529" y="133"/>
                        </a:lnTo>
                        <a:lnTo>
                          <a:pt x="508" y="128"/>
                        </a:lnTo>
                        <a:lnTo>
                          <a:pt x="502" y="126"/>
                        </a:lnTo>
                        <a:lnTo>
                          <a:pt x="493" y="123"/>
                        </a:lnTo>
                        <a:lnTo>
                          <a:pt x="489" y="121"/>
                        </a:lnTo>
                        <a:lnTo>
                          <a:pt x="466" y="117"/>
                        </a:lnTo>
                        <a:lnTo>
                          <a:pt x="460" y="115"/>
                        </a:lnTo>
                        <a:lnTo>
                          <a:pt x="444" y="108"/>
                        </a:lnTo>
                        <a:lnTo>
                          <a:pt x="435" y="104"/>
                        </a:lnTo>
                        <a:lnTo>
                          <a:pt x="424" y="102"/>
                        </a:lnTo>
                        <a:lnTo>
                          <a:pt x="404" y="102"/>
                        </a:lnTo>
                        <a:lnTo>
                          <a:pt x="398" y="102"/>
                        </a:lnTo>
                        <a:lnTo>
                          <a:pt x="397" y="104"/>
                        </a:lnTo>
                        <a:lnTo>
                          <a:pt x="395" y="108"/>
                        </a:lnTo>
                        <a:lnTo>
                          <a:pt x="393" y="112"/>
                        </a:lnTo>
                        <a:lnTo>
                          <a:pt x="387" y="115"/>
                        </a:lnTo>
                        <a:lnTo>
                          <a:pt x="382" y="117"/>
                        </a:lnTo>
                        <a:lnTo>
                          <a:pt x="377" y="117"/>
                        </a:lnTo>
                        <a:lnTo>
                          <a:pt x="371" y="117"/>
                        </a:lnTo>
                        <a:lnTo>
                          <a:pt x="366" y="115"/>
                        </a:lnTo>
                        <a:lnTo>
                          <a:pt x="367" y="113"/>
                        </a:lnTo>
                        <a:lnTo>
                          <a:pt x="371" y="110"/>
                        </a:lnTo>
                        <a:lnTo>
                          <a:pt x="373" y="106"/>
                        </a:lnTo>
                        <a:lnTo>
                          <a:pt x="369" y="104"/>
                        </a:lnTo>
                        <a:lnTo>
                          <a:pt x="367" y="104"/>
                        </a:lnTo>
                        <a:lnTo>
                          <a:pt x="367" y="102"/>
                        </a:lnTo>
                        <a:lnTo>
                          <a:pt x="366" y="101"/>
                        </a:lnTo>
                        <a:lnTo>
                          <a:pt x="366" y="97"/>
                        </a:lnTo>
                        <a:lnTo>
                          <a:pt x="366" y="92"/>
                        </a:lnTo>
                        <a:lnTo>
                          <a:pt x="366" y="88"/>
                        </a:lnTo>
                        <a:lnTo>
                          <a:pt x="364" y="86"/>
                        </a:lnTo>
                        <a:lnTo>
                          <a:pt x="360" y="86"/>
                        </a:lnTo>
                        <a:lnTo>
                          <a:pt x="356" y="88"/>
                        </a:lnTo>
                        <a:lnTo>
                          <a:pt x="355" y="92"/>
                        </a:lnTo>
                        <a:lnTo>
                          <a:pt x="355" y="92"/>
                        </a:lnTo>
                        <a:lnTo>
                          <a:pt x="356" y="92"/>
                        </a:lnTo>
                        <a:lnTo>
                          <a:pt x="358" y="93"/>
                        </a:lnTo>
                        <a:lnTo>
                          <a:pt x="358" y="93"/>
                        </a:lnTo>
                        <a:lnTo>
                          <a:pt x="355" y="99"/>
                        </a:lnTo>
                        <a:lnTo>
                          <a:pt x="351" y="101"/>
                        </a:lnTo>
                        <a:lnTo>
                          <a:pt x="349" y="101"/>
                        </a:lnTo>
                        <a:lnTo>
                          <a:pt x="349" y="102"/>
                        </a:lnTo>
                        <a:lnTo>
                          <a:pt x="347" y="104"/>
                        </a:lnTo>
                        <a:lnTo>
                          <a:pt x="347" y="104"/>
                        </a:lnTo>
                        <a:lnTo>
                          <a:pt x="347" y="106"/>
                        </a:lnTo>
                        <a:lnTo>
                          <a:pt x="347" y="108"/>
                        </a:lnTo>
                        <a:lnTo>
                          <a:pt x="347" y="108"/>
                        </a:lnTo>
                        <a:lnTo>
                          <a:pt x="347" y="110"/>
                        </a:lnTo>
                        <a:lnTo>
                          <a:pt x="349" y="113"/>
                        </a:lnTo>
                        <a:lnTo>
                          <a:pt x="349" y="113"/>
                        </a:lnTo>
                        <a:lnTo>
                          <a:pt x="349" y="115"/>
                        </a:lnTo>
                        <a:lnTo>
                          <a:pt x="347" y="115"/>
                        </a:lnTo>
                        <a:lnTo>
                          <a:pt x="346" y="117"/>
                        </a:lnTo>
                        <a:lnTo>
                          <a:pt x="344" y="117"/>
                        </a:lnTo>
                        <a:lnTo>
                          <a:pt x="342" y="117"/>
                        </a:lnTo>
                        <a:lnTo>
                          <a:pt x="335" y="115"/>
                        </a:lnTo>
                        <a:lnTo>
                          <a:pt x="327" y="112"/>
                        </a:lnTo>
                        <a:lnTo>
                          <a:pt x="320" y="106"/>
                        </a:lnTo>
                        <a:lnTo>
                          <a:pt x="315" y="101"/>
                        </a:lnTo>
                        <a:lnTo>
                          <a:pt x="309" y="86"/>
                        </a:lnTo>
                        <a:lnTo>
                          <a:pt x="305" y="79"/>
                        </a:lnTo>
                        <a:lnTo>
                          <a:pt x="300" y="73"/>
                        </a:lnTo>
                        <a:lnTo>
                          <a:pt x="295" y="68"/>
                        </a:lnTo>
                        <a:lnTo>
                          <a:pt x="291" y="66"/>
                        </a:lnTo>
                        <a:lnTo>
                          <a:pt x="287" y="64"/>
                        </a:lnTo>
                        <a:lnTo>
                          <a:pt x="284" y="66"/>
                        </a:lnTo>
                        <a:lnTo>
                          <a:pt x="284" y="70"/>
                        </a:lnTo>
                        <a:lnTo>
                          <a:pt x="285" y="73"/>
                        </a:lnTo>
                        <a:lnTo>
                          <a:pt x="287" y="75"/>
                        </a:lnTo>
                        <a:lnTo>
                          <a:pt x="287" y="77"/>
                        </a:lnTo>
                        <a:lnTo>
                          <a:pt x="289" y="79"/>
                        </a:lnTo>
                        <a:lnTo>
                          <a:pt x="295" y="79"/>
                        </a:lnTo>
                        <a:lnTo>
                          <a:pt x="291" y="82"/>
                        </a:lnTo>
                        <a:lnTo>
                          <a:pt x="284" y="84"/>
                        </a:lnTo>
                        <a:lnTo>
                          <a:pt x="282" y="88"/>
                        </a:lnTo>
                        <a:lnTo>
                          <a:pt x="278" y="92"/>
                        </a:lnTo>
                        <a:lnTo>
                          <a:pt x="276" y="95"/>
                        </a:lnTo>
                        <a:lnTo>
                          <a:pt x="275" y="99"/>
                        </a:lnTo>
                        <a:lnTo>
                          <a:pt x="271" y="102"/>
                        </a:lnTo>
                        <a:lnTo>
                          <a:pt x="269" y="104"/>
                        </a:lnTo>
                        <a:lnTo>
                          <a:pt x="267" y="104"/>
                        </a:lnTo>
                        <a:lnTo>
                          <a:pt x="264" y="106"/>
                        </a:lnTo>
                        <a:lnTo>
                          <a:pt x="262" y="104"/>
                        </a:lnTo>
                        <a:lnTo>
                          <a:pt x="262" y="101"/>
                        </a:lnTo>
                        <a:lnTo>
                          <a:pt x="267" y="97"/>
                        </a:lnTo>
                        <a:lnTo>
                          <a:pt x="267" y="93"/>
                        </a:lnTo>
                        <a:lnTo>
                          <a:pt x="262" y="99"/>
                        </a:lnTo>
                        <a:lnTo>
                          <a:pt x="258" y="101"/>
                        </a:lnTo>
                        <a:lnTo>
                          <a:pt x="242" y="104"/>
                        </a:lnTo>
                        <a:lnTo>
                          <a:pt x="236" y="108"/>
                        </a:lnTo>
                        <a:lnTo>
                          <a:pt x="231" y="112"/>
                        </a:lnTo>
                        <a:lnTo>
                          <a:pt x="225" y="115"/>
                        </a:lnTo>
                        <a:lnTo>
                          <a:pt x="222" y="123"/>
                        </a:lnTo>
                        <a:lnTo>
                          <a:pt x="222" y="117"/>
                        </a:lnTo>
                        <a:lnTo>
                          <a:pt x="220" y="115"/>
                        </a:lnTo>
                        <a:lnTo>
                          <a:pt x="218" y="115"/>
                        </a:lnTo>
                        <a:lnTo>
                          <a:pt x="214" y="117"/>
                        </a:lnTo>
                        <a:lnTo>
                          <a:pt x="213" y="113"/>
                        </a:lnTo>
                        <a:lnTo>
                          <a:pt x="209" y="113"/>
                        </a:lnTo>
                        <a:lnTo>
                          <a:pt x="205" y="113"/>
                        </a:lnTo>
                        <a:lnTo>
                          <a:pt x="204" y="115"/>
                        </a:lnTo>
                        <a:lnTo>
                          <a:pt x="202" y="119"/>
                        </a:lnTo>
                        <a:lnTo>
                          <a:pt x="198" y="121"/>
                        </a:lnTo>
                        <a:lnTo>
                          <a:pt x="185" y="126"/>
                        </a:lnTo>
                        <a:lnTo>
                          <a:pt x="183" y="126"/>
                        </a:lnTo>
                        <a:lnTo>
                          <a:pt x="182" y="128"/>
                        </a:lnTo>
                        <a:lnTo>
                          <a:pt x="182" y="132"/>
                        </a:lnTo>
                        <a:lnTo>
                          <a:pt x="183" y="133"/>
                        </a:lnTo>
                        <a:lnTo>
                          <a:pt x="185" y="133"/>
                        </a:lnTo>
                        <a:lnTo>
                          <a:pt x="187" y="133"/>
                        </a:lnTo>
                        <a:lnTo>
                          <a:pt x="183" y="135"/>
                        </a:lnTo>
                        <a:lnTo>
                          <a:pt x="180" y="137"/>
                        </a:lnTo>
                        <a:lnTo>
                          <a:pt x="174" y="135"/>
                        </a:lnTo>
                        <a:lnTo>
                          <a:pt x="169" y="135"/>
                        </a:lnTo>
                        <a:lnTo>
                          <a:pt x="174" y="139"/>
                        </a:lnTo>
                        <a:lnTo>
                          <a:pt x="173" y="139"/>
                        </a:lnTo>
                        <a:lnTo>
                          <a:pt x="171" y="139"/>
                        </a:lnTo>
                        <a:lnTo>
                          <a:pt x="169" y="137"/>
                        </a:lnTo>
                        <a:lnTo>
                          <a:pt x="169" y="137"/>
                        </a:lnTo>
                        <a:lnTo>
                          <a:pt x="169" y="133"/>
                        </a:lnTo>
                        <a:lnTo>
                          <a:pt x="171" y="132"/>
                        </a:lnTo>
                        <a:lnTo>
                          <a:pt x="174" y="130"/>
                        </a:lnTo>
                        <a:lnTo>
                          <a:pt x="180" y="124"/>
                        </a:lnTo>
                        <a:lnTo>
                          <a:pt x="182" y="123"/>
                        </a:lnTo>
                        <a:lnTo>
                          <a:pt x="183" y="121"/>
                        </a:lnTo>
                        <a:lnTo>
                          <a:pt x="191" y="119"/>
                        </a:lnTo>
                        <a:lnTo>
                          <a:pt x="193" y="117"/>
                        </a:lnTo>
                        <a:lnTo>
                          <a:pt x="200" y="112"/>
                        </a:lnTo>
                        <a:lnTo>
                          <a:pt x="204" y="110"/>
                        </a:lnTo>
                        <a:lnTo>
                          <a:pt x="209" y="110"/>
                        </a:lnTo>
                        <a:lnTo>
                          <a:pt x="218" y="108"/>
                        </a:lnTo>
                        <a:lnTo>
                          <a:pt x="224" y="108"/>
                        </a:lnTo>
                        <a:lnTo>
                          <a:pt x="233" y="104"/>
                        </a:lnTo>
                        <a:lnTo>
                          <a:pt x="244" y="97"/>
                        </a:lnTo>
                        <a:lnTo>
                          <a:pt x="251" y="90"/>
                        </a:lnTo>
                        <a:lnTo>
                          <a:pt x="251" y="84"/>
                        </a:lnTo>
                        <a:lnTo>
                          <a:pt x="249" y="82"/>
                        </a:lnTo>
                        <a:lnTo>
                          <a:pt x="249" y="84"/>
                        </a:lnTo>
                        <a:lnTo>
                          <a:pt x="247" y="86"/>
                        </a:lnTo>
                        <a:lnTo>
                          <a:pt x="245" y="86"/>
                        </a:lnTo>
                        <a:lnTo>
                          <a:pt x="244" y="88"/>
                        </a:lnTo>
                        <a:lnTo>
                          <a:pt x="242" y="88"/>
                        </a:lnTo>
                        <a:lnTo>
                          <a:pt x="240" y="88"/>
                        </a:lnTo>
                        <a:lnTo>
                          <a:pt x="238" y="88"/>
                        </a:lnTo>
                        <a:lnTo>
                          <a:pt x="233" y="86"/>
                        </a:lnTo>
                        <a:lnTo>
                          <a:pt x="229" y="86"/>
                        </a:lnTo>
                        <a:lnTo>
                          <a:pt x="225" y="88"/>
                        </a:lnTo>
                        <a:lnTo>
                          <a:pt x="222" y="92"/>
                        </a:lnTo>
                        <a:lnTo>
                          <a:pt x="220" y="93"/>
                        </a:lnTo>
                        <a:lnTo>
                          <a:pt x="218" y="95"/>
                        </a:lnTo>
                        <a:lnTo>
                          <a:pt x="218" y="97"/>
                        </a:lnTo>
                        <a:lnTo>
                          <a:pt x="216" y="97"/>
                        </a:lnTo>
                        <a:lnTo>
                          <a:pt x="216" y="97"/>
                        </a:lnTo>
                        <a:lnTo>
                          <a:pt x="214" y="97"/>
                        </a:lnTo>
                        <a:lnTo>
                          <a:pt x="213" y="97"/>
                        </a:lnTo>
                        <a:lnTo>
                          <a:pt x="211" y="97"/>
                        </a:lnTo>
                        <a:lnTo>
                          <a:pt x="204" y="102"/>
                        </a:lnTo>
                        <a:lnTo>
                          <a:pt x="200" y="104"/>
                        </a:lnTo>
                        <a:lnTo>
                          <a:pt x="198" y="104"/>
                        </a:lnTo>
                        <a:lnTo>
                          <a:pt x="196" y="104"/>
                        </a:lnTo>
                        <a:lnTo>
                          <a:pt x="193" y="104"/>
                        </a:lnTo>
                        <a:lnTo>
                          <a:pt x="189" y="104"/>
                        </a:lnTo>
                        <a:lnTo>
                          <a:pt x="187" y="104"/>
                        </a:lnTo>
                        <a:lnTo>
                          <a:pt x="187" y="106"/>
                        </a:lnTo>
                        <a:lnTo>
                          <a:pt x="187" y="106"/>
                        </a:lnTo>
                        <a:lnTo>
                          <a:pt x="191" y="106"/>
                        </a:lnTo>
                        <a:lnTo>
                          <a:pt x="187" y="108"/>
                        </a:lnTo>
                        <a:lnTo>
                          <a:pt x="182" y="106"/>
                        </a:lnTo>
                        <a:lnTo>
                          <a:pt x="180" y="108"/>
                        </a:lnTo>
                        <a:lnTo>
                          <a:pt x="178" y="110"/>
                        </a:lnTo>
                        <a:lnTo>
                          <a:pt x="174" y="113"/>
                        </a:lnTo>
                        <a:lnTo>
                          <a:pt x="173" y="115"/>
                        </a:lnTo>
                        <a:lnTo>
                          <a:pt x="171" y="115"/>
                        </a:lnTo>
                        <a:lnTo>
                          <a:pt x="162" y="117"/>
                        </a:lnTo>
                        <a:lnTo>
                          <a:pt x="151" y="121"/>
                        </a:lnTo>
                        <a:lnTo>
                          <a:pt x="154" y="117"/>
                        </a:lnTo>
                        <a:lnTo>
                          <a:pt x="156" y="113"/>
                        </a:lnTo>
                        <a:lnTo>
                          <a:pt x="156" y="112"/>
                        </a:lnTo>
                        <a:lnTo>
                          <a:pt x="153" y="110"/>
                        </a:lnTo>
                        <a:lnTo>
                          <a:pt x="151" y="108"/>
                        </a:lnTo>
                        <a:lnTo>
                          <a:pt x="149" y="106"/>
                        </a:lnTo>
                        <a:lnTo>
                          <a:pt x="147" y="106"/>
                        </a:lnTo>
                        <a:lnTo>
                          <a:pt x="145" y="106"/>
                        </a:lnTo>
                        <a:lnTo>
                          <a:pt x="143" y="108"/>
                        </a:lnTo>
                        <a:lnTo>
                          <a:pt x="143" y="110"/>
                        </a:lnTo>
                        <a:lnTo>
                          <a:pt x="143" y="112"/>
                        </a:lnTo>
                        <a:lnTo>
                          <a:pt x="145" y="113"/>
                        </a:lnTo>
                        <a:lnTo>
                          <a:pt x="142" y="113"/>
                        </a:lnTo>
                        <a:lnTo>
                          <a:pt x="132" y="113"/>
                        </a:lnTo>
                        <a:lnTo>
                          <a:pt x="131" y="113"/>
                        </a:lnTo>
                        <a:lnTo>
                          <a:pt x="129" y="113"/>
                        </a:lnTo>
                        <a:lnTo>
                          <a:pt x="129" y="115"/>
                        </a:lnTo>
                        <a:lnTo>
                          <a:pt x="127" y="117"/>
                        </a:lnTo>
                        <a:lnTo>
                          <a:pt x="127" y="117"/>
                        </a:lnTo>
                        <a:lnTo>
                          <a:pt x="125" y="119"/>
                        </a:lnTo>
                        <a:lnTo>
                          <a:pt x="125" y="119"/>
                        </a:lnTo>
                        <a:lnTo>
                          <a:pt x="125" y="119"/>
                        </a:lnTo>
                        <a:lnTo>
                          <a:pt x="122" y="119"/>
                        </a:lnTo>
                        <a:lnTo>
                          <a:pt x="120" y="119"/>
                        </a:lnTo>
                        <a:lnTo>
                          <a:pt x="118" y="119"/>
                        </a:lnTo>
                        <a:lnTo>
                          <a:pt x="116" y="121"/>
                        </a:lnTo>
                        <a:lnTo>
                          <a:pt x="114" y="123"/>
                        </a:lnTo>
                        <a:lnTo>
                          <a:pt x="112" y="126"/>
                        </a:lnTo>
                        <a:lnTo>
                          <a:pt x="114" y="126"/>
                        </a:lnTo>
                        <a:lnTo>
                          <a:pt x="116" y="128"/>
                        </a:lnTo>
                        <a:lnTo>
                          <a:pt x="118" y="128"/>
                        </a:lnTo>
                        <a:lnTo>
                          <a:pt x="120" y="128"/>
                        </a:lnTo>
                        <a:lnTo>
                          <a:pt x="116" y="130"/>
                        </a:lnTo>
                        <a:lnTo>
                          <a:pt x="114" y="130"/>
                        </a:lnTo>
                        <a:lnTo>
                          <a:pt x="112" y="130"/>
                        </a:lnTo>
                        <a:lnTo>
                          <a:pt x="114" y="133"/>
                        </a:lnTo>
                        <a:lnTo>
                          <a:pt x="118" y="135"/>
                        </a:lnTo>
                        <a:lnTo>
                          <a:pt x="122" y="135"/>
                        </a:lnTo>
                        <a:lnTo>
                          <a:pt x="125" y="137"/>
                        </a:lnTo>
                        <a:lnTo>
                          <a:pt x="127" y="141"/>
                        </a:lnTo>
                        <a:lnTo>
                          <a:pt x="123" y="141"/>
                        </a:lnTo>
                        <a:lnTo>
                          <a:pt x="120" y="139"/>
                        </a:lnTo>
                        <a:lnTo>
                          <a:pt x="112" y="135"/>
                        </a:lnTo>
                        <a:lnTo>
                          <a:pt x="109" y="133"/>
                        </a:lnTo>
                        <a:lnTo>
                          <a:pt x="96" y="133"/>
                        </a:lnTo>
                        <a:lnTo>
                          <a:pt x="87" y="132"/>
                        </a:lnTo>
                        <a:lnTo>
                          <a:pt x="72" y="128"/>
                        </a:lnTo>
                        <a:lnTo>
                          <a:pt x="65" y="124"/>
                        </a:lnTo>
                        <a:lnTo>
                          <a:pt x="41" y="113"/>
                        </a:lnTo>
                        <a:lnTo>
                          <a:pt x="34" y="110"/>
                        </a:lnTo>
                        <a:lnTo>
                          <a:pt x="0" y="108"/>
                        </a:lnTo>
                        <a:lnTo>
                          <a:pt x="0" y="520"/>
                        </a:lnTo>
                        <a:lnTo>
                          <a:pt x="10" y="522"/>
                        </a:lnTo>
                        <a:lnTo>
                          <a:pt x="10" y="522"/>
                        </a:lnTo>
                        <a:lnTo>
                          <a:pt x="10" y="522"/>
                        </a:lnTo>
                        <a:lnTo>
                          <a:pt x="12" y="520"/>
                        </a:lnTo>
                        <a:lnTo>
                          <a:pt x="12" y="520"/>
                        </a:lnTo>
                        <a:lnTo>
                          <a:pt x="16" y="520"/>
                        </a:lnTo>
                        <a:lnTo>
                          <a:pt x="21" y="524"/>
                        </a:lnTo>
                        <a:lnTo>
                          <a:pt x="23" y="524"/>
                        </a:lnTo>
                        <a:lnTo>
                          <a:pt x="25" y="522"/>
                        </a:lnTo>
                        <a:lnTo>
                          <a:pt x="29" y="518"/>
                        </a:lnTo>
                        <a:lnTo>
                          <a:pt x="32" y="518"/>
                        </a:lnTo>
                        <a:lnTo>
                          <a:pt x="34" y="518"/>
                        </a:lnTo>
                        <a:lnTo>
                          <a:pt x="43" y="518"/>
                        </a:lnTo>
                        <a:lnTo>
                          <a:pt x="41" y="522"/>
                        </a:lnTo>
                        <a:lnTo>
                          <a:pt x="41" y="526"/>
                        </a:lnTo>
                        <a:lnTo>
                          <a:pt x="41" y="529"/>
                        </a:lnTo>
                        <a:lnTo>
                          <a:pt x="45" y="533"/>
                        </a:lnTo>
                        <a:lnTo>
                          <a:pt x="49" y="535"/>
                        </a:lnTo>
                        <a:lnTo>
                          <a:pt x="51" y="536"/>
                        </a:lnTo>
                        <a:lnTo>
                          <a:pt x="52" y="538"/>
                        </a:lnTo>
                        <a:lnTo>
                          <a:pt x="56" y="544"/>
                        </a:lnTo>
                        <a:lnTo>
                          <a:pt x="58" y="546"/>
                        </a:lnTo>
                        <a:lnTo>
                          <a:pt x="71" y="557"/>
                        </a:lnTo>
                        <a:lnTo>
                          <a:pt x="76" y="566"/>
                        </a:lnTo>
                        <a:lnTo>
                          <a:pt x="76" y="575"/>
                        </a:lnTo>
                        <a:lnTo>
                          <a:pt x="80" y="573"/>
                        </a:lnTo>
                        <a:lnTo>
                          <a:pt x="83" y="571"/>
                        </a:lnTo>
                        <a:lnTo>
                          <a:pt x="87" y="568"/>
                        </a:lnTo>
                        <a:lnTo>
                          <a:pt x="91" y="566"/>
                        </a:lnTo>
                        <a:lnTo>
                          <a:pt x="92" y="566"/>
                        </a:lnTo>
                        <a:lnTo>
                          <a:pt x="94" y="566"/>
                        </a:lnTo>
                        <a:lnTo>
                          <a:pt x="96" y="564"/>
                        </a:lnTo>
                        <a:lnTo>
                          <a:pt x="98" y="564"/>
                        </a:lnTo>
                        <a:lnTo>
                          <a:pt x="100" y="560"/>
                        </a:lnTo>
                        <a:lnTo>
                          <a:pt x="100" y="558"/>
                        </a:lnTo>
                        <a:lnTo>
                          <a:pt x="100" y="553"/>
                        </a:lnTo>
                        <a:lnTo>
                          <a:pt x="103" y="553"/>
                        </a:lnTo>
                        <a:lnTo>
                          <a:pt x="105" y="551"/>
                        </a:lnTo>
                        <a:lnTo>
                          <a:pt x="105" y="549"/>
                        </a:lnTo>
                        <a:lnTo>
                          <a:pt x="103" y="547"/>
                        </a:lnTo>
                        <a:lnTo>
                          <a:pt x="112" y="544"/>
                        </a:lnTo>
                        <a:lnTo>
                          <a:pt x="120" y="540"/>
                        </a:lnTo>
                        <a:lnTo>
                          <a:pt x="122" y="540"/>
                        </a:lnTo>
                        <a:lnTo>
                          <a:pt x="123" y="540"/>
                        </a:lnTo>
                        <a:lnTo>
                          <a:pt x="125" y="542"/>
                        </a:lnTo>
                        <a:lnTo>
                          <a:pt x="129" y="546"/>
                        </a:lnTo>
                        <a:lnTo>
                          <a:pt x="131" y="547"/>
                        </a:lnTo>
                        <a:lnTo>
                          <a:pt x="131" y="549"/>
                        </a:lnTo>
                        <a:lnTo>
                          <a:pt x="131" y="549"/>
                        </a:lnTo>
                        <a:lnTo>
                          <a:pt x="131" y="553"/>
                        </a:lnTo>
                        <a:lnTo>
                          <a:pt x="132" y="557"/>
                        </a:lnTo>
                        <a:lnTo>
                          <a:pt x="136" y="560"/>
                        </a:lnTo>
                        <a:lnTo>
                          <a:pt x="142" y="566"/>
                        </a:lnTo>
                        <a:lnTo>
                          <a:pt x="143" y="568"/>
                        </a:lnTo>
                        <a:lnTo>
                          <a:pt x="147" y="575"/>
                        </a:lnTo>
                        <a:lnTo>
                          <a:pt x="151" y="577"/>
                        </a:lnTo>
                        <a:lnTo>
                          <a:pt x="162" y="586"/>
                        </a:lnTo>
                        <a:lnTo>
                          <a:pt x="165" y="589"/>
                        </a:lnTo>
                        <a:lnTo>
                          <a:pt x="185" y="628"/>
                        </a:lnTo>
                        <a:lnTo>
                          <a:pt x="191" y="635"/>
                        </a:lnTo>
                        <a:lnTo>
                          <a:pt x="193" y="640"/>
                        </a:lnTo>
                        <a:lnTo>
                          <a:pt x="191" y="644"/>
                        </a:lnTo>
                        <a:lnTo>
                          <a:pt x="198" y="646"/>
                        </a:lnTo>
                        <a:lnTo>
                          <a:pt x="198" y="648"/>
                        </a:lnTo>
                        <a:lnTo>
                          <a:pt x="196" y="651"/>
                        </a:lnTo>
                        <a:lnTo>
                          <a:pt x="196" y="651"/>
                        </a:lnTo>
                        <a:lnTo>
                          <a:pt x="198" y="653"/>
                        </a:lnTo>
                        <a:lnTo>
                          <a:pt x="200" y="653"/>
                        </a:lnTo>
                        <a:lnTo>
                          <a:pt x="200" y="655"/>
                        </a:lnTo>
                        <a:lnTo>
                          <a:pt x="202" y="655"/>
                        </a:lnTo>
                        <a:lnTo>
                          <a:pt x="202" y="657"/>
                        </a:lnTo>
                        <a:lnTo>
                          <a:pt x="202" y="661"/>
                        </a:lnTo>
                        <a:lnTo>
                          <a:pt x="204" y="661"/>
                        </a:lnTo>
                        <a:lnTo>
                          <a:pt x="204" y="661"/>
                        </a:lnTo>
                        <a:lnTo>
                          <a:pt x="205" y="661"/>
                        </a:lnTo>
                        <a:lnTo>
                          <a:pt x="207" y="661"/>
                        </a:lnTo>
                        <a:lnTo>
                          <a:pt x="231" y="671"/>
                        </a:lnTo>
                        <a:lnTo>
                          <a:pt x="233" y="673"/>
                        </a:lnTo>
                        <a:lnTo>
                          <a:pt x="233" y="675"/>
                        </a:lnTo>
                        <a:lnTo>
                          <a:pt x="234" y="675"/>
                        </a:lnTo>
                        <a:lnTo>
                          <a:pt x="236" y="677"/>
                        </a:lnTo>
                        <a:lnTo>
                          <a:pt x="240" y="677"/>
                        </a:lnTo>
                        <a:lnTo>
                          <a:pt x="242" y="679"/>
                        </a:lnTo>
                        <a:lnTo>
                          <a:pt x="242" y="684"/>
                        </a:lnTo>
                        <a:lnTo>
                          <a:pt x="242" y="686"/>
                        </a:lnTo>
                        <a:lnTo>
                          <a:pt x="242" y="690"/>
                        </a:lnTo>
                        <a:lnTo>
                          <a:pt x="242" y="693"/>
                        </a:lnTo>
                        <a:lnTo>
                          <a:pt x="242" y="695"/>
                        </a:lnTo>
                        <a:lnTo>
                          <a:pt x="244" y="702"/>
                        </a:lnTo>
                        <a:lnTo>
                          <a:pt x="244" y="704"/>
                        </a:lnTo>
                        <a:lnTo>
                          <a:pt x="242" y="706"/>
                        </a:lnTo>
                        <a:lnTo>
                          <a:pt x="242" y="708"/>
                        </a:lnTo>
                        <a:lnTo>
                          <a:pt x="242" y="710"/>
                        </a:lnTo>
                        <a:lnTo>
                          <a:pt x="242" y="712"/>
                        </a:lnTo>
                        <a:lnTo>
                          <a:pt x="245" y="708"/>
                        </a:lnTo>
                        <a:lnTo>
                          <a:pt x="245" y="702"/>
                        </a:lnTo>
                        <a:lnTo>
                          <a:pt x="247" y="699"/>
                        </a:lnTo>
                        <a:lnTo>
                          <a:pt x="247" y="695"/>
                        </a:lnTo>
                        <a:lnTo>
                          <a:pt x="249" y="697"/>
                        </a:lnTo>
                        <a:lnTo>
                          <a:pt x="249" y="697"/>
                        </a:lnTo>
                        <a:lnTo>
                          <a:pt x="251" y="699"/>
                        </a:lnTo>
                        <a:lnTo>
                          <a:pt x="253" y="697"/>
                        </a:lnTo>
                        <a:lnTo>
                          <a:pt x="247" y="704"/>
                        </a:lnTo>
                        <a:lnTo>
                          <a:pt x="242" y="715"/>
                        </a:lnTo>
                        <a:lnTo>
                          <a:pt x="236" y="723"/>
                        </a:lnTo>
                        <a:lnTo>
                          <a:pt x="234" y="724"/>
                        </a:lnTo>
                        <a:lnTo>
                          <a:pt x="234" y="728"/>
                        </a:lnTo>
                        <a:lnTo>
                          <a:pt x="234" y="732"/>
                        </a:lnTo>
                        <a:lnTo>
                          <a:pt x="234" y="735"/>
                        </a:lnTo>
                        <a:lnTo>
                          <a:pt x="236" y="737"/>
                        </a:lnTo>
                        <a:lnTo>
                          <a:pt x="240" y="739"/>
                        </a:lnTo>
                        <a:lnTo>
                          <a:pt x="244" y="739"/>
                        </a:lnTo>
                        <a:lnTo>
                          <a:pt x="247" y="739"/>
                        </a:lnTo>
                        <a:lnTo>
                          <a:pt x="251" y="739"/>
                        </a:lnTo>
                        <a:lnTo>
                          <a:pt x="249" y="741"/>
                        </a:lnTo>
                        <a:lnTo>
                          <a:pt x="244" y="743"/>
                        </a:lnTo>
                        <a:lnTo>
                          <a:pt x="242" y="743"/>
                        </a:lnTo>
                        <a:lnTo>
                          <a:pt x="240" y="750"/>
                        </a:lnTo>
                        <a:lnTo>
                          <a:pt x="238" y="752"/>
                        </a:lnTo>
                        <a:lnTo>
                          <a:pt x="238" y="752"/>
                        </a:lnTo>
                        <a:lnTo>
                          <a:pt x="236" y="754"/>
                        </a:lnTo>
                        <a:lnTo>
                          <a:pt x="236" y="755"/>
                        </a:lnTo>
                        <a:lnTo>
                          <a:pt x="236" y="759"/>
                        </a:lnTo>
                        <a:lnTo>
                          <a:pt x="240" y="761"/>
                        </a:lnTo>
                        <a:lnTo>
                          <a:pt x="242" y="761"/>
                        </a:lnTo>
                        <a:lnTo>
                          <a:pt x="245" y="763"/>
                        </a:lnTo>
                        <a:lnTo>
                          <a:pt x="247" y="764"/>
                        </a:lnTo>
                        <a:lnTo>
                          <a:pt x="253" y="774"/>
                        </a:lnTo>
                        <a:lnTo>
                          <a:pt x="255" y="770"/>
                        </a:lnTo>
                        <a:lnTo>
                          <a:pt x="258" y="768"/>
                        </a:lnTo>
                        <a:lnTo>
                          <a:pt x="260" y="766"/>
                        </a:lnTo>
                        <a:lnTo>
                          <a:pt x="260" y="763"/>
                        </a:lnTo>
                        <a:lnTo>
                          <a:pt x="262" y="761"/>
                        </a:lnTo>
                        <a:lnTo>
                          <a:pt x="262" y="757"/>
                        </a:lnTo>
                        <a:lnTo>
                          <a:pt x="264" y="755"/>
                        </a:lnTo>
                        <a:lnTo>
                          <a:pt x="265" y="754"/>
                        </a:lnTo>
                        <a:lnTo>
                          <a:pt x="269" y="752"/>
                        </a:lnTo>
                        <a:lnTo>
                          <a:pt x="273" y="750"/>
                        </a:lnTo>
                        <a:lnTo>
                          <a:pt x="276" y="752"/>
                        </a:lnTo>
                        <a:lnTo>
                          <a:pt x="273" y="754"/>
                        </a:lnTo>
                        <a:lnTo>
                          <a:pt x="271" y="755"/>
                        </a:lnTo>
                        <a:lnTo>
                          <a:pt x="271" y="759"/>
                        </a:lnTo>
                        <a:lnTo>
                          <a:pt x="273" y="763"/>
                        </a:lnTo>
                        <a:lnTo>
                          <a:pt x="278" y="764"/>
                        </a:lnTo>
                        <a:lnTo>
                          <a:pt x="282" y="766"/>
                        </a:lnTo>
                        <a:lnTo>
                          <a:pt x="285" y="766"/>
                        </a:lnTo>
                        <a:lnTo>
                          <a:pt x="289" y="772"/>
                        </a:lnTo>
                        <a:lnTo>
                          <a:pt x="284" y="768"/>
                        </a:lnTo>
                        <a:lnTo>
                          <a:pt x="282" y="766"/>
                        </a:lnTo>
                        <a:lnTo>
                          <a:pt x="278" y="766"/>
                        </a:lnTo>
                        <a:lnTo>
                          <a:pt x="278" y="766"/>
                        </a:lnTo>
                        <a:lnTo>
                          <a:pt x="276" y="766"/>
                        </a:lnTo>
                        <a:lnTo>
                          <a:pt x="275" y="766"/>
                        </a:lnTo>
                        <a:lnTo>
                          <a:pt x="275" y="766"/>
                        </a:lnTo>
                        <a:lnTo>
                          <a:pt x="273" y="764"/>
                        </a:lnTo>
                        <a:lnTo>
                          <a:pt x="269" y="763"/>
                        </a:lnTo>
                        <a:lnTo>
                          <a:pt x="267" y="763"/>
                        </a:lnTo>
                        <a:lnTo>
                          <a:pt x="269" y="759"/>
                        </a:lnTo>
                        <a:lnTo>
                          <a:pt x="267" y="757"/>
                        </a:lnTo>
                        <a:lnTo>
                          <a:pt x="265" y="757"/>
                        </a:lnTo>
                        <a:lnTo>
                          <a:pt x="262" y="759"/>
                        </a:lnTo>
                        <a:lnTo>
                          <a:pt x="262" y="764"/>
                        </a:lnTo>
                        <a:lnTo>
                          <a:pt x="262" y="766"/>
                        </a:lnTo>
                        <a:lnTo>
                          <a:pt x="265" y="768"/>
                        </a:lnTo>
                        <a:lnTo>
                          <a:pt x="271" y="772"/>
                        </a:lnTo>
                        <a:lnTo>
                          <a:pt x="275" y="775"/>
                        </a:lnTo>
                        <a:lnTo>
                          <a:pt x="275" y="777"/>
                        </a:lnTo>
                        <a:lnTo>
                          <a:pt x="278" y="786"/>
                        </a:lnTo>
                        <a:lnTo>
                          <a:pt x="280" y="786"/>
                        </a:lnTo>
                        <a:lnTo>
                          <a:pt x="285" y="785"/>
                        </a:lnTo>
                        <a:lnTo>
                          <a:pt x="284" y="790"/>
                        </a:lnTo>
                        <a:lnTo>
                          <a:pt x="282" y="795"/>
                        </a:lnTo>
                        <a:lnTo>
                          <a:pt x="282" y="801"/>
                        </a:lnTo>
                        <a:lnTo>
                          <a:pt x="282" y="805"/>
                        </a:lnTo>
                        <a:lnTo>
                          <a:pt x="284" y="803"/>
                        </a:lnTo>
                        <a:lnTo>
                          <a:pt x="285" y="801"/>
                        </a:lnTo>
                        <a:lnTo>
                          <a:pt x="287" y="799"/>
                        </a:lnTo>
                        <a:lnTo>
                          <a:pt x="289" y="797"/>
                        </a:lnTo>
                        <a:lnTo>
                          <a:pt x="287" y="801"/>
                        </a:lnTo>
                        <a:lnTo>
                          <a:pt x="287" y="803"/>
                        </a:lnTo>
                        <a:lnTo>
                          <a:pt x="287" y="805"/>
                        </a:lnTo>
                        <a:lnTo>
                          <a:pt x="287" y="806"/>
                        </a:lnTo>
                        <a:lnTo>
                          <a:pt x="285" y="808"/>
                        </a:lnTo>
                        <a:lnTo>
                          <a:pt x="284" y="810"/>
                        </a:lnTo>
                        <a:lnTo>
                          <a:pt x="280" y="812"/>
                        </a:lnTo>
                        <a:lnTo>
                          <a:pt x="282" y="816"/>
                        </a:lnTo>
                        <a:lnTo>
                          <a:pt x="284" y="819"/>
                        </a:lnTo>
                        <a:lnTo>
                          <a:pt x="284" y="823"/>
                        </a:lnTo>
                        <a:lnTo>
                          <a:pt x="285" y="826"/>
                        </a:lnTo>
                        <a:lnTo>
                          <a:pt x="289" y="812"/>
                        </a:lnTo>
                        <a:lnTo>
                          <a:pt x="291" y="810"/>
                        </a:lnTo>
                        <a:lnTo>
                          <a:pt x="293" y="808"/>
                        </a:lnTo>
                        <a:lnTo>
                          <a:pt x="296" y="806"/>
                        </a:lnTo>
                        <a:lnTo>
                          <a:pt x="302" y="803"/>
                        </a:lnTo>
                        <a:lnTo>
                          <a:pt x="305" y="797"/>
                        </a:lnTo>
                        <a:lnTo>
                          <a:pt x="309" y="794"/>
                        </a:lnTo>
                        <a:lnTo>
                          <a:pt x="309" y="788"/>
                        </a:lnTo>
                        <a:lnTo>
                          <a:pt x="311" y="792"/>
                        </a:lnTo>
                        <a:lnTo>
                          <a:pt x="309" y="795"/>
                        </a:lnTo>
                        <a:lnTo>
                          <a:pt x="305" y="797"/>
                        </a:lnTo>
                        <a:lnTo>
                          <a:pt x="305" y="801"/>
                        </a:lnTo>
                        <a:lnTo>
                          <a:pt x="305" y="805"/>
                        </a:lnTo>
                        <a:lnTo>
                          <a:pt x="307" y="805"/>
                        </a:lnTo>
                        <a:lnTo>
                          <a:pt x="309" y="806"/>
                        </a:lnTo>
                        <a:lnTo>
                          <a:pt x="311" y="808"/>
                        </a:lnTo>
                        <a:lnTo>
                          <a:pt x="313" y="808"/>
                        </a:lnTo>
                        <a:lnTo>
                          <a:pt x="315" y="814"/>
                        </a:lnTo>
                        <a:lnTo>
                          <a:pt x="316" y="816"/>
                        </a:lnTo>
                        <a:lnTo>
                          <a:pt x="313" y="812"/>
                        </a:lnTo>
                        <a:lnTo>
                          <a:pt x="309" y="808"/>
                        </a:lnTo>
                        <a:lnTo>
                          <a:pt x="305" y="806"/>
                        </a:lnTo>
                        <a:lnTo>
                          <a:pt x="302" y="805"/>
                        </a:lnTo>
                        <a:lnTo>
                          <a:pt x="298" y="806"/>
                        </a:lnTo>
                        <a:lnTo>
                          <a:pt x="295" y="810"/>
                        </a:lnTo>
                        <a:lnTo>
                          <a:pt x="291" y="814"/>
                        </a:lnTo>
                        <a:lnTo>
                          <a:pt x="291" y="819"/>
                        </a:lnTo>
                        <a:lnTo>
                          <a:pt x="291" y="819"/>
                        </a:lnTo>
                        <a:lnTo>
                          <a:pt x="293" y="819"/>
                        </a:lnTo>
                        <a:lnTo>
                          <a:pt x="293" y="819"/>
                        </a:lnTo>
                        <a:lnTo>
                          <a:pt x="293" y="821"/>
                        </a:lnTo>
                        <a:lnTo>
                          <a:pt x="291" y="825"/>
                        </a:lnTo>
                        <a:lnTo>
                          <a:pt x="291" y="826"/>
                        </a:lnTo>
                        <a:lnTo>
                          <a:pt x="291" y="830"/>
                        </a:lnTo>
                        <a:lnTo>
                          <a:pt x="291" y="832"/>
                        </a:lnTo>
                        <a:lnTo>
                          <a:pt x="293" y="836"/>
                        </a:lnTo>
                        <a:lnTo>
                          <a:pt x="293" y="837"/>
                        </a:lnTo>
                        <a:lnTo>
                          <a:pt x="295" y="837"/>
                        </a:lnTo>
                        <a:lnTo>
                          <a:pt x="296" y="837"/>
                        </a:lnTo>
                        <a:lnTo>
                          <a:pt x="300" y="832"/>
                        </a:lnTo>
                        <a:lnTo>
                          <a:pt x="302" y="830"/>
                        </a:lnTo>
                        <a:lnTo>
                          <a:pt x="305" y="828"/>
                        </a:lnTo>
                        <a:lnTo>
                          <a:pt x="309" y="828"/>
                        </a:lnTo>
                        <a:lnTo>
                          <a:pt x="316" y="830"/>
                        </a:lnTo>
                        <a:lnTo>
                          <a:pt x="313" y="830"/>
                        </a:lnTo>
                        <a:lnTo>
                          <a:pt x="307" y="830"/>
                        </a:lnTo>
                        <a:lnTo>
                          <a:pt x="304" y="832"/>
                        </a:lnTo>
                        <a:lnTo>
                          <a:pt x="300" y="834"/>
                        </a:lnTo>
                        <a:lnTo>
                          <a:pt x="296" y="836"/>
                        </a:lnTo>
                        <a:lnTo>
                          <a:pt x="295" y="841"/>
                        </a:lnTo>
                        <a:lnTo>
                          <a:pt x="293" y="847"/>
                        </a:lnTo>
                        <a:lnTo>
                          <a:pt x="295" y="850"/>
                        </a:lnTo>
                        <a:lnTo>
                          <a:pt x="300" y="857"/>
                        </a:lnTo>
                        <a:lnTo>
                          <a:pt x="307" y="861"/>
                        </a:lnTo>
                        <a:lnTo>
                          <a:pt x="316" y="861"/>
                        </a:lnTo>
                        <a:lnTo>
                          <a:pt x="320" y="854"/>
                        </a:lnTo>
                        <a:lnTo>
                          <a:pt x="320" y="857"/>
                        </a:lnTo>
                        <a:lnTo>
                          <a:pt x="320" y="859"/>
                        </a:lnTo>
                        <a:lnTo>
                          <a:pt x="320" y="863"/>
                        </a:lnTo>
                        <a:lnTo>
                          <a:pt x="324" y="863"/>
                        </a:lnTo>
                        <a:lnTo>
                          <a:pt x="320" y="868"/>
                        </a:lnTo>
                        <a:lnTo>
                          <a:pt x="324" y="868"/>
                        </a:lnTo>
                        <a:lnTo>
                          <a:pt x="329" y="868"/>
                        </a:lnTo>
                        <a:lnTo>
                          <a:pt x="335" y="868"/>
                        </a:lnTo>
                        <a:lnTo>
                          <a:pt x="327" y="870"/>
                        </a:lnTo>
                        <a:lnTo>
                          <a:pt x="324" y="872"/>
                        </a:lnTo>
                        <a:lnTo>
                          <a:pt x="322" y="872"/>
                        </a:lnTo>
                        <a:lnTo>
                          <a:pt x="322" y="874"/>
                        </a:lnTo>
                        <a:lnTo>
                          <a:pt x="326" y="876"/>
                        </a:lnTo>
                        <a:lnTo>
                          <a:pt x="338" y="878"/>
                        </a:lnTo>
                        <a:lnTo>
                          <a:pt x="340" y="876"/>
                        </a:lnTo>
                        <a:lnTo>
                          <a:pt x="340" y="874"/>
                        </a:lnTo>
                        <a:lnTo>
                          <a:pt x="340" y="872"/>
                        </a:lnTo>
                        <a:lnTo>
                          <a:pt x="342" y="870"/>
                        </a:lnTo>
                        <a:lnTo>
                          <a:pt x="342" y="874"/>
                        </a:lnTo>
                        <a:lnTo>
                          <a:pt x="346" y="878"/>
                        </a:lnTo>
                        <a:lnTo>
                          <a:pt x="347" y="878"/>
                        </a:lnTo>
                        <a:lnTo>
                          <a:pt x="351" y="876"/>
                        </a:lnTo>
                        <a:lnTo>
                          <a:pt x="355" y="872"/>
                        </a:lnTo>
                        <a:lnTo>
                          <a:pt x="355" y="865"/>
                        </a:lnTo>
                        <a:lnTo>
                          <a:pt x="356" y="861"/>
                        </a:lnTo>
                        <a:lnTo>
                          <a:pt x="356" y="863"/>
                        </a:lnTo>
                        <a:lnTo>
                          <a:pt x="356" y="868"/>
                        </a:lnTo>
                        <a:lnTo>
                          <a:pt x="356" y="870"/>
                        </a:lnTo>
                        <a:lnTo>
                          <a:pt x="356" y="872"/>
                        </a:lnTo>
                        <a:lnTo>
                          <a:pt x="353" y="878"/>
                        </a:lnTo>
                        <a:lnTo>
                          <a:pt x="353" y="879"/>
                        </a:lnTo>
                        <a:lnTo>
                          <a:pt x="353" y="881"/>
                        </a:lnTo>
                        <a:lnTo>
                          <a:pt x="353" y="883"/>
                        </a:lnTo>
                        <a:lnTo>
                          <a:pt x="355" y="885"/>
                        </a:lnTo>
                        <a:lnTo>
                          <a:pt x="358" y="892"/>
                        </a:lnTo>
                        <a:lnTo>
                          <a:pt x="358" y="896"/>
                        </a:lnTo>
                        <a:lnTo>
                          <a:pt x="362" y="899"/>
                        </a:lnTo>
                        <a:lnTo>
                          <a:pt x="366" y="903"/>
                        </a:lnTo>
                        <a:lnTo>
                          <a:pt x="369" y="903"/>
                        </a:lnTo>
                        <a:lnTo>
                          <a:pt x="373" y="901"/>
                        </a:lnTo>
                        <a:lnTo>
                          <a:pt x="377" y="899"/>
                        </a:lnTo>
                        <a:lnTo>
                          <a:pt x="378" y="896"/>
                        </a:lnTo>
                        <a:lnTo>
                          <a:pt x="378" y="892"/>
                        </a:lnTo>
                        <a:lnTo>
                          <a:pt x="377" y="888"/>
                        </a:lnTo>
                        <a:lnTo>
                          <a:pt x="380" y="888"/>
                        </a:lnTo>
                        <a:lnTo>
                          <a:pt x="380" y="892"/>
                        </a:lnTo>
                        <a:lnTo>
                          <a:pt x="378" y="896"/>
                        </a:lnTo>
                        <a:lnTo>
                          <a:pt x="378" y="901"/>
                        </a:lnTo>
                        <a:lnTo>
                          <a:pt x="378" y="905"/>
                        </a:lnTo>
                        <a:lnTo>
                          <a:pt x="382" y="909"/>
                        </a:lnTo>
                        <a:lnTo>
                          <a:pt x="386" y="907"/>
                        </a:lnTo>
                        <a:lnTo>
                          <a:pt x="382" y="910"/>
                        </a:lnTo>
                        <a:lnTo>
                          <a:pt x="380" y="910"/>
                        </a:lnTo>
                        <a:lnTo>
                          <a:pt x="378" y="907"/>
                        </a:lnTo>
                        <a:lnTo>
                          <a:pt x="377" y="905"/>
                        </a:lnTo>
                        <a:lnTo>
                          <a:pt x="375" y="907"/>
                        </a:lnTo>
                        <a:lnTo>
                          <a:pt x="375" y="909"/>
                        </a:lnTo>
                        <a:lnTo>
                          <a:pt x="377" y="912"/>
                        </a:lnTo>
                        <a:lnTo>
                          <a:pt x="378" y="914"/>
                        </a:lnTo>
                        <a:lnTo>
                          <a:pt x="380" y="916"/>
                        </a:lnTo>
                        <a:lnTo>
                          <a:pt x="384" y="918"/>
                        </a:lnTo>
                        <a:lnTo>
                          <a:pt x="386" y="918"/>
                        </a:lnTo>
                        <a:lnTo>
                          <a:pt x="389" y="916"/>
                        </a:lnTo>
                        <a:lnTo>
                          <a:pt x="389" y="914"/>
                        </a:lnTo>
                        <a:lnTo>
                          <a:pt x="391" y="910"/>
                        </a:lnTo>
                        <a:lnTo>
                          <a:pt x="393" y="907"/>
                        </a:lnTo>
                        <a:lnTo>
                          <a:pt x="391" y="916"/>
                        </a:lnTo>
                        <a:lnTo>
                          <a:pt x="391" y="919"/>
                        </a:lnTo>
                        <a:lnTo>
                          <a:pt x="393" y="919"/>
                        </a:lnTo>
                        <a:lnTo>
                          <a:pt x="397" y="921"/>
                        </a:lnTo>
                        <a:lnTo>
                          <a:pt x="398" y="919"/>
                        </a:lnTo>
                        <a:lnTo>
                          <a:pt x="400" y="918"/>
                        </a:lnTo>
                        <a:lnTo>
                          <a:pt x="400" y="921"/>
                        </a:lnTo>
                        <a:lnTo>
                          <a:pt x="398" y="921"/>
                        </a:lnTo>
                        <a:lnTo>
                          <a:pt x="395" y="923"/>
                        </a:lnTo>
                        <a:lnTo>
                          <a:pt x="393" y="923"/>
                        </a:lnTo>
                        <a:lnTo>
                          <a:pt x="393" y="927"/>
                        </a:lnTo>
                        <a:lnTo>
                          <a:pt x="395" y="929"/>
                        </a:lnTo>
                        <a:lnTo>
                          <a:pt x="397" y="929"/>
                        </a:lnTo>
                        <a:lnTo>
                          <a:pt x="395" y="929"/>
                        </a:lnTo>
                        <a:lnTo>
                          <a:pt x="395" y="930"/>
                        </a:lnTo>
                        <a:lnTo>
                          <a:pt x="397" y="932"/>
                        </a:lnTo>
                        <a:lnTo>
                          <a:pt x="397" y="934"/>
                        </a:lnTo>
                        <a:lnTo>
                          <a:pt x="398" y="930"/>
                        </a:lnTo>
                        <a:lnTo>
                          <a:pt x="398" y="930"/>
                        </a:lnTo>
                        <a:lnTo>
                          <a:pt x="400" y="930"/>
                        </a:lnTo>
                        <a:lnTo>
                          <a:pt x="402" y="932"/>
                        </a:lnTo>
                        <a:lnTo>
                          <a:pt x="1014" y="932"/>
                        </a:lnTo>
                        <a:lnTo>
                          <a:pt x="1014" y="919"/>
                        </a:lnTo>
                        <a:lnTo>
                          <a:pt x="1019" y="921"/>
                        </a:lnTo>
                        <a:lnTo>
                          <a:pt x="1021" y="929"/>
                        </a:lnTo>
                        <a:lnTo>
                          <a:pt x="1021" y="936"/>
                        </a:lnTo>
                        <a:lnTo>
                          <a:pt x="1025" y="941"/>
                        </a:lnTo>
                        <a:lnTo>
                          <a:pt x="1028" y="943"/>
                        </a:lnTo>
                        <a:lnTo>
                          <a:pt x="1036" y="945"/>
                        </a:lnTo>
                        <a:lnTo>
                          <a:pt x="1039" y="947"/>
                        </a:lnTo>
                        <a:lnTo>
                          <a:pt x="1043" y="949"/>
                        </a:lnTo>
                        <a:lnTo>
                          <a:pt x="1047" y="949"/>
                        </a:lnTo>
                        <a:lnTo>
                          <a:pt x="1049" y="949"/>
                        </a:lnTo>
                        <a:lnTo>
                          <a:pt x="1052" y="947"/>
                        </a:lnTo>
                        <a:lnTo>
                          <a:pt x="1052" y="947"/>
                        </a:lnTo>
                        <a:lnTo>
                          <a:pt x="1056" y="947"/>
                        </a:lnTo>
                        <a:lnTo>
                          <a:pt x="1059" y="947"/>
                        </a:lnTo>
                        <a:lnTo>
                          <a:pt x="1061" y="947"/>
                        </a:lnTo>
                        <a:lnTo>
                          <a:pt x="1069" y="950"/>
                        </a:lnTo>
                        <a:lnTo>
                          <a:pt x="1070" y="950"/>
                        </a:lnTo>
                        <a:lnTo>
                          <a:pt x="1070" y="952"/>
                        </a:lnTo>
                        <a:lnTo>
                          <a:pt x="1072" y="954"/>
                        </a:lnTo>
                        <a:lnTo>
                          <a:pt x="1074" y="958"/>
                        </a:lnTo>
                        <a:lnTo>
                          <a:pt x="1074" y="960"/>
                        </a:lnTo>
                        <a:lnTo>
                          <a:pt x="1076" y="960"/>
                        </a:lnTo>
                        <a:lnTo>
                          <a:pt x="1078" y="958"/>
                        </a:lnTo>
                        <a:lnTo>
                          <a:pt x="1079" y="956"/>
                        </a:lnTo>
                        <a:lnTo>
                          <a:pt x="1079" y="956"/>
                        </a:lnTo>
                        <a:lnTo>
                          <a:pt x="1081" y="958"/>
                        </a:lnTo>
                        <a:lnTo>
                          <a:pt x="1083" y="958"/>
                        </a:lnTo>
                        <a:lnTo>
                          <a:pt x="1083" y="958"/>
                        </a:lnTo>
                        <a:lnTo>
                          <a:pt x="1087" y="961"/>
                        </a:lnTo>
                        <a:lnTo>
                          <a:pt x="1089" y="963"/>
                        </a:lnTo>
                        <a:lnTo>
                          <a:pt x="1092" y="965"/>
                        </a:lnTo>
                        <a:lnTo>
                          <a:pt x="1096" y="967"/>
                        </a:lnTo>
                        <a:lnTo>
                          <a:pt x="1099" y="965"/>
                        </a:lnTo>
                        <a:lnTo>
                          <a:pt x="1105" y="961"/>
                        </a:lnTo>
                        <a:lnTo>
                          <a:pt x="1107" y="961"/>
                        </a:lnTo>
                        <a:lnTo>
                          <a:pt x="1109" y="961"/>
                        </a:lnTo>
                        <a:lnTo>
                          <a:pt x="1109" y="963"/>
                        </a:lnTo>
                        <a:lnTo>
                          <a:pt x="1109" y="963"/>
                        </a:lnTo>
                        <a:lnTo>
                          <a:pt x="1110" y="965"/>
                        </a:lnTo>
                        <a:lnTo>
                          <a:pt x="1112" y="965"/>
                        </a:lnTo>
                        <a:lnTo>
                          <a:pt x="1116" y="965"/>
                        </a:lnTo>
                        <a:lnTo>
                          <a:pt x="1123" y="965"/>
                        </a:lnTo>
                        <a:lnTo>
                          <a:pt x="1125" y="965"/>
                        </a:lnTo>
                        <a:lnTo>
                          <a:pt x="1125" y="965"/>
                        </a:lnTo>
                        <a:lnTo>
                          <a:pt x="1127" y="967"/>
                        </a:lnTo>
                        <a:lnTo>
                          <a:pt x="1129" y="969"/>
                        </a:lnTo>
                        <a:lnTo>
                          <a:pt x="1130" y="969"/>
                        </a:lnTo>
                        <a:lnTo>
                          <a:pt x="1134" y="969"/>
                        </a:lnTo>
                        <a:lnTo>
                          <a:pt x="1140" y="969"/>
                        </a:lnTo>
                        <a:lnTo>
                          <a:pt x="1147" y="965"/>
                        </a:lnTo>
                        <a:lnTo>
                          <a:pt x="1154" y="961"/>
                        </a:lnTo>
                        <a:lnTo>
                          <a:pt x="1160" y="960"/>
                        </a:lnTo>
                        <a:lnTo>
                          <a:pt x="1167" y="960"/>
                        </a:lnTo>
                        <a:lnTo>
                          <a:pt x="1232" y="1002"/>
                        </a:lnTo>
                        <a:lnTo>
                          <a:pt x="1238" y="1005"/>
                        </a:lnTo>
                        <a:lnTo>
                          <a:pt x="1240" y="1009"/>
                        </a:lnTo>
                        <a:lnTo>
                          <a:pt x="1243" y="1014"/>
                        </a:lnTo>
                        <a:lnTo>
                          <a:pt x="1245" y="1018"/>
                        </a:lnTo>
                        <a:lnTo>
                          <a:pt x="1247" y="1020"/>
                        </a:lnTo>
                        <a:lnTo>
                          <a:pt x="1249" y="1022"/>
                        </a:lnTo>
                        <a:lnTo>
                          <a:pt x="1252" y="1020"/>
                        </a:lnTo>
                        <a:lnTo>
                          <a:pt x="1256" y="1022"/>
                        </a:lnTo>
                        <a:lnTo>
                          <a:pt x="1258" y="1025"/>
                        </a:lnTo>
                        <a:lnTo>
                          <a:pt x="1258" y="1031"/>
                        </a:lnTo>
                        <a:lnTo>
                          <a:pt x="1262" y="1034"/>
                        </a:lnTo>
                        <a:lnTo>
                          <a:pt x="1263" y="1034"/>
                        </a:lnTo>
                        <a:lnTo>
                          <a:pt x="1267" y="1034"/>
                        </a:lnTo>
                        <a:lnTo>
                          <a:pt x="1269" y="1033"/>
                        </a:lnTo>
                        <a:lnTo>
                          <a:pt x="1271" y="1036"/>
                        </a:lnTo>
                        <a:lnTo>
                          <a:pt x="1271" y="1040"/>
                        </a:lnTo>
                        <a:lnTo>
                          <a:pt x="1271" y="1042"/>
                        </a:lnTo>
                        <a:lnTo>
                          <a:pt x="1271" y="1043"/>
                        </a:lnTo>
                        <a:lnTo>
                          <a:pt x="1272" y="1047"/>
                        </a:lnTo>
                        <a:lnTo>
                          <a:pt x="1289" y="1056"/>
                        </a:lnTo>
                        <a:lnTo>
                          <a:pt x="1291" y="1060"/>
                        </a:lnTo>
                        <a:lnTo>
                          <a:pt x="1293" y="1062"/>
                        </a:lnTo>
                        <a:lnTo>
                          <a:pt x="1293" y="1067"/>
                        </a:lnTo>
                        <a:lnTo>
                          <a:pt x="1300" y="1115"/>
                        </a:lnTo>
                        <a:lnTo>
                          <a:pt x="1300" y="1118"/>
                        </a:lnTo>
                        <a:lnTo>
                          <a:pt x="1300" y="1122"/>
                        </a:lnTo>
                        <a:lnTo>
                          <a:pt x="1298" y="1129"/>
                        </a:lnTo>
                        <a:lnTo>
                          <a:pt x="1293" y="1144"/>
                        </a:lnTo>
                        <a:lnTo>
                          <a:pt x="1291" y="1151"/>
                        </a:lnTo>
                        <a:lnTo>
                          <a:pt x="1285" y="1157"/>
                        </a:lnTo>
                        <a:lnTo>
                          <a:pt x="1282" y="1160"/>
                        </a:lnTo>
                        <a:lnTo>
                          <a:pt x="1280" y="1162"/>
                        </a:lnTo>
                        <a:lnTo>
                          <a:pt x="1278" y="1166"/>
                        </a:lnTo>
                        <a:lnTo>
                          <a:pt x="1278" y="1169"/>
                        </a:lnTo>
                        <a:lnTo>
                          <a:pt x="1280" y="1173"/>
                        </a:lnTo>
                        <a:lnTo>
                          <a:pt x="1282" y="1177"/>
                        </a:lnTo>
                        <a:lnTo>
                          <a:pt x="1285" y="1178"/>
                        </a:lnTo>
                        <a:lnTo>
                          <a:pt x="1293" y="1180"/>
                        </a:lnTo>
                        <a:lnTo>
                          <a:pt x="1300" y="1178"/>
                        </a:lnTo>
                        <a:lnTo>
                          <a:pt x="1313" y="1169"/>
                        </a:lnTo>
                        <a:lnTo>
                          <a:pt x="1320" y="1166"/>
                        </a:lnTo>
                        <a:lnTo>
                          <a:pt x="1344" y="1158"/>
                        </a:lnTo>
                        <a:lnTo>
                          <a:pt x="1369" y="1146"/>
                        </a:lnTo>
                        <a:lnTo>
                          <a:pt x="1373" y="1142"/>
                        </a:lnTo>
                        <a:lnTo>
                          <a:pt x="1373" y="1140"/>
                        </a:lnTo>
                        <a:lnTo>
                          <a:pt x="1371" y="1138"/>
                        </a:lnTo>
                        <a:lnTo>
                          <a:pt x="1371" y="1138"/>
                        </a:lnTo>
                        <a:lnTo>
                          <a:pt x="1369" y="1137"/>
                        </a:lnTo>
                        <a:lnTo>
                          <a:pt x="1367" y="1126"/>
                        </a:lnTo>
                        <a:lnTo>
                          <a:pt x="1367" y="1122"/>
                        </a:lnTo>
                        <a:lnTo>
                          <a:pt x="1374" y="1120"/>
                        </a:lnTo>
                        <a:lnTo>
                          <a:pt x="1382" y="1118"/>
                        </a:lnTo>
                        <a:lnTo>
                          <a:pt x="1416" y="1116"/>
                        </a:lnTo>
                        <a:lnTo>
                          <a:pt x="1418" y="1116"/>
                        </a:lnTo>
                        <a:lnTo>
                          <a:pt x="1420" y="1115"/>
                        </a:lnTo>
                        <a:lnTo>
                          <a:pt x="1427" y="1104"/>
                        </a:lnTo>
                        <a:lnTo>
                          <a:pt x="1453" y="1076"/>
                        </a:lnTo>
                        <a:lnTo>
                          <a:pt x="1458" y="1073"/>
                        </a:lnTo>
                        <a:lnTo>
                          <a:pt x="1466" y="1071"/>
                        </a:lnTo>
                        <a:lnTo>
                          <a:pt x="1476" y="1064"/>
                        </a:lnTo>
                        <a:lnTo>
                          <a:pt x="1478" y="1060"/>
                        </a:lnTo>
                        <a:close/>
                      </a:path>
                    </a:pathLst>
                  </a:custGeom>
                  <a:grpFill/>
                  <a:ln w="12700">
                    <a:noFill/>
                  </a:ln>
                </p:spPr>
                <p:txBody>
                  <a:bodyPr vert="horz" wrap="square" lIns="91440" tIns="45720" rIns="91440" bIns="45720" numCol="1" anchor="t" anchorCtr="0" compatLnSpc="1">
                    <a:prstTxWarp prst="textNoShape">
                      <a:avLst/>
                    </a:prstTxWarp>
                  </a:bodyPr>
                  <a:lstStyle/>
                  <a:p>
                    <a:endParaRPr lang="en-US"/>
                  </a:p>
                </p:txBody>
              </p:sp>
              <p:sp>
                <p:nvSpPr>
                  <p:cNvPr id="313" name="Freeform 183">
                    <a:extLst>
                      <a:ext uri="{FF2B5EF4-FFF2-40B4-BE49-F238E27FC236}">
                        <a16:creationId xmlns:a16="http://schemas.microsoft.com/office/drawing/2014/main" id="{BBC86523-07EB-4D54-A20F-730CEFB07A9B}"/>
                      </a:ext>
                    </a:extLst>
                  </p:cNvPr>
                  <p:cNvSpPr>
                    <a:spLocks/>
                  </p:cNvSpPr>
                  <p:nvPr/>
                </p:nvSpPr>
                <p:spPr bwMode="auto">
                  <a:xfrm>
                    <a:off x="3567377" y="2206722"/>
                    <a:ext cx="12970" cy="18815"/>
                  </a:xfrm>
                  <a:custGeom>
                    <a:avLst/>
                    <a:gdLst>
                      <a:gd name="T0" fmla="*/ 2 w 5"/>
                      <a:gd name="T1" fmla="*/ 0 h 7"/>
                      <a:gd name="T2" fmla="*/ 2 w 5"/>
                      <a:gd name="T3" fmla="*/ 0 h 7"/>
                      <a:gd name="T4" fmla="*/ 0 w 5"/>
                      <a:gd name="T5" fmla="*/ 0 h 7"/>
                      <a:gd name="T6" fmla="*/ 0 w 5"/>
                      <a:gd name="T7" fmla="*/ 2 h 7"/>
                      <a:gd name="T8" fmla="*/ 0 w 5"/>
                      <a:gd name="T9" fmla="*/ 4 h 7"/>
                      <a:gd name="T10" fmla="*/ 2 w 5"/>
                      <a:gd name="T11" fmla="*/ 7 h 7"/>
                      <a:gd name="T12" fmla="*/ 4 w 5"/>
                      <a:gd name="T13" fmla="*/ 5 h 7"/>
                      <a:gd name="T14" fmla="*/ 5 w 5"/>
                      <a:gd name="T15" fmla="*/ 4 h 7"/>
                      <a:gd name="T16" fmla="*/ 5 w 5"/>
                      <a:gd name="T17" fmla="*/ 2 h 7"/>
                      <a:gd name="T18" fmla="*/ 5 w 5"/>
                      <a:gd name="T19" fmla="*/ 0 h 7"/>
                      <a:gd name="T20" fmla="*/ 4 w 5"/>
                      <a:gd name="T21" fmla="*/ 0 h 7"/>
                      <a:gd name="T22" fmla="*/ 2 w 5"/>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7">
                        <a:moveTo>
                          <a:pt x="2" y="0"/>
                        </a:moveTo>
                        <a:lnTo>
                          <a:pt x="2" y="0"/>
                        </a:lnTo>
                        <a:lnTo>
                          <a:pt x="0" y="0"/>
                        </a:lnTo>
                        <a:lnTo>
                          <a:pt x="0" y="2"/>
                        </a:lnTo>
                        <a:lnTo>
                          <a:pt x="0" y="4"/>
                        </a:lnTo>
                        <a:lnTo>
                          <a:pt x="2" y="7"/>
                        </a:lnTo>
                        <a:lnTo>
                          <a:pt x="4" y="5"/>
                        </a:lnTo>
                        <a:lnTo>
                          <a:pt x="5" y="4"/>
                        </a:lnTo>
                        <a:lnTo>
                          <a:pt x="5" y="2"/>
                        </a:lnTo>
                        <a:lnTo>
                          <a:pt x="5" y="0"/>
                        </a:lnTo>
                        <a:lnTo>
                          <a:pt x="4" y="0"/>
                        </a:lnTo>
                        <a:lnTo>
                          <a:pt x="2" y="0"/>
                        </a:lnTo>
                        <a:close/>
                      </a:path>
                    </a:pathLst>
                  </a:custGeom>
                  <a:grpFill/>
                  <a:ln w="12700">
                    <a:solidFill>
                      <a:srgbClr val="0F1E3D"/>
                    </a:solidFill>
                  </a:ln>
                  <a:extLst/>
                </p:spPr>
                <p:txBody>
                  <a:bodyPr vert="horz" wrap="square" lIns="91440" tIns="45720" rIns="91440" bIns="45720" numCol="1" anchor="t" anchorCtr="0" compatLnSpc="1">
                    <a:prstTxWarp prst="textNoShape">
                      <a:avLst/>
                    </a:prstTxWarp>
                  </a:bodyPr>
                  <a:lstStyle/>
                  <a:p>
                    <a:endParaRPr lang="en-US"/>
                  </a:p>
                </p:txBody>
              </p:sp>
            </p:grpSp>
          </p:grpSp>
        </p:grpSp>
        <p:sp>
          <p:nvSpPr>
            <p:cNvPr id="352" name="TextBox 351">
              <a:extLst>
                <a:ext uri="{FF2B5EF4-FFF2-40B4-BE49-F238E27FC236}">
                  <a16:creationId xmlns:a16="http://schemas.microsoft.com/office/drawing/2014/main" id="{CD700973-B918-4B3B-8A42-732896FC81B7}"/>
                </a:ext>
              </a:extLst>
            </p:cNvPr>
            <p:cNvSpPr txBox="1"/>
            <p:nvPr/>
          </p:nvSpPr>
          <p:spPr>
            <a:xfrm>
              <a:off x="2593894" y="4109179"/>
              <a:ext cx="934823" cy="326822"/>
            </a:xfrm>
            <a:prstGeom prst="rect">
              <a:avLst/>
            </a:prstGeom>
            <a:noFill/>
          </p:spPr>
          <p:txBody>
            <a:bodyPr wrap="square" rtlCol="0" anchor="ctr">
              <a:spAutoFit/>
            </a:bodyPr>
            <a:lstStyle/>
            <a:p>
              <a:pPr algn="ctr"/>
              <a:r>
                <a:rPr lang="en-US" sz="1400" b="1" dirty="0">
                  <a:solidFill>
                    <a:srgbClr val="061023"/>
                  </a:solidFill>
                </a:rPr>
                <a:t>USA</a:t>
              </a:r>
            </a:p>
          </p:txBody>
        </p:sp>
        <p:sp>
          <p:nvSpPr>
            <p:cNvPr id="353" name="TextBox 352">
              <a:extLst>
                <a:ext uri="{FF2B5EF4-FFF2-40B4-BE49-F238E27FC236}">
                  <a16:creationId xmlns:a16="http://schemas.microsoft.com/office/drawing/2014/main" id="{F36E2053-A1CF-4803-86F9-0C69EED3A27A}"/>
                </a:ext>
              </a:extLst>
            </p:cNvPr>
            <p:cNvSpPr txBox="1"/>
            <p:nvPr/>
          </p:nvSpPr>
          <p:spPr>
            <a:xfrm>
              <a:off x="2643180" y="2770802"/>
              <a:ext cx="1310909" cy="326822"/>
            </a:xfrm>
            <a:prstGeom prst="rect">
              <a:avLst/>
            </a:prstGeom>
            <a:noFill/>
          </p:spPr>
          <p:txBody>
            <a:bodyPr wrap="square" rtlCol="0" anchor="ctr">
              <a:spAutoFit/>
            </a:bodyPr>
            <a:lstStyle/>
            <a:p>
              <a:pPr algn="ctr"/>
              <a:r>
                <a:rPr lang="en-US" sz="1400" b="1" dirty="0"/>
                <a:t>CANADA</a:t>
              </a:r>
            </a:p>
          </p:txBody>
        </p:sp>
        <p:sp>
          <p:nvSpPr>
            <p:cNvPr id="361" name="Teardrop 360">
              <a:extLst>
                <a:ext uri="{FF2B5EF4-FFF2-40B4-BE49-F238E27FC236}">
                  <a16:creationId xmlns:a16="http://schemas.microsoft.com/office/drawing/2014/main" id="{71AAC379-8E83-4BA7-98A2-AF3ED1B69EA3}"/>
                </a:ext>
              </a:extLst>
            </p:cNvPr>
            <p:cNvSpPr/>
            <p:nvPr/>
          </p:nvSpPr>
          <p:spPr bwMode="auto">
            <a:xfrm rot="8100000">
              <a:off x="1371923" y="3219391"/>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62" name="Teardrop 361">
              <a:extLst>
                <a:ext uri="{FF2B5EF4-FFF2-40B4-BE49-F238E27FC236}">
                  <a16:creationId xmlns:a16="http://schemas.microsoft.com/office/drawing/2014/main" id="{E564213B-3E2A-4A4D-B640-F61D5A64F573}"/>
                </a:ext>
              </a:extLst>
            </p:cNvPr>
            <p:cNvSpPr/>
            <p:nvPr/>
          </p:nvSpPr>
          <p:spPr bwMode="auto">
            <a:xfrm rot="8100000">
              <a:off x="4321331" y="4527943"/>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63" name="Teardrop 362">
              <a:extLst>
                <a:ext uri="{FF2B5EF4-FFF2-40B4-BE49-F238E27FC236}">
                  <a16:creationId xmlns:a16="http://schemas.microsoft.com/office/drawing/2014/main" id="{7CBCE3A5-ADDB-4A9F-AFAF-A03A267BE2FA}"/>
                </a:ext>
              </a:extLst>
            </p:cNvPr>
            <p:cNvSpPr/>
            <p:nvPr/>
          </p:nvSpPr>
          <p:spPr bwMode="auto">
            <a:xfrm rot="8100000">
              <a:off x="4312729" y="5372149"/>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64" name="Teardrop 363">
              <a:extLst>
                <a:ext uri="{FF2B5EF4-FFF2-40B4-BE49-F238E27FC236}">
                  <a16:creationId xmlns:a16="http://schemas.microsoft.com/office/drawing/2014/main" id="{99AD66AF-5C80-4CF3-9EAA-D62CC38BEB91}"/>
                </a:ext>
              </a:extLst>
            </p:cNvPr>
            <p:cNvSpPr/>
            <p:nvPr/>
          </p:nvSpPr>
          <p:spPr bwMode="auto">
            <a:xfrm rot="8100000">
              <a:off x="4491465" y="4638815"/>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65" name="Teardrop 364">
              <a:extLst>
                <a:ext uri="{FF2B5EF4-FFF2-40B4-BE49-F238E27FC236}">
                  <a16:creationId xmlns:a16="http://schemas.microsoft.com/office/drawing/2014/main" id="{1E686BB3-7D25-474B-99D5-0C1E7E8E8ED9}"/>
                </a:ext>
              </a:extLst>
            </p:cNvPr>
            <p:cNvSpPr/>
            <p:nvPr/>
          </p:nvSpPr>
          <p:spPr bwMode="auto">
            <a:xfrm rot="8100000">
              <a:off x="5048355" y="4027592"/>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66" name="Teardrop 365">
              <a:extLst>
                <a:ext uri="{FF2B5EF4-FFF2-40B4-BE49-F238E27FC236}">
                  <a16:creationId xmlns:a16="http://schemas.microsoft.com/office/drawing/2014/main" id="{E7712338-2760-4C84-A36E-C5A16B6C9310}"/>
                </a:ext>
              </a:extLst>
            </p:cNvPr>
            <p:cNvSpPr/>
            <p:nvPr/>
          </p:nvSpPr>
          <p:spPr bwMode="auto">
            <a:xfrm rot="8100000">
              <a:off x="4157542" y="4174868"/>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67" name="Teardrop 366">
              <a:extLst>
                <a:ext uri="{FF2B5EF4-FFF2-40B4-BE49-F238E27FC236}">
                  <a16:creationId xmlns:a16="http://schemas.microsoft.com/office/drawing/2014/main" id="{F819E7B4-FD5F-4DF5-A23B-2380A7713E6B}"/>
                </a:ext>
              </a:extLst>
            </p:cNvPr>
            <p:cNvSpPr/>
            <p:nvPr/>
          </p:nvSpPr>
          <p:spPr bwMode="auto">
            <a:xfrm rot="8100000">
              <a:off x="4171548" y="3915891"/>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69" name="Teardrop 368">
              <a:extLst>
                <a:ext uri="{FF2B5EF4-FFF2-40B4-BE49-F238E27FC236}">
                  <a16:creationId xmlns:a16="http://schemas.microsoft.com/office/drawing/2014/main" id="{0633CEFF-10B5-4A18-962F-405E7971264C}"/>
                </a:ext>
              </a:extLst>
            </p:cNvPr>
            <p:cNvSpPr/>
            <p:nvPr/>
          </p:nvSpPr>
          <p:spPr bwMode="auto">
            <a:xfrm rot="8100000">
              <a:off x="1750888" y="4865614"/>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70" name="Teardrop 369">
              <a:extLst>
                <a:ext uri="{FF2B5EF4-FFF2-40B4-BE49-F238E27FC236}">
                  <a16:creationId xmlns:a16="http://schemas.microsoft.com/office/drawing/2014/main" id="{62D25329-20BF-4446-BD2C-15BA85F7E6E0}"/>
                </a:ext>
              </a:extLst>
            </p:cNvPr>
            <p:cNvSpPr/>
            <p:nvPr/>
          </p:nvSpPr>
          <p:spPr bwMode="auto">
            <a:xfrm rot="8100000">
              <a:off x="3793725" y="4885871"/>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71" name="Teardrop 370">
              <a:extLst>
                <a:ext uri="{FF2B5EF4-FFF2-40B4-BE49-F238E27FC236}">
                  <a16:creationId xmlns:a16="http://schemas.microsoft.com/office/drawing/2014/main" id="{F802C381-611D-4CD0-B0BA-30ACDA484F18}"/>
                </a:ext>
              </a:extLst>
            </p:cNvPr>
            <p:cNvSpPr/>
            <p:nvPr/>
          </p:nvSpPr>
          <p:spPr bwMode="auto">
            <a:xfrm rot="8100000">
              <a:off x="3191600" y="5128914"/>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73" name="Teardrop 372">
              <a:extLst>
                <a:ext uri="{FF2B5EF4-FFF2-40B4-BE49-F238E27FC236}">
                  <a16:creationId xmlns:a16="http://schemas.microsoft.com/office/drawing/2014/main" id="{3D4DC467-D10A-4212-A64D-D3C2C09CC39B}"/>
                </a:ext>
              </a:extLst>
            </p:cNvPr>
            <p:cNvSpPr/>
            <p:nvPr/>
          </p:nvSpPr>
          <p:spPr bwMode="auto">
            <a:xfrm rot="8100000">
              <a:off x="4582959" y="4258602"/>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74" name="Teardrop 373">
              <a:extLst>
                <a:ext uri="{FF2B5EF4-FFF2-40B4-BE49-F238E27FC236}">
                  <a16:creationId xmlns:a16="http://schemas.microsoft.com/office/drawing/2014/main" id="{F4C30675-2E5A-4343-92B5-E90A12EDD755}"/>
                </a:ext>
              </a:extLst>
            </p:cNvPr>
            <p:cNvSpPr/>
            <p:nvPr/>
          </p:nvSpPr>
          <p:spPr bwMode="auto">
            <a:xfrm rot="8100000">
              <a:off x="4643407" y="4534056"/>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75" name="Teardrop 374">
              <a:extLst>
                <a:ext uri="{FF2B5EF4-FFF2-40B4-BE49-F238E27FC236}">
                  <a16:creationId xmlns:a16="http://schemas.microsoft.com/office/drawing/2014/main" id="{E3E56675-FB82-462C-A0B0-41BB413880BF}"/>
                </a:ext>
              </a:extLst>
            </p:cNvPr>
            <p:cNvSpPr/>
            <p:nvPr/>
          </p:nvSpPr>
          <p:spPr bwMode="auto">
            <a:xfrm rot="8100000">
              <a:off x="4389815" y="5069419"/>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76" name="Teardrop 375">
              <a:extLst>
                <a:ext uri="{FF2B5EF4-FFF2-40B4-BE49-F238E27FC236}">
                  <a16:creationId xmlns:a16="http://schemas.microsoft.com/office/drawing/2014/main" id="{7802CFAD-8932-4DF5-AC3C-0A5593617300}"/>
                </a:ext>
              </a:extLst>
            </p:cNvPr>
            <p:cNvSpPr/>
            <p:nvPr/>
          </p:nvSpPr>
          <p:spPr bwMode="auto">
            <a:xfrm rot="8100000">
              <a:off x="4816711" y="3775161"/>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77" name="Teardrop 376">
              <a:extLst>
                <a:ext uri="{FF2B5EF4-FFF2-40B4-BE49-F238E27FC236}">
                  <a16:creationId xmlns:a16="http://schemas.microsoft.com/office/drawing/2014/main" id="{C72D757D-A5DD-4EC5-89E1-6AEA0FCBFE80}"/>
                </a:ext>
              </a:extLst>
            </p:cNvPr>
            <p:cNvSpPr/>
            <p:nvPr/>
          </p:nvSpPr>
          <p:spPr bwMode="auto">
            <a:xfrm rot="8100000">
              <a:off x="2628242" y="4193825"/>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78" name="Teardrop 377">
              <a:extLst>
                <a:ext uri="{FF2B5EF4-FFF2-40B4-BE49-F238E27FC236}">
                  <a16:creationId xmlns:a16="http://schemas.microsoft.com/office/drawing/2014/main" id="{BE92EBB3-E2EB-4B84-943E-7732E49EBBB0}"/>
                </a:ext>
              </a:extLst>
            </p:cNvPr>
            <p:cNvSpPr/>
            <p:nvPr/>
          </p:nvSpPr>
          <p:spPr bwMode="auto">
            <a:xfrm rot="8100000">
              <a:off x="4447869" y="4772569"/>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79" name="Teardrop 378">
              <a:extLst>
                <a:ext uri="{FF2B5EF4-FFF2-40B4-BE49-F238E27FC236}">
                  <a16:creationId xmlns:a16="http://schemas.microsoft.com/office/drawing/2014/main" id="{759745AF-FFFA-408B-ADDD-F68091A8F0B8}"/>
                </a:ext>
              </a:extLst>
            </p:cNvPr>
            <p:cNvSpPr/>
            <p:nvPr/>
          </p:nvSpPr>
          <p:spPr bwMode="auto">
            <a:xfrm rot="8100000">
              <a:off x="2935295" y="4720914"/>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80" name="Teardrop 379">
              <a:extLst>
                <a:ext uri="{FF2B5EF4-FFF2-40B4-BE49-F238E27FC236}">
                  <a16:creationId xmlns:a16="http://schemas.microsoft.com/office/drawing/2014/main" id="{5C6E6233-F5FB-4BF4-A124-A37EA7ACF83C}"/>
                </a:ext>
              </a:extLst>
            </p:cNvPr>
            <p:cNvSpPr/>
            <p:nvPr/>
          </p:nvSpPr>
          <p:spPr bwMode="auto">
            <a:xfrm rot="8100000">
              <a:off x="3159825" y="5273984"/>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82" name="Teardrop 381">
              <a:extLst>
                <a:ext uri="{FF2B5EF4-FFF2-40B4-BE49-F238E27FC236}">
                  <a16:creationId xmlns:a16="http://schemas.microsoft.com/office/drawing/2014/main" id="{95213CDD-99BA-4A3C-B355-A092B642C67C}"/>
                </a:ext>
              </a:extLst>
            </p:cNvPr>
            <p:cNvSpPr/>
            <p:nvPr/>
          </p:nvSpPr>
          <p:spPr bwMode="auto">
            <a:xfrm rot="8100000">
              <a:off x="1722752" y="4816049"/>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83" name="Teardrop 382">
              <a:extLst>
                <a:ext uri="{FF2B5EF4-FFF2-40B4-BE49-F238E27FC236}">
                  <a16:creationId xmlns:a16="http://schemas.microsoft.com/office/drawing/2014/main" id="{D06C470F-8E84-4BF5-87D8-965A044EA63D}"/>
                </a:ext>
              </a:extLst>
            </p:cNvPr>
            <p:cNvSpPr/>
            <p:nvPr/>
          </p:nvSpPr>
          <p:spPr bwMode="auto">
            <a:xfrm rot="8100000">
              <a:off x="2195823" y="4794821"/>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84" name="Teardrop 383">
              <a:extLst>
                <a:ext uri="{FF2B5EF4-FFF2-40B4-BE49-F238E27FC236}">
                  <a16:creationId xmlns:a16="http://schemas.microsoft.com/office/drawing/2014/main" id="{9FD408BD-479C-4DDB-8710-5175418F27D6}"/>
                </a:ext>
              </a:extLst>
            </p:cNvPr>
            <p:cNvSpPr/>
            <p:nvPr/>
          </p:nvSpPr>
          <p:spPr bwMode="auto">
            <a:xfrm rot="8100000">
              <a:off x="4285057" y="4422912"/>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85" name="Teardrop 384">
              <a:extLst>
                <a:ext uri="{FF2B5EF4-FFF2-40B4-BE49-F238E27FC236}">
                  <a16:creationId xmlns:a16="http://schemas.microsoft.com/office/drawing/2014/main" id="{43576DBE-8616-4FB1-9F4B-B2F76DD03DB5}"/>
                </a:ext>
              </a:extLst>
            </p:cNvPr>
            <p:cNvSpPr/>
            <p:nvPr/>
          </p:nvSpPr>
          <p:spPr bwMode="auto">
            <a:xfrm rot="8100000">
              <a:off x="4268571" y="3875992"/>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86" name="Teardrop 385">
              <a:extLst>
                <a:ext uri="{FF2B5EF4-FFF2-40B4-BE49-F238E27FC236}">
                  <a16:creationId xmlns:a16="http://schemas.microsoft.com/office/drawing/2014/main" id="{2C733071-A21F-43EB-9C8D-3690B16BF605}"/>
                </a:ext>
              </a:extLst>
            </p:cNvPr>
            <p:cNvSpPr/>
            <p:nvPr/>
          </p:nvSpPr>
          <p:spPr bwMode="auto">
            <a:xfrm rot="8100000">
              <a:off x="3352012" y="5149585"/>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87" name="Teardrop 386">
              <a:extLst>
                <a:ext uri="{FF2B5EF4-FFF2-40B4-BE49-F238E27FC236}">
                  <a16:creationId xmlns:a16="http://schemas.microsoft.com/office/drawing/2014/main" id="{FA42D27D-34F9-4CA9-B671-4E42120E35D7}"/>
                </a:ext>
              </a:extLst>
            </p:cNvPr>
            <p:cNvSpPr/>
            <p:nvPr/>
          </p:nvSpPr>
          <p:spPr bwMode="auto">
            <a:xfrm rot="8100000">
              <a:off x="4680473" y="4133031"/>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88" name="Teardrop 387">
              <a:extLst>
                <a:ext uri="{FF2B5EF4-FFF2-40B4-BE49-F238E27FC236}">
                  <a16:creationId xmlns:a16="http://schemas.microsoft.com/office/drawing/2014/main" id="{2461DAEE-557A-4197-A5DF-9A326EED5482}"/>
                </a:ext>
              </a:extLst>
            </p:cNvPr>
            <p:cNvSpPr/>
            <p:nvPr/>
          </p:nvSpPr>
          <p:spPr bwMode="auto">
            <a:xfrm rot="8100000">
              <a:off x="4770138" y="4072285"/>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68" name="Teardrop 367">
              <a:extLst>
                <a:ext uri="{FF2B5EF4-FFF2-40B4-BE49-F238E27FC236}">
                  <a16:creationId xmlns:a16="http://schemas.microsoft.com/office/drawing/2014/main" id="{BCB9E396-9454-4709-B88A-AFCF8025D2EA}"/>
                </a:ext>
              </a:extLst>
            </p:cNvPr>
            <p:cNvSpPr/>
            <p:nvPr/>
          </p:nvSpPr>
          <p:spPr bwMode="auto">
            <a:xfrm rot="8100000">
              <a:off x="4844694" y="4072785"/>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72" name="Teardrop 371">
              <a:extLst>
                <a:ext uri="{FF2B5EF4-FFF2-40B4-BE49-F238E27FC236}">
                  <a16:creationId xmlns:a16="http://schemas.microsoft.com/office/drawing/2014/main" id="{26D86E33-D7E5-4CED-AB01-AE4F633B9EAF}"/>
                </a:ext>
              </a:extLst>
            </p:cNvPr>
            <p:cNvSpPr/>
            <p:nvPr/>
          </p:nvSpPr>
          <p:spPr bwMode="auto">
            <a:xfrm rot="8100000">
              <a:off x="4770138" y="4238832"/>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92" name="Teardrop 391">
              <a:extLst>
                <a:ext uri="{FF2B5EF4-FFF2-40B4-BE49-F238E27FC236}">
                  <a16:creationId xmlns:a16="http://schemas.microsoft.com/office/drawing/2014/main" id="{7B0FE7E5-B300-4344-9AAD-6750111399B5}"/>
                </a:ext>
              </a:extLst>
            </p:cNvPr>
            <p:cNvSpPr/>
            <p:nvPr/>
          </p:nvSpPr>
          <p:spPr bwMode="auto">
            <a:xfrm rot="8100000">
              <a:off x="4170836" y="3455476"/>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94" name="Teardrop 393">
              <a:extLst>
                <a:ext uri="{FF2B5EF4-FFF2-40B4-BE49-F238E27FC236}">
                  <a16:creationId xmlns:a16="http://schemas.microsoft.com/office/drawing/2014/main" id="{BA21C84B-F695-4473-AFFF-1CE6EE668F94}"/>
                </a:ext>
              </a:extLst>
            </p:cNvPr>
            <p:cNvSpPr/>
            <p:nvPr/>
          </p:nvSpPr>
          <p:spPr bwMode="auto">
            <a:xfrm rot="8100000">
              <a:off x="3580494" y="4424589"/>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95" name="Teardrop 394">
              <a:extLst>
                <a:ext uri="{FF2B5EF4-FFF2-40B4-BE49-F238E27FC236}">
                  <a16:creationId xmlns:a16="http://schemas.microsoft.com/office/drawing/2014/main" id="{936E650A-333C-4BBF-B4AA-F03053C783E4}"/>
                </a:ext>
              </a:extLst>
            </p:cNvPr>
            <p:cNvSpPr/>
            <p:nvPr/>
          </p:nvSpPr>
          <p:spPr bwMode="auto">
            <a:xfrm rot="8100000">
              <a:off x="4890758" y="4081818"/>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96" name="Teardrop 395">
              <a:extLst>
                <a:ext uri="{FF2B5EF4-FFF2-40B4-BE49-F238E27FC236}">
                  <a16:creationId xmlns:a16="http://schemas.microsoft.com/office/drawing/2014/main" id="{50CA96EA-1F1A-4AAA-827E-E7921C3EC2C3}"/>
                </a:ext>
              </a:extLst>
            </p:cNvPr>
            <p:cNvSpPr/>
            <p:nvPr/>
          </p:nvSpPr>
          <p:spPr bwMode="auto">
            <a:xfrm rot="8100000">
              <a:off x="4216562" y="4320378"/>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97" name="Teardrop 396">
              <a:extLst>
                <a:ext uri="{FF2B5EF4-FFF2-40B4-BE49-F238E27FC236}">
                  <a16:creationId xmlns:a16="http://schemas.microsoft.com/office/drawing/2014/main" id="{70E20F56-4A79-4D86-BBD8-2F6B86A1BF34}"/>
                </a:ext>
              </a:extLst>
            </p:cNvPr>
            <p:cNvSpPr/>
            <p:nvPr/>
          </p:nvSpPr>
          <p:spPr bwMode="auto">
            <a:xfrm rot="8100000">
              <a:off x="5139267" y="3698400"/>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99" name="Teardrop 398">
              <a:extLst>
                <a:ext uri="{FF2B5EF4-FFF2-40B4-BE49-F238E27FC236}">
                  <a16:creationId xmlns:a16="http://schemas.microsoft.com/office/drawing/2014/main" id="{AE2CBD63-4B4A-4AB6-90F5-08BC91707DDD}"/>
                </a:ext>
              </a:extLst>
            </p:cNvPr>
            <p:cNvSpPr/>
            <p:nvPr/>
          </p:nvSpPr>
          <p:spPr bwMode="auto">
            <a:xfrm rot="8100000">
              <a:off x="4203554" y="4931850"/>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00" name="Teardrop 399">
              <a:extLst>
                <a:ext uri="{FF2B5EF4-FFF2-40B4-BE49-F238E27FC236}">
                  <a16:creationId xmlns:a16="http://schemas.microsoft.com/office/drawing/2014/main" id="{A9387E58-A9A2-4F7B-BBD8-A97A3CD60FB1}"/>
                </a:ext>
              </a:extLst>
            </p:cNvPr>
            <p:cNvSpPr/>
            <p:nvPr/>
          </p:nvSpPr>
          <p:spPr bwMode="auto">
            <a:xfrm rot="8100000">
              <a:off x="3842551" y="4073151"/>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01" name="Teardrop 400">
              <a:extLst>
                <a:ext uri="{FF2B5EF4-FFF2-40B4-BE49-F238E27FC236}">
                  <a16:creationId xmlns:a16="http://schemas.microsoft.com/office/drawing/2014/main" id="{1094A1B2-780C-4FA8-8B07-FC345DC89344}"/>
                </a:ext>
              </a:extLst>
            </p:cNvPr>
            <p:cNvSpPr/>
            <p:nvPr/>
          </p:nvSpPr>
          <p:spPr bwMode="auto">
            <a:xfrm rot="8100000">
              <a:off x="5366910" y="3593025"/>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02" name="Teardrop 401">
              <a:extLst>
                <a:ext uri="{FF2B5EF4-FFF2-40B4-BE49-F238E27FC236}">
                  <a16:creationId xmlns:a16="http://schemas.microsoft.com/office/drawing/2014/main" id="{BE1AEC5C-BC10-41F0-B4E0-00A57F435C61}"/>
                </a:ext>
              </a:extLst>
            </p:cNvPr>
            <p:cNvSpPr/>
            <p:nvPr/>
          </p:nvSpPr>
          <p:spPr bwMode="auto">
            <a:xfrm rot="8100000">
              <a:off x="4197122" y="5122095"/>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03" name="Teardrop 402">
              <a:extLst>
                <a:ext uri="{FF2B5EF4-FFF2-40B4-BE49-F238E27FC236}">
                  <a16:creationId xmlns:a16="http://schemas.microsoft.com/office/drawing/2014/main" id="{375E88B3-CE0C-44D1-AC1A-29ECDE9C8207}"/>
                </a:ext>
              </a:extLst>
            </p:cNvPr>
            <p:cNvSpPr/>
            <p:nvPr/>
          </p:nvSpPr>
          <p:spPr bwMode="auto">
            <a:xfrm rot="8100000">
              <a:off x="3149743" y="4707729"/>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04" name="Teardrop 403">
              <a:extLst>
                <a:ext uri="{FF2B5EF4-FFF2-40B4-BE49-F238E27FC236}">
                  <a16:creationId xmlns:a16="http://schemas.microsoft.com/office/drawing/2014/main" id="{057BE664-299F-48B9-85CB-F7B6A20C5AAB}"/>
                </a:ext>
              </a:extLst>
            </p:cNvPr>
            <p:cNvSpPr/>
            <p:nvPr/>
          </p:nvSpPr>
          <p:spPr bwMode="auto">
            <a:xfrm rot="8100000">
              <a:off x="1618468" y="4741098"/>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05" name="Teardrop 404">
              <a:extLst>
                <a:ext uri="{FF2B5EF4-FFF2-40B4-BE49-F238E27FC236}">
                  <a16:creationId xmlns:a16="http://schemas.microsoft.com/office/drawing/2014/main" id="{D10A7E5C-C9CF-4475-8E02-43A0F433D8B2}"/>
                </a:ext>
              </a:extLst>
            </p:cNvPr>
            <p:cNvSpPr/>
            <p:nvPr/>
          </p:nvSpPr>
          <p:spPr bwMode="auto">
            <a:xfrm rot="8100000">
              <a:off x="4008708" y="4834205"/>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06" name="Teardrop 405">
              <a:extLst>
                <a:ext uri="{FF2B5EF4-FFF2-40B4-BE49-F238E27FC236}">
                  <a16:creationId xmlns:a16="http://schemas.microsoft.com/office/drawing/2014/main" id="{2BA5492C-9985-4C9A-BA68-1CABFF771CBE}"/>
                </a:ext>
              </a:extLst>
            </p:cNvPr>
            <p:cNvSpPr/>
            <p:nvPr/>
          </p:nvSpPr>
          <p:spPr bwMode="auto">
            <a:xfrm rot="8100000">
              <a:off x="3665551" y="4249113"/>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07" name="Teardrop 406">
              <a:extLst>
                <a:ext uri="{FF2B5EF4-FFF2-40B4-BE49-F238E27FC236}">
                  <a16:creationId xmlns:a16="http://schemas.microsoft.com/office/drawing/2014/main" id="{F7E591D1-1AE7-4DB6-B93A-95E37CA7C167}"/>
                </a:ext>
              </a:extLst>
            </p:cNvPr>
            <p:cNvSpPr/>
            <p:nvPr/>
          </p:nvSpPr>
          <p:spPr bwMode="auto">
            <a:xfrm rot="8100000">
              <a:off x="4460395" y="4839532"/>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08" name="Teardrop 407">
              <a:extLst>
                <a:ext uri="{FF2B5EF4-FFF2-40B4-BE49-F238E27FC236}">
                  <a16:creationId xmlns:a16="http://schemas.microsoft.com/office/drawing/2014/main" id="{1AEF484E-A108-46DB-9BAF-E4E145808FFD}"/>
                </a:ext>
              </a:extLst>
            </p:cNvPr>
            <p:cNvSpPr/>
            <p:nvPr/>
          </p:nvSpPr>
          <p:spPr bwMode="auto">
            <a:xfrm rot="8100000">
              <a:off x="4305837" y="3877258"/>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93" name="Teardrop 392">
              <a:extLst>
                <a:ext uri="{FF2B5EF4-FFF2-40B4-BE49-F238E27FC236}">
                  <a16:creationId xmlns:a16="http://schemas.microsoft.com/office/drawing/2014/main" id="{5F565ED5-369E-4971-885F-1FF3DC7A6065}"/>
                </a:ext>
              </a:extLst>
            </p:cNvPr>
            <p:cNvSpPr/>
            <p:nvPr/>
          </p:nvSpPr>
          <p:spPr bwMode="auto">
            <a:xfrm rot="8100000">
              <a:off x="4334876" y="4081932"/>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09" name="Teardrop 408">
              <a:extLst>
                <a:ext uri="{FF2B5EF4-FFF2-40B4-BE49-F238E27FC236}">
                  <a16:creationId xmlns:a16="http://schemas.microsoft.com/office/drawing/2014/main" id="{89ED5731-F6C9-4027-8743-EC8D62743775}"/>
                </a:ext>
              </a:extLst>
            </p:cNvPr>
            <p:cNvSpPr/>
            <p:nvPr/>
          </p:nvSpPr>
          <p:spPr bwMode="auto">
            <a:xfrm rot="8100000">
              <a:off x="5023572" y="4031023"/>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98" name="Teardrop 397">
              <a:extLst>
                <a:ext uri="{FF2B5EF4-FFF2-40B4-BE49-F238E27FC236}">
                  <a16:creationId xmlns:a16="http://schemas.microsoft.com/office/drawing/2014/main" id="{06C76DE0-923B-479C-A4C5-9B946E9E9B64}"/>
                </a:ext>
              </a:extLst>
            </p:cNvPr>
            <p:cNvSpPr/>
            <p:nvPr/>
          </p:nvSpPr>
          <p:spPr bwMode="auto">
            <a:xfrm rot="8100000">
              <a:off x="5000836" y="4041596"/>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10" name="Teardrop 409">
              <a:extLst>
                <a:ext uri="{FF2B5EF4-FFF2-40B4-BE49-F238E27FC236}">
                  <a16:creationId xmlns:a16="http://schemas.microsoft.com/office/drawing/2014/main" id="{50DE68D5-9AD5-414B-A3BF-BF5F30AD70E0}"/>
                </a:ext>
              </a:extLst>
            </p:cNvPr>
            <p:cNvSpPr/>
            <p:nvPr/>
          </p:nvSpPr>
          <p:spPr bwMode="auto">
            <a:xfrm rot="8100000">
              <a:off x="4497196" y="4036752"/>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11" name="Teardrop 410">
              <a:extLst>
                <a:ext uri="{FF2B5EF4-FFF2-40B4-BE49-F238E27FC236}">
                  <a16:creationId xmlns:a16="http://schemas.microsoft.com/office/drawing/2014/main" id="{37C49651-53F8-4A40-BA95-6B2BDBCF163B}"/>
                </a:ext>
              </a:extLst>
            </p:cNvPr>
            <p:cNvSpPr/>
            <p:nvPr/>
          </p:nvSpPr>
          <p:spPr bwMode="auto">
            <a:xfrm rot="8100000">
              <a:off x="3686326" y="4755125"/>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12" name="Teardrop 411">
              <a:extLst>
                <a:ext uri="{FF2B5EF4-FFF2-40B4-BE49-F238E27FC236}">
                  <a16:creationId xmlns:a16="http://schemas.microsoft.com/office/drawing/2014/main" id="{79190E43-1889-4054-A936-8C7388E6DCE5}"/>
                </a:ext>
              </a:extLst>
            </p:cNvPr>
            <p:cNvSpPr/>
            <p:nvPr/>
          </p:nvSpPr>
          <p:spPr bwMode="auto">
            <a:xfrm rot="8100000">
              <a:off x="4043890" y="4018174"/>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13" name="Teardrop 412">
              <a:extLst>
                <a:ext uri="{FF2B5EF4-FFF2-40B4-BE49-F238E27FC236}">
                  <a16:creationId xmlns:a16="http://schemas.microsoft.com/office/drawing/2014/main" id="{8B259756-BEFB-4C99-B068-C685FD0F8DC2}"/>
                </a:ext>
              </a:extLst>
            </p:cNvPr>
            <p:cNvSpPr/>
            <p:nvPr/>
          </p:nvSpPr>
          <p:spPr bwMode="auto">
            <a:xfrm rot="8100000">
              <a:off x="5152402" y="3881299"/>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14" name="Teardrop 413">
              <a:extLst>
                <a:ext uri="{FF2B5EF4-FFF2-40B4-BE49-F238E27FC236}">
                  <a16:creationId xmlns:a16="http://schemas.microsoft.com/office/drawing/2014/main" id="{D58A84A5-C150-42AA-99F0-52336B829C16}"/>
                </a:ext>
              </a:extLst>
            </p:cNvPr>
            <p:cNvSpPr/>
            <p:nvPr/>
          </p:nvSpPr>
          <p:spPr bwMode="auto">
            <a:xfrm rot="8100000">
              <a:off x="2185485" y="4744901"/>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15" name="Teardrop 414">
              <a:extLst>
                <a:ext uri="{FF2B5EF4-FFF2-40B4-BE49-F238E27FC236}">
                  <a16:creationId xmlns:a16="http://schemas.microsoft.com/office/drawing/2014/main" id="{CD9775AF-19D9-44C9-B014-54C6B48CBF39}"/>
                </a:ext>
              </a:extLst>
            </p:cNvPr>
            <p:cNvSpPr/>
            <p:nvPr/>
          </p:nvSpPr>
          <p:spPr bwMode="auto">
            <a:xfrm rot="8100000">
              <a:off x="1409004" y="4351396"/>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81" name="Teardrop 380">
              <a:extLst>
                <a:ext uri="{FF2B5EF4-FFF2-40B4-BE49-F238E27FC236}">
                  <a16:creationId xmlns:a16="http://schemas.microsoft.com/office/drawing/2014/main" id="{3D746D92-0035-44A0-81AC-02BEEE23E5C3}"/>
                </a:ext>
              </a:extLst>
            </p:cNvPr>
            <p:cNvSpPr/>
            <p:nvPr/>
          </p:nvSpPr>
          <p:spPr bwMode="auto">
            <a:xfrm rot="8100000">
              <a:off x="1384366" y="4379890"/>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16" name="Teardrop 415">
              <a:extLst>
                <a:ext uri="{FF2B5EF4-FFF2-40B4-BE49-F238E27FC236}">
                  <a16:creationId xmlns:a16="http://schemas.microsoft.com/office/drawing/2014/main" id="{BF468FE5-070E-43C1-AE3A-A7ADF348E9D3}"/>
                </a:ext>
              </a:extLst>
            </p:cNvPr>
            <p:cNvSpPr/>
            <p:nvPr/>
          </p:nvSpPr>
          <p:spPr bwMode="auto">
            <a:xfrm rot="8100000">
              <a:off x="1368348" y="4434250"/>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17" name="Teardrop 416">
              <a:extLst>
                <a:ext uri="{FF2B5EF4-FFF2-40B4-BE49-F238E27FC236}">
                  <a16:creationId xmlns:a16="http://schemas.microsoft.com/office/drawing/2014/main" id="{5C853C16-1C64-456E-ADC5-41FF1520E495}"/>
                </a:ext>
              </a:extLst>
            </p:cNvPr>
            <p:cNvSpPr/>
            <p:nvPr/>
          </p:nvSpPr>
          <p:spPr bwMode="auto">
            <a:xfrm rot="8100000">
              <a:off x="3937359" y="3934201"/>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18" name="Teardrop 417">
              <a:extLst>
                <a:ext uri="{FF2B5EF4-FFF2-40B4-BE49-F238E27FC236}">
                  <a16:creationId xmlns:a16="http://schemas.microsoft.com/office/drawing/2014/main" id="{5B08B542-BAF4-4F97-827A-389E47B712B3}"/>
                </a:ext>
              </a:extLst>
            </p:cNvPr>
            <p:cNvSpPr/>
            <p:nvPr/>
          </p:nvSpPr>
          <p:spPr bwMode="auto">
            <a:xfrm rot="8100000">
              <a:off x="1480935" y="4228307"/>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19" name="Teardrop 418">
              <a:extLst>
                <a:ext uri="{FF2B5EF4-FFF2-40B4-BE49-F238E27FC236}">
                  <a16:creationId xmlns:a16="http://schemas.microsoft.com/office/drawing/2014/main" id="{72A8DE16-BBD8-40D0-9484-6933B161F083}"/>
                </a:ext>
              </a:extLst>
            </p:cNvPr>
            <p:cNvSpPr/>
            <p:nvPr/>
          </p:nvSpPr>
          <p:spPr bwMode="auto">
            <a:xfrm rot="8100000">
              <a:off x="3343607" y="4003514"/>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20" name="Teardrop 419">
              <a:extLst>
                <a:ext uri="{FF2B5EF4-FFF2-40B4-BE49-F238E27FC236}">
                  <a16:creationId xmlns:a16="http://schemas.microsoft.com/office/drawing/2014/main" id="{C60E748F-D5DE-4431-A69B-B6A2F47E064B}"/>
                </a:ext>
              </a:extLst>
            </p:cNvPr>
            <p:cNvSpPr/>
            <p:nvPr/>
          </p:nvSpPr>
          <p:spPr bwMode="auto">
            <a:xfrm rot="8100000">
              <a:off x="3783224" y="5164528"/>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21" name="Teardrop 420">
              <a:extLst>
                <a:ext uri="{FF2B5EF4-FFF2-40B4-BE49-F238E27FC236}">
                  <a16:creationId xmlns:a16="http://schemas.microsoft.com/office/drawing/2014/main" id="{C9A21CA7-1AB0-4B4B-B1FE-1510448A3C86}"/>
                </a:ext>
              </a:extLst>
            </p:cNvPr>
            <p:cNvSpPr/>
            <p:nvPr/>
          </p:nvSpPr>
          <p:spPr bwMode="auto">
            <a:xfrm rot="8100000">
              <a:off x="1949576" y="3258402"/>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22" name="Teardrop 421">
              <a:extLst>
                <a:ext uri="{FF2B5EF4-FFF2-40B4-BE49-F238E27FC236}">
                  <a16:creationId xmlns:a16="http://schemas.microsoft.com/office/drawing/2014/main" id="{261EF413-7EB7-46FF-BB99-2E6FE328EC18}"/>
                </a:ext>
              </a:extLst>
            </p:cNvPr>
            <p:cNvSpPr/>
            <p:nvPr/>
          </p:nvSpPr>
          <p:spPr bwMode="auto">
            <a:xfrm rot="8100000">
              <a:off x="4691854" y="3773620"/>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23" name="Teardrop 422">
              <a:extLst>
                <a:ext uri="{FF2B5EF4-FFF2-40B4-BE49-F238E27FC236}">
                  <a16:creationId xmlns:a16="http://schemas.microsoft.com/office/drawing/2014/main" id="{F1085AE1-F0A0-4C5C-9FD8-96618742F134}"/>
                </a:ext>
              </a:extLst>
            </p:cNvPr>
            <p:cNvSpPr/>
            <p:nvPr/>
          </p:nvSpPr>
          <p:spPr bwMode="auto">
            <a:xfrm rot="8100000">
              <a:off x="5049842" y="3973679"/>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24" name="Teardrop 423">
              <a:extLst>
                <a:ext uri="{FF2B5EF4-FFF2-40B4-BE49-F238E27FC236}">
                  <a16:creationId xmlns:a16="http://schemas.microsoft.com/office/drawing/2014/main" id="{6B29A57D-6F7D-446E-9A0B-769EA70A5241}"/>
                </a:ext>
              </a:extLst>
            </p:cNvPr>
            <p:cNvSpPr/>
            <p:nvPr/>
          </p:nvSpPr>
          <p:spPr bwMode="auto">
            <a:xfrm rot="8100000">
              <a:off x="4570582" y="4392623"/>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25" name="Teardrop 424">
              <a:extLst>
                <a:ext uri="{FF2B5EF4-FFF2-40B4-BE49-F238E27FC236}">
                  <a16:creationId xmlns:a16="http://schemas.microsoft.com/office/drawing/2014/main" id="{2BFC901F-836B-4955-BF72-DB9EA0A9674A}"/>
                </a:ext>
              </a:extLst>
            </p:cNvPr>
            <p:cNvSpPr/>
            <p:nvPr/>
          </p:nvSpPr>
          <p:spPr bwMode="auto">
            <a:xfrm rot="8100000">
              <a:off x="5193224" y="3875449"/>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26" name="Teardrop 425">
              <a:extLst>
                <a:ext uri="{FF2B5EF4-FFF2-40B4-BE49-F238E27FC236}">
                  <a16:creationId xmlns:a16="http://schemas.microsoft.com/office/drawing/2014/main" id="{6EAC54D7-1D0F-4E7F-A5A3-16D3866F1C38}"/>
                </a:ext>
              </a:extLst>
            </p:cNvPr>
            <p:cNvSpPr/>
            <p:nvPr/>
          </p:nvSpPr>
          <p:spPr bwMode="auto">
            <a:xfrm rot="8100000">
              <a:off x="1302436" y="3463378"/>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27" name="Teardrop 426">
              <a:extLst>
                <a:ext uri="{FF2B5EF4-FFF2-40B4-BE49-F238E27FC236}">
                  <a16:creationId xmlns:a16="http://schemas.microsoft.com/office/drawing/2014/main" id="{F97B088D-BAA7-4803-9ECC-3EFBF37C6353}"/>
                </a:ext>
              </a:extLst>
            </p:cNvPr>
            <p:cNvSpPr/>
            <p:nvPr/>
          </p:nvSpPr>
          <p:spPr bwMode="auto">
            <a:xfrm rot="8100000">
              <a:off x="4141420" y="4534056"/>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29" name="Teardrop 428">
              <a:extLst>
                <a:ext uri="{FF2B5EF4-FFF2-40B4-BE49-F238E27FC236}">
                  <a16:creationId xmlns:a16="http://schemas.microsoft.com/office/drawing/2014/main" id="{565C689B-B6F6-400C-9447-EB7964BDF59C}"/>
                </a:ext>
              </a:extLst>
            </p:cNvPr>
            <p:cNvSpPr/>
            <p:nvPr/>
          </p:nvSpPr>
          <p:spPr bwMode="auto">
            <a:xfrm rot="8100000">
              <a:off x="4143256" y="4036483"/>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30" name="Teardrop 429">
              <a:extLst>
                <a:ext uri="{FF2B5EF4-FFF2-40B4-BE49-F238E27FC236}">
                  <a16:creationId xmlns:a16="http://schemas.microsoft.com/office/drawing/2014/main" id="{4C738804-D904-4AC4-9595-247BB9048302}"/>
                </a:ext>
              </a:extLst>
            </p:cNvPr>
            <p:cNvSpPr/>
            <p:nvPr/>
          </p:nvSpPr>
          <p:spPr bwMode="auto">
            <a:xfrm rot="8100000">
              <a:off x="4282814" y="3841682"/>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31" name="Teardrop 430">
              <a:extLst>
                <a:ext uri="{FF2B5EF4-FFF2-40B4-BE49-F238E27FC236}">
                  <a16:creationId xmlns:a16="http://schemas.microsoft.com/office/drawing/2014/main" id="{34303248-9799-43B1-9525-400E5BC3A521}"/>
                </a:ext>
              </a:extLst>
            </p:cNvPr>
            <p:cNvSpPr/>
            <p:nvPr/>
          </p:nvSpPr>
          <p:spPr bwMode="auto">
            <a:xfrm rot="8100000">
              <a:off x="4380647" y="3947023"/>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32" name="Teardrop 431">
              <a:extLst>
                <a:ext uri="{FF2B5EF4-FFF2-40B4-BE49-F238E27FC236}">
                  <a16:creationId xmlns:a16="http://schemas.microsoft.com/office/drawing/2014/main" id="{44655302-6C35-487A-A3A4-307BAE287735}"/>
                </a:ext>
              </a:extLst>
            </p:cNvPr>
            <p:cNvSpPr/>
            <p:nvPr/>
          </p:nvSpPr>
          <p:spPr bwMode="auto">
            <a:xfrm rot="8100000">
              <a:off x="4887506" y="4133619"/>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91" name="Teardrop 390">
              <a:extLst>
                <a:ext uri="{FF2B5EF4-FFF2-40B4-BE49-F238E27FC236}">
                  <a16:creationId xmlns:a16="http://schemas.microsoft.com/office/drawing/2014/main" id="{2CCC5E3F-24FE-453D-8DD9-4F2BD34F2D1A}"/>
                </a:ext>
              </a:extLst>
            </p:cNvPr>
            <p:cNvSpPr/>
            <p:nvPr/>
          </p:nvSpPr>
          <p:spPr bwMode="auto">
            <a:xfrm rot="8100000">
              <a:off x="4918375" y="4135134"/>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33" name="Teardrop 432">
              <a:extLst>
                <a:ext uri="{FF2B5EF4-FFF2-40B4-BE49-F238E27FC236}">
                  <a16:creationId xmlns:a16="http://schemas.microsoft.com/office/drawing/2014/main" id="{F8B5D461-A17C-4587-BEED-3EBF63A198EB}"/>
                </a:ext>
              </a:extLst>
            </p:cNvPr>
            <p:cNvSpPr/>
            <p:nvPr/>
          </p:nvSpPr>
          <p:spPr bwMode="auto">
            <a:xfrm rot="8100000">
              <a:off x="1607710" y="4715640"/>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34" name="Teardrop 433">
              <a:extLst>
                <a:ext uri="{FF2B5EF4-FFF2-40B4-BE49-F238E27FC236}">
                  <a16:creationId xmlns:a16="http://schemas.microsoft.com/office/drawing/2014/main" id="{F8E1086F-D472-41C4-8120-9B23FE876216}"/>
                </a:ext>
              </a:extLst>
            </p:cNvPr>
            <p:cNvSpPr/>
            <p:nvPr/>
          </p:nvSpPr>
          <p:spPr bwMode="auto">
            <a:xfrm rot="8100000">
              <a:off x="4341058" y="4133030"/>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35" name="Teardrop 434">
              <a:extLst>
                <a:ext uri="{FF2B5EF4-FFF2-40B4-BE49-F238E27FC236}">
                  <a16:creationId xmlns:a16="http://schemas.microsoft.com/office/drawing/2014/main" id="{2A49C2D5-D5A1-47D0-A9FF-4788720ED010}"/>
                </a:ext>
              </a:extLst>
            </p:cNvPr>
            <p:cNvSpPr/>
            <p:nvPr/>
          </p:nvSpPr>
          <p:spPr bwMode="auto">
            <a:xfrm rot="8100000">
              <a:off x="4342321" y="5361813"/>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36" name="Teardrop 435">
              <a:extLst>
                <a:ext uri="{FF2B5EF4-FFF2-40B4-BE49-F238E27FC236}">
                  <a16:creationId xmlns:a16="http://schemas.microsoft.com/office/drawing/2014/main" id="{313BA4EA-9BAC-4000-A88D-F0DFA0FA95BF}"/>
                </a:ext>
              </a:extLst>
            </p:cNvPr>
            <p:cNvSpPr/>
            <p:nvPr/>
          </p:nvSpPr>
          <p:spPr bwMode="auto">
            <a:xfrm rot="8100000">
              <a:off x="4419227" y="4012167"/>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38" name="Teardrop 437">
              <a:extLst>
                <a:ext uri="{FF2B5EF4-FFF2-40B4-BE49-F238E27FC236}">
                  <a16:creationId xmlns:a16="http://schemas.microsoft.com/office/drawing/2014/main" id="{D4E64654-4230-4157-9DE6-1DB3187E72D2}"/>
                </a:ext>
              </a:extLst>
            </p:cNvPr>
            <p:cNvSpPr/>
            <p:nvPr/>
          </p:nvSpPr>
          <p:spPr bwMode="auto">
            <a:xfrm rot="8100000">
              <a:off x="3276209" y="3791010"/>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39" name="Teardrop 438">
              <a:extLst>
                <a:ext uri="{FF2B5EF4-FFF2-40B4-BE49-F238E27FC236}">
                  <a16:creationId xmlns:a16="http://schemas.microsoft.com/office/drawing/2014/main" id="{78F459D8-E78C-4746-A381-EA7BAE3B7B43}"/>
                </a:ext>
              </a:extLst>
            </p:cNvPr>
            <p:cNvSpPr/>
            <p:nvPr/>
          </p:nvSpPr>
          <p:spPr bwMode="auto">
            <a:xfrm rot="8100000">
              <a:off x="2217300" y="4749294"/>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40" name="Teardrop 439">
              <a:extLst>
                <a:ext uri="{FF2B5EF4-FFF2-40B4-BE49-F238E27FC236}">
                  <a16:creationId xmlns:a16="http://schemas.microsoft.com/office/drawing/2014/main" id="{32C9C6F2-A529-499C-AAE3-51162DAECA1E}"/>
                </a:ext>
              </a:extLst>
            </p:cNvPr>
            <p:cNvSpPr/>
            <p:nvPr/>
          </p:nvSpPr>
          <p:spPr bwMode="auto">
            <a:xfrm rot="8100000">
              <a:off x="3695879" y="4212306"/>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41" name="Teardrop 440">
              <a:extLst>
                <a:ext uri="{FF2B5EF4-FFF2-40B4-BE49-F238E27FC236}">
                  <a16:creationId xmlns:a16="http://schemas.microsoft.com/office/drawing/2014/main" id="{93FFC178-5DCB-4AF2-8BD6-991D45D68817}"/>
                </a:ext>
              </a:extLst>
            </p:cNvPr>
            <p:cNvSpPr/>
            <p:nvPr/>
          </p:nvSpPr>
          <p:spPr bwMode="auto">
            <a:xfrm rot="8100000">
              <a:off x="4231026" y="3841682"/>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42" name="Teardrop 441">
              <a:extLst>
                <a:ext uri="{FF2B5EF4-FFF2-40B4-BE49-F238E27FC236}">
                  <a16:creationId xmlns:a16="http://schemas.microsoft.com/office/drawing/2014/main" id="{3A0D462C-E658-4410-A515-D0BDAD1522F1}"/>
                </a:ext>
              </a:extLst>
            </p:cNvPr>
            <p:cNvSpPr/>
            <p:nvPr/>
          </p:nvSpPr>
          <p:spPr bwMode="auto">
            <a:xfrm rot="8100000">
              <a:off x="4196529" y="4098531"/>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43" name="Teardrop 442">
              <a:extLst>
                <a:ext uri="{FF2B5EF4-FFF2-40B4-BE49-F238E27FC236}">
                  <a16:creationId xmlns:a16="http://schemas.microsoft.com/office/drawing/2014/main" id="{B617BADC-D5F3-4BD9-BEBE-C971277127F0}"/>
                </a:ext>
              </a:extLst>
            </p:cNvPr>
            <p:cNvSpPr/>
            <p:nvPr/>
          </p:nvSpPr>
          <p:spPr bwMode="auto">
            <a:xfrm rot="8100000">
              <a:off x="4969278" y="4123336"/>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44" name="Teardrop 443">
              <a:extLst>
                <a:ext uri="{FF2B5EF4-FFF2-40B4-BE49-F238E27FC236}">
                  <a16:creationId xmlns:a16="http://schemas.microsoft.com/office/drawing/2014/main" id="{FD6397DD-9D2F-4C1B-A639-7BD889B18C09}"/>
                </a:ext>
              </a:extLst>
            </p:cNvPr>
            <p:cNvSpPr/>
            <p:nvPr/>
          </p:nvSpPr>
          <p:spPr bwMode="auto">
            <a:xfrm rot="8100000">
              <a:off x="4375777" y="4678215"/>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45" name="Teardrop 444">
              <a:extLst>
                <a:ext uri="{FF2B5EF4-FFF2-40B4-BE49-F238E27FC236}">
                  <a16:creationId xmlns:a16="http://schemas.microsoft.com/office/drawing/2014/main" id="{46D95470-4382-41FC-9591-1001274F6592}"/>
                </a:ext>
              </a:extLst>
            </p:cNvPr>
            <p:cNvSpPr/>
            <p:nvPr/>
          </p:nvSpPr>
          <p:spPr bwMode="auto">
            <a:xfrm rot="8100000">
              <a:off x="4402611" y="4768229"/>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46" name="Teardrop 445">
              <a:extLst>
                <a:ext uri="{FF2B5EF4-FFF2-40B4-BE49-F238E27FC236}">
                  <a16:creationId xmlns:a16="http://schemas.microsoft.com/office/drawing/2014/main" id="{92B890EA-EBC3-48CD-8EE9-B70FA6FD4B10}"/>
                </a:ext>
              </a:extLst>
            </p:cNvPr>
            <p:cNvSpPr/>
            <p:nvPr/>
          </p:nvSpPr>
          <p:spPr bwMode="auto">
            <a:xfrm rot="8100000">
              <a:off x="4227671" y="3760279"/>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47" name="Teardrop 446">
              <a:extLst>
                <a:ext uri="{FF2B5EF4-FFF2-40B4-BE49-F238E27FC236}">
                  <a16:creationId xmlns:a16="http://schemas.microsoft.com/office/drawing/2014/main" id="{17FFADD7-2E5C-49B3-A21C-25765E75700D}"/>
                </a:ext>
              </a:extLst>
            </p:cNvPr>
            <p:cNvSpPr/>
            <p:nvPr/>
          </p:nvSpPr>
          <p:spPr bwMode="auto">
            <a:xfrm rot="8100000">
              <a:off x="3172206" y="5128914"/>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48" name="Teardrop 447">
              <a:extLst>
                <a:ext uri="{FF2B5EF4-FFF2-40B4-BE49-F238E27FC236}">
                  <a16:creationId xmlns:a16="http://schemas.microsoft.com/office/drawing/2014/main" id="{0051FAC2-E74B-408E-B489-4EC8DA17AAA3}"/>
                </a:ext>
              </a:extLst>
            </p:cNvPr>
            <p:cNvSpPr/>
            <p:nvPr/>
          </p:nvSpPr>
          <p:spPr bwMode="auto">
            <a:xfrm rot="8100000">
              <a:off x="4178755" y="4768229"/>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49" name="Teardrop 448">
              <a:extLst>
                <a:ext uri="{FF2B5EF4-FFF2-40B4-BE49-F238E27FC236}">
                  <a16:creationId xmlns:a16="http://schemas.microsoft.com/office/drawing/2014/main" id="{ED67C2EC-744D-4741-A9AC-610601E11BCC}"/>
                </a:ext>
              </a:extLst>
            </p:cNvPr>
            <p:cNvSpPr/>
            <p:nvPr/>
          </p:nvSpPr>
          <p:spPr bwMode="auto">
            <a:xfrm rot="8100000">
              <a:off x="5329357" y="3675224"/>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50" name="Teardrop 449">
              <a:extLst>
                <a:ext uri="{FF2B5EF4-FFF2-40B4-BE49-F238E27FC236}">
                  <a16:creationId xmlns:a16="http://schemas.microsoft.com/office/drawing/2014/main" id="{CD71F3FA-FAFD-423C-9D73-989E09660DD8}"/>
                </a:ext>
              </a:extLst>
            </p:cNvPr>
            <p:cNvSpPr/>
            <p:nvPr/>
          </p:nvSpPr>
          <p:spPr bwMode="auto">
            <a:xfrm rot="8100000">
              <a:off x="4383751" y="4036972"/>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51" name="Teardrop 450">
              <a:extLst>
                <a:ext uri="{FF2B5EF4-FFF2-40B4-BE49-F238E27FC236}">
                  <a16:creationId xmlns:a16="http://schemas.microsoft.com/office/drawing/2014/main" id="{370DE834-0640-4328-AEE1-F81C7B64BBAB}"/>
                </a:ext>
              </a:extLst>
            </p:cNvPr>
            <p:cNvSpPr/>
            <p:nvPr/>
          </p:nvSpPr>
          <p:spPr bwMode="auto">
            <a:xfrm rot="8100000">
              <a:off x="4507604" y="5486325"/>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28" name="Teardrop 427">
              <a:extLst>
                <a:ext uri="{FF2B5EF4-FFF2-40B4-BE49-F238E27FC236}">
                  <a16:creationId xmlns:a16="http://schemas.microsoft.com/office/drawing/2014/main" id="{90D26738-C94B-47BD-9B4F-6E946208D73F}"/>
                </a:ext>
              </a:extLst>
            </p:cNvPr>
            <p:cNvSpPr/>
            <p:nvPr/>
          </p:nvSpPr>
          <p:spPr bwMode="auto">
            <a:xfrm rot="8100000">
              <a:off x="4510402" y="5532841"/>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37" name="Teardrop 436">
              <a:extLst>
                <a:ext uri="{FF2B5EF4-FFF2-40B4-BE49-F238E27FC236}">
                  <a16:creationId xmlns:a16="http://schemas.microsoft.com/office/drawing/2014/main" id="{1284FE8F-0610-4CF5-A1C3-E8AB274E512A}"/>
                </a:ext>
              </a:extLst>
            </p:cNvPr>
            <p:cNvSpPr/>
            <p:nvPr/>
          </p:nvSpPr>
          <p:spPr bwMode="auto">
            <a:xfrm rot="8100000">
              <a:off x="4510402" y="5560406"/>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52" name="Teardrop 451">
              <a:extLst>
                <a:ext uri="{FF2B5EF4-FFF2-40B4-BE49-F238E27FC236}">
                  <a16:creationId xmlns:a16="http://schemas.microsoft.com/office/drawing/2014/main" id="{129FC331-DABD-4CE0-9FF1-3B76BD0C23A9}"/>
                </a:ext>
              </a:extLst>
            </p:cNvPr>
            <p:cNvSpPr/>
            <p:nvPr/>
          </p:nvSpPr>
          <p:spPr bwMode="auto">
            <a:xfrm rot="8100000">
              <a:off x="4855911" y="4116994"/>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53" name="Teardrop 452">
              <a:extLst>
                <a:ext uri="{FF2B5EF4-FFF2-40B4-BE49-F238E27FC236}">
                  <a16:creationId xmlns:a16="http://schemas.microsoft.com/office/drawing/2014/main" id="{510512A6-E67B-461F-BFEF-3BCFB46528E9}"/>
                </a:ext>
              </a:extLst>
            </p:cNvPr>
            <p:cNvSpPr/>
            <p:nvPr/>
          </p:nvSpPr>
          <p:spPr bwMode="auto">
            <a:xfrm rot="8100000">
              <a:off x="4235068" y="4875120"/>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54" name="Teardrop 453">
              <a:extLst>
                <a:ext uri="{FF2B5EF4-FFF2-40B4-BE49-F238E27FC236}">
                  <a16:creationId xmlns:a16="http://schemas.microsoft.com/office/drawing/2014/main" id="{4C50977B-79DC-4900-BA92-FE157D107479}"/>
                </a:ext>
              </a:extLst>
            </p:cNvPr>
            <p:cNvSpPr/>
            <p:nvPr/>
          </p:nvSpPr>
          <p:spPr bwMode="auto">
            <a:xfrm rot="8100000">
              <a:off x="1302436" y="3549392"/>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55" name="Teardrop 454">
              <a:extLst>
                <a:ext uri="{FF2B5EF4-FFF2-40B4-BE49-F238E27FC236}">
                  <a16:creationId xmlns:a16="http://schemas.microsoft.com/office/drawing/2014/main" id="{038FB607-47E0-4932-B799-81F8629088C9}"/>
                </a:ext>
              </a:extLst>
            </p:cNvPr>
            <p:cNvSpPr/>
            <p:nvPr/>
          </p:nvSpPr>
          <p:spPr bwMode="auto">
            <a:xfrm rot="8100000">
              <a:off x="5000836" y="3516663"/>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56" name="Teardrop 455">
              <a:extLst>
                <a:ext uri="{FF2B5EF4-FFF2-40B4-BE49-F238E27FC236}">
                  <a16:creationId xmlns:a16="http://schemas.microsoft.com/office/drawing/2014/main" id="{18122789-5DE9-4E13-ACD0-FAEB7FF4F8AA}"/>
                </a:ext>
              </a:extLst>
            </p:cNvPr>
            <p:cNvSpPr/>
            <p:nvPr/>
          </p:nvSpPr>
          <p:spPr bwMode="auto">
            <a:xfrm rot="8100000">
              <a:off x="4549446" y="3714598"/>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57" name="Teardrop 456">
              <a:extLst>
                <a:ext uri="{FF2B5EF4-FFF2-40B4-BE49-F238E27FC236}">
                  <a16:creationId xmlns:a16="http://schemas.microsoft.com/office/drawing/2014/main" id="{C7B08FF3-3B56-4E81-B1E6-1332F3EC3CF7}"/>
                </a:ext>
              </a:extLst>
            </p:cNvPr>
            <p:cNvSpPr/>
            <p:nvPr/>
          </p:nvSpPr>
          <p:spPr bwMode="auto">
            <a:xfrm rot="8100000">
              <a:off x="5021599" y="3516663"/>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59" name="Teardrop 458">
              <a:extLst>
                <a:ext uri="{FF2B5EF4-FFF2-40B4-BE49-F238E27FC236}">
                  <a16:creationId xmlns:a16="http://schemas.microsoft.com/office/drawing/2014/main" id="{F724954C-95A6-4A1B-8359-5372B51B42AC}"/>
                </a:ext>
              </a:extLst>
            </p:cNvPr>
            <p:cNvSpPr/>
            <p:nvPr/>
          </p:nvSpPr>
          <p:spPr bwMode="auto">
            <a:xfrm rot="8100000">
              <a:off x="5011172" y="3492370"/>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grpSp>
      <p:sp>
        <p:nvSpPr>
          <p:cNvPr id="7" name="Rectangle 3"/>
          <p:cNvSpPr txBox="1">
            <a:spLocks noChangeArrowheads="1"/>
          </p:cNvSpPr>
          <p:nvPr/>
        </p:nvSpPr>
        <p:spPr bwMode="auto">
          <a:xfrm>
            <a:off x="490855" y="205953"/>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lnSpc>
                <a:spcPct val="114000"/>
              </a:lnSpc>
              <a:spcBef>
                <a:spcPts val="300"/>
              </a:spcBef>
              <a:buClr>
                <a:srgbClr val="FDE25E"/>
              </a:buClr>
              <a:buNone/>
            </a:pPr>
            <a:r>
              <a:rPr lang="en-US" sz="2200" b="0" dirty="0"/>
              <a:t>Between August 15, 2014 and March 31, 2017 </a:t>
            </a:r>
            <a:endParaRPr lang="en-US" sz="2200" b="0" kern="0" dirty="0">
              <a:solidFill>
                <a:schemeClr val="tx2"/>
              </a:solidFill>
              <a:effectLst>
                <a:outerShdw blurRad="38100" dist="38100" dir="2700000" algn="tl">
                  <a:srgbClr val="000000">
                    <a:alpha val="43137"/>
                  </a:srgbClr>
                </a:outerShdw>
              </a:effectLst>
            </a:endParaRPr>
          </a:p>
          <a:p>
            <a:pPr marL="0" indent="0" algn="ctr" eaLnBrk="1" hangingPunct="1">
              <a:lnSpc>
                <a:spcPct val="114000"/>
              </a:lnSpc>
              <a:spcBef>
                <a:spcPts val="300"/>
              </a:spcBef>
              <a:buClr>
                <a:srgbClr val="FDE25E"/>
              </a:buClr>
              <a:buNone/>
            </a:pPr>
            <a:r>
              <a:rPr lang="en-US" sz="3200" kern="0" dirty="0">
                <a:solidFill>
                  <a:srgbClr val="FFFFFF"/>
                </a:solidFill>
                <a:effectLst>
                  <a:outerShdw blurRad="38100" dist="38100" dir="2700000" algn="tl">
                    <a:srgbClr val="000000">
                      <a:alpha val="43137"/>
                    </a:srgbClr>
                  </a:outerShdw>
                </a:effectLst>
                <a:latin typeface="Arial"/>
              </a:rPr>
              <a:t>2604 Pts Enrolled at 147 Sites</a:t>
            </a:r>
          </a:p>
          <a:p>
            <a:pPr marL="0" indent="0" algn="ctr" eaLnBrk="1" hangingPunct="1">
              <a:lnSpc>
                <a:spcPct val="114000"/>
              </a:lnSpc>
              <a:spcBef>
                <a:spcPts val="300"/>
              </a:spcBef>
              <a:buClr>
                <a:srgbClr val="FDE25E"/>
              </a:buClr>
              <a:buNone/>
            </a:pPr>
            <a:r>
              <a:rPr lang="en-US" sz="2400" b="0" kern="0" dirty="0">
                <a:solidFill>
                  <a:schemeClr val="tx2"/>
                </a:solidFill>
                <a:latin typeface="Arial"/>
                <a:ea typeface="ヒラギノ角ゴ Pro W3"/>
                <a:cs typeface="Arial" charset="0"/>
              </a:rPr>
              <a:t>US, Canada, Germany, Australia, Singapore</a:t>
            </a:r>
          </a:p>
        </p:txBody>
      </p:sp>
      <p:grpSp>
        <p:nvGrpSpPr>
          <p:cNvPr id="8" name="Group 7">
            <a:extLst>
              <a:ext uri="{FF2B5EF4-FFF2-40B4-BE49-F238E27FC236}">
                <a16:creationId xmlns:a16="http://schemas.microsoft.com/office/drawing/2014/main" id="{5E78644E-FAB8-4949-BD90-3FC7E2266C6C}"/>
              </a:ext>
            </a:extLst>
          </p:cNvPr>
          <p:cNvGrpSpPr/>
          <p:nvPr/>
        </p:nvGrpSpPr>
        <p:grpSpPr>
          <a:xfrm>
            <a:off x="12440" y="1829253"/>
            <a:ext cx="9131557" cy="4558548"/>
            <a:chOff x="12440" y="1817823"/>
            <a:chExt cx="9131557" cy="4558548"/>
          </a:xfrm>
        </p:grpSpPr>
        <p:sp>
          <p:nvSpPr>
            <p:cNvPr id="349" name="Rectangle 348">
              <a:extLst>
                <a:ext uri="{FF2B5EF4-FFF2-40B4-BE49-F238E27FC236}">
                  <a16:creationId xmlns:a16="http://schemas.microsoft.com/office/drawing/2014/main" id="{A021B235-43B0-4905-AEBD-205AD14E62BA}"/>
                </a:ext>
              </a:extLst>
            </p:cNvPr>
            <p:cNvSpPr/>
            <p:nvPr/>
          </p:nvSpPr>
          <p:spPr bwMode="auto">
            <a:xfrm rot="5400000">
              <a:off x="7142351" y="1571571"/>
              <a:ext cx="1755394" cy="2247898"/>
            </a:xfrm>
            <a:prstGeom prst="rect">
              <a:avLst/>
            </a:prstGeom>
            <a:gradFill>
              <a:gsLst>
                <a:gs pos="0">
                  <a:schemeClr val="bg2">
                    <a:alpha val="37000"/>
                  </a:schemeClr>
                </a:gs>
                <a:gs pos="100000">
                  <a:schemeClr val="bg2">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20" name="Rectangle 319">
              <a:extLst>
                <a:ext uri="{FF2B5EF4-FFF2-40B4-BE49-F238E27FC236}">
                  <a16:creationId xmlns:a16="http://schemas.microsoft.com/office/drawing/2014/main" id="{DB65EAAB-68C3-41B0-9F40-3FB34436C4C0}"/>
                </a:ext>
              </a:extLst>
            </p:cNvPr>
            <p:cNvSpPr/>
            <p:nvPr/>
          </p:nvSpPr>
          <p:spPr bwMode="auto">
            <a:xfrm rot="5400000">
              <a:off x="7254532" y="3253762"/>
              <a:ext cx="1531031" cy="2247898"/>
            </a:xfrm>
            <a:prstGeom prst="rect">
              <a:avLst/>
            </a:prstGeom>
            <a:gradFill>
              <a:gsLst>
                <a:gs pos="0">
                  <a:schemeClr val="bg2">
                    <a:alpha val="37000"/>
                  </a:schemeClr>
                </a:gs>
                <a:gs pos="100000">
                  <a:schemeClr val="bg2">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25" name="Rectangle 324">
              <a:extLst>
                <a:ext uri="{FF2B5EF4-FFF2-40B4-BE49-F238E27FC236}">
                  <a16:creationId xmlns:a16="http://schemas.microsoft.com/office/drawing/2014/main" id="{2CF4E2B2-3012-4AC5-8EED-DA38E8AF631C}"/>
                </a:ext>
              </a:extLst>
            </p:cNvPr>
            <p:cNvSpPr/>
            <p:nvPr/>
          </p:nvSpPr>
          <p:spPr bwMode="auto">
            <a:xfrm rot="5400000">
              <a:off x="7422964" y="4655338"/>
              <a:ext cx="1194168" cy="2247898"/>
            </a:xfrm>
            <a:prstGeom prst="rect">
              <a:avLst/>
            </a:prstGeom>
            <a:gradFill>
              <a:gsLst>
                <a:gs pos="0">
                  <a:schemeClr val="bg2">
                    <a:alpha val="37000"/>
                  </a:schemeClr>
                </a:gs>
                <a:gs pos="100000">
                  <a:schemeClr val="bg2">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348" name="Rectangle 347">
              <a:extLst>
                <a:ext uri="{FF2B5EF4-FFF2-40B4-BE49-F238E27FC236}">
                  <a16:creationId xmlns:a16="http://schemas.microsoft.com/office/drawing/2014/main" id="{601EF4C5-1A43-4480-8608-2795BBC7FFE7}"/>
                </a:ext>
              </a:extLst>
            </p:cNvPr>
            <p:cNvSpPr/>
            <p:nvPr/>
          </p:nvSpPr>
          <p:spPr bwMode="auto">
            <a:xfrm rot="16200000">
              <a:off x="1028819" y="801444"/>
              <a:ext cx="4558545" cy="6591303"/>
            </a:xfrm>
            <a:prstGeom prst="rect">
              <a:avLst/>
            </a:prstGeom>
            <a:gradFill>
              <a:gsLst>
                <a:gs pos="0">
                  <a:schemeClr val="bg2">
                    <a:alpha val="37000"/>
                  </a:schemeClr>
                </a:gs>
                <a:gs pos="100000">
                  <a:schemeClr val="bg2">
                    <a:alpha val="0"/>
                  </a:schemeClr>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fontAlgn="base">
                <a:spcBef>
                  <a:spcPct val="0"/>
                </a:spcBef>
                <a:spcAft>
                  <a:spcPct val="0"/>
                </a:spcAft>
              </a:pPr>
              <a:endParaRPr lang="en-US" b="1" i="1" dirty="0">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grpSp>
          <p:nvGrpSpPr>
            <p:cNvPr id="5" name="Group 4">
              <a:extLst>
                <a:ext uri="{FF2B5EF4-FFF2-40B4-BE49-F238E27FC236}">
                  <a16:creationId xmlns:a16="http://schemas.microsoft.com/office/drawing/2014/main" id="{9FEFDA50-41C4-4C23-B5E0-817E566C2512}"/>
                </a:ext>
              </a:extLst>
            </p:cNvPr>
            <p:cNvGrpSpPr/>
            <p:nvPr/>
          </p:nvGrpSpPr>
          <p:grpSpPr>
            <a:xfrm>
              <a:off x="7121220" y="1904043"/>
              <a:ext cx="1325239" cy="1598077"/>
              <a:chOff x="7414017" y="1486806"/>
              <a:chExt cx="1032442" cy="1244999"/>
            </a:xfrm>
          </p:grpSpPr>
          <p:grpSp>
            <p:nvGrpSpPr>
              <p:cNvPr id="357" name="Group 356">
                <a:extLst>
                  <a:ext uri="{FF2B5EF4-FFF2-40B4-BE49-F238E27FC236}">
                    <a16:creationId xmlns:a16="http://schemas.microsoft.com/office/drawing/2014/main" id="{C24AAFDA-F113-4719-AA27-09E1C6E69495}"/>
                  </a:ext>
                </a:extLst>
              </p:cNvPr>
              <p:cNvGrpSpPr/>
              <p:nvPr/>
            </p:nvGrpSpPr>
            <p:grpSpPr>
              <a:xfrm>
                <a:off x="7414017" y="1488488"/>
                <a:ext cx="1032442" cy="1243317"/>
                <a:chOff x="7414017" y="2919547"/>
                <a:chExt cx="1032442" cy="1243317"/>
              </a:xfrm>
            </p:grpSpPr>
            <p:sp>
              <p:nvSpPr>
                <p:cNvPr id="140" name="Freeform 10">
                  <a:extLst>
                    <a:ext uri="{FF2B5EF4-FFF2-40B4-BE49-F238E27FC236}">
                      <a16:creationId xmlns:a16="http://schemas.microsoft.com/office/drawing/2014/main" id="{80B26EC2-2C24-40DF-B2BE-CE16831D6F8C}"/>
                    </a:ext>
                  </a:extLst>
                </p:cNvPr>
                <p:cNvSpPr>
                  <a:spLocks noEditPoints="1"/>
                </p:cNvSpPr>
                <p:nvPr/>
              </p:nvSpPr>
              <p:spPr bwMode="auto">
                <a:xfrm>
                  <a:off x="7414017" y="2919547"/>
                  <a:ext cx="1032442" cy="1243317"/>
                </a:xfrm>
                <a:custGeom>
                  <a:avLst/>
                  <a:gdLst>
                    <a:gd name="T0" fmla="*/ 559 w 612"/>
                    <a:gd name="T1" fmla="*/ 98 h 737"/>
                    <a:gd name="T2" fmla="*/ 354 w 612"/>
                    <a:gd name="T3" fmla="*/ 57 h 737"/>
                    <a:gd name="T4" fmla="*/ 89 w 612"/>
                    <a:gd name="T5" fmla="*/ 159 h 737"/>
                    <a:gd name="T6" fmla="*/ 153 w 612"/>
                    <a:gd name="T7" fmla="*/ 129 h 737"/>
                    <a:gd name="T8" fmla="*/ 173 w 612"/>
                    <a:gd name="T9" fmla="*/ 135 h 737"/>
                    <a:gd name="T10" fmla="*/ 188 w 612"/>
                    <a:gd name="T11" fmla="*/ 106 h 737"/>
                    <a:gd name="T12" fmla="*/ 253 w 612"/>
                    <a:gd name="T13" fmla="*/ 131 h 737"/>
                    <a:gd name="T14" fmla="*/ 217 w 612"/>
                    <a:gd name="T15" fmla="*/ 102 h 737"/>
                    <a:gd name="T16" fmla="*/ 188 w 612"/>
                    <a:gd name="T17" fmla="*/ 67 h 737"/>
                    <a:gd name="T18" fmla="*/ 199 w 612"/>
                    <a:gd name="T19" fmla="*/ 36 h 737"/>
                    <a:gd name="T20" fmla="*/ 259 w 612"/>
                    <a:gd name="T21" fmla="*/ 20 h 737"/>
                    <a:gd name="T22" fmla="*/ 315 w 612"/>
                    <a:gd name="T23" fmla="*/ 60 h 737"/>
                    <a:gd name="T24" fmla="*/ 348 w 612"/>
                    <a:gd name="T25" fmla="*/ 64 h 737"/>
                    <a:gd name="T26" fmla="*/ 354 w 612"/>
                    <a:gd name="T27" fmla="*/ 93 h 737"/>
                    <a:gd name="T28" fmla="*/ 414 w 612"/>
                    <a:gd name="T29" fmla="*/ 77 h 737"/>
                    <a:gd name="T30" fmla="*/ 477 w 612"/>
                    <a:gd name="T31" fmla="*/ 60 h 737"/>
                    <a:gd name="T32" fmla="*/ 534 w 612"/>
                    <a:gd name="T33" fmla="*/ 91 h 737"/>
                    <a:gd name="T34" fmla="*/ 574 w 612"/>
                    <a:gd name="T35" fmla="*/ 164 h 737"/>
                    <a:gd name="T36" fmla="*/ 587 w 612"/>
                    <a:gd name="T37" fmla="*/ 233 h 737"/>
                    <a:gd name="T38" fmla="*/ 594 w 612"/>
                    <a:gd name="T39" fmla="*/ 274 h 737"/>
                    <a:gd name="T40" fmla="*/ 605 w 612"/>
                    <a:gd name="T41" fmla="*/ 336 h 737"/>
                    <a:gd name="T42" fmla="*/ 576 w 612"/>
                    <a:gd name="T43" fmla="*/ 374 h 737"/>
                    <a:gd name="T44" fmla="*/ 568 w 612"/>
                    <a:gd name="T45" fmla="*/ 385 h 737"/>
                    <a:gd name="T46" fmla="*/ 528 w 612"/>
                    <a:gd name="T47" fmla="*/ 405 h 737"/>
                    <a:gd name="T48" fmla="*/ 505 w 612"/>
                    <a:gd name="T49" fmla="*/ 418 h 737"/>
                    <a:gd name="T50" fmla="*/ 459 w 612"/>
                    <a:gd name="T51" fmla="*/ 440 h 737"/>
                    <a:gd name="T52" fmla="*/ 421 w 612"/>
                    <a:gd name="T53" fmla="*/ 449 h 737"/>
                    <a:gd name="T54" fmla="*/ 443 w 612"/>
                    <a:gd name="T55" fmla="*/ 489 h 737"/>
                    <a:gd name="T56" fmla="*/ 443 w 612"/>
                    <a:gd name="T57" fmla="*/ 512 h 737"/>
                    <a:gd name="T58" fmla="*/ 514 w 612"/>
                    <a:gd name="T59" fmla="*/ 585 h 737"/>
                    <a:gd name="T60" fmla="*/ 525 w 612"/>
                    <a:gd name="T61" fmla="*/ 620 h 737"/>
                    <a:gd name="T62" fmla="*/ 508 w 612"/>
                    <a:gd name="T63" fmla="*/ 627 h 737"/>
                    <a:gd name="T64" fmla="*/ 466 w 612"/>
                    <a:gd name="T65" fmla="*/ 655 h 737"/>
                    <a:gd name="T66" fmla="*/ 483 w 612"/>
                    <a:gd name="T67" fmla="*/ 706 h 737"/>
                    <a:gd name="T68" fmla="*/ 456 w 612"/>
                    <a:gd name="T69" fmla="*/ 704 h 737"/>
                    <a:gd name="T70" fmla="*/ 425 w 612"/>
                    <a:gd name="T71" fmla="*/ 697 h 737"/>
                    <a:gd name="T72" fmla="*/ 386 w 612"/>
                    <a:gd name="T73" fmla="*/ 713 h 737"/>
                    <a:gd name="T74" fmla="*/ 324 w 612"/>
                    <a:gd name="T75" fmla="*/ 713 h 737"/>
                    <a:gd name="T76" fmla="*/ 290 w 612"/>
                    <a:gd name="T77" fmla="*/ 737 h 737"/>
                    <a:gd name="T78" fmla="*/ 255 w 612"/>
                    <a:gd name="T79" fmla="*/ 715 h 737"/>
                    <a:gd name="T80" fmla="*/ 186 w 612"/>
                    <a:gd name="T81" fmla="*/ 695 h 737"/>
                    <a:gd name="T82" fmla="*/ 166 w 612"/>
                    <a:gd name="T83" fmla="*/ 709 h 737"/>
                    <a:gd name="T84" fmla="*/ 130 w 612"/>
                    <a:gd name="T85" fmla="*/ 618 h 737"/>
                    <a:gd name="T86" fmla="*/ 140 w 612"/>
                    <a:gd name="T87" fmla="*/ 576 h 737"/>
                    <a:gd name="T88" fmla="*/ 97 w 612"/>
                    <a:gd name="T89" fmla="*/ 565 h 737"/>
                    <a:gd name="T90" fmla="*/ 73 w 612"/>
                    <a:gd name="T91" fmla="*/ 560 h 737"/>
                    <a:gd name="T92" fmla="*/ 31 w 612"/>
                    <a:gd name="T93" fmla="*/ 534 h 737"/>
                    <a:gd name="T94" fmla="*/ 18 w 612"/>
                    <a:gd name="T95" fmla="*/ 483 h 737"/>
                    <a:gd name="T96" fmla="*/ 31 w 612"/>
                    <a:gd name="T97" fmla="*/ 440 h 737"/>
                    <a:gd name="T98" fmla="*/ 11 w 612"/>
                    <a:gd name="T99" fmla="*/ 390 h 737"/>
                    <a:gd name="T100" fmla="*/ 0 w 612"/>
                    <a:gd name="T101" fmla="*/ 379 h 737"/>
                    <a:gd name="T102" fmla="*/ 15 w 612"/>
                    <a:gd name="T103" fmla="*/ 363 h 737"/>
                    <a:gd name="T104" fmla="*/ 8 w 612"/>
                    <a:gd name="T105" fmla="*/ 303 h 737"/>
                    <a:gd name="T106" fmla="*/ 62 w 612"/>
                    <a:gd name="T107" fmla="*/ 281 h 737"/>
                    <a:gd name="T108" fmla="*/ 77 w 612"/>
                    <a:gd name="T109" fmla="*/ 248 h 737"/>
                    <a:gd name="T110" fmla="*/ 79 w 612"/>
                    <a:gd name="T111" fmla="*/ 215 h 737"/>
                    <a:gd name="T112" fmla="*/ 173 w 612"/>
                    <a:gd name="T113" fmla="*/ 18 h 737"/>
                    <a:gd name="T114" fmla="*/ 168 w 612"/>
                    <a:gd name="T115" fmla="*/ 4 h 737"/>
                    <a:gd name="T116" fmla="*/ 517 w 612"/>
                    <a:gd name="T117" fmla="*/ 51 h 737"/>
                    <a:gd name="T118" fmla="*/ 507 w 612"/>
                    <a:gd name="T119" fmla="*/ 67 h 737"/>
                    <a:gd name="T120" fmla="*/ 496 w 612"/>
                    <a:gd name="T121" fmla="*/ 38 h 737"/>
                    <a:gd name="T122" fmla="*/ 521 w 612"/>
                    <a:gd name="T123" fmla="*/ 4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737">
                      <a:moveTo>
                        <a:pt x="559" y="104"/>
                      </a:moveTo>
                      <a:lnTo>
                        <a:pt x="559" y="106"/>
                      </a:lnTo>
                      <a:lnTo>
                        <a:pt x="548" y="104"/>
                      </a:lnTo>
                      <a:lnTo>
                        <a:pt x="541" y="100"/>
                      </a:lnTo>
                      <a:lnTo>
                        <a:pt x="536" y="93"/>
                      </a:lnTo>
                      <a:lnTo>
                        <a:pt x="534" y="82"/>
                      </a:lnTo>
                      <a:lnTo>
                        <a:pt x="559" y="98"/>
                      </a:lnTo>
                      <a:lnTo>
                        <a:pt x="559" y="100"/>
                      </a:lnTo>
                      <a:lnTo>
                        <a:pt x="559" y="102"/>
                      </a:lnTo>
                      <a:lnTo>
                        <a:pt x="559" y="104"/>
                      </a:lnTo>
                      <a:close/>
                      <a:moveTo>
                        <a:pt x="350" y="47"/>
                      </a:moveTo>
                      <a:lnTo>
                        <a:pt x="344" y="51"/>
                      </a:lnTo>
                      <a:lnTo>
                        <a:pt x="350" y="55"/>
                      </a:lnTo>
                      <a:lnTo>
                        <a:pt x="354" y="57"/>
                      </a:lnTo>
                      <a:lnTo>
                        <a:pt x="359" y="57"/>
                      </a:lnTo>
                      <a:lnTo>
                        <a:pt x="363" y="57"/>
                      </a:lnTo>
                      <a:lnTo>
                        <a:pt x="361" y="51"/>
                      </a:lnTo>
                      <a:lnTo>
                        <a:pt x="355" y="47"/>
                      </a:lnTo>
                      <a:lnTo>
                        <a:pt x="350" y="47"/>
                      </a:lnTo>
                      <a:close/>
                      <a:moveTo>
                        <a:pt x="88" y="181"/>
                      </a:moveTo>
                      <a:lnTo>
                        <a:pt x="89" y="159"/>
                      </a:lnTo>
                      <a:lnTo>
                        <a:pt x="80" y="146"/>
                      </a:lnTo>
                      <a:lnTo>
                        <a:pt x="82" y="135"/>
                      </a:lnTo>
                      <a:lnTo>
                        <a:pt x="93" y="126"/>
                      </a:lnTo>
                      <a:lnTo>
                        <a:pt x="106" y="122"/>
                      </a:lnTo>
                      <a:lnTo>
                        <a:pt x="120" y="122"/>
                      </a:lnTo>
                      <a:lnTo>
                        <a:pt x="139" y="124"/>
                      </a:lnTo>
                      <a:lnTo>
                        <a:pt x="153" y="129"/>
                      </a:lnTo>
                      <a:lnTo>
                        <a:pt x="150" y="142"/>
                      </a:lnTo>
                      <a:lnTo>
                        <a:pt x="157" y="144"/>
                      </a:lnTo>
                      <a:lnTo>
                        <a:pt x="161" y="140"/>
                      </a:lnTo>
                      <a:lnTo>
                        <a:pt x="161" y="135"/>
                      </a:lnTo>
                      <a:lnTo>
                        <a:pt x="164" y="129"/>
                      </a:lnTo>
                      <a:lnTo>
                        <a:pt x="170" y="131"/>
                      </a:lnTo>
                      <a:lnTo>
                        <a:pt x="173" y="135"/>
                      </a:lnTo>
                      <a:lnTo>
                        <a:pt x="177" y="142"/>
                      </a:lnTo>
                      <a:lnTo>
                        <a:pt x="177" y="148"/>
                      </a:lnTo>
                      <a:lnTo>
                        <a:pt x="177" y="140"/>
                      </a:lnTo>
                      <a:lnTo>
                        <a:pt x="177" y="122"/>
                      </a:lnTo>
                      <a:lnTo>
                        <a:pt x="179" y="115"/>
                      </a:lnTo>
                      <a:lnTo>
                        <a:pt x="182" y="108"/>
                      </a:lnTo>
                      <a:lnTo>
                        <a:pt x="188" y="106"/>
                      </a:lnTo>
                      <a:lnTo>
                        <a:pt x="202" y="108"/>
                      </a:lnTo>
                      <a:lnTo>
                        <a:pt x="219" y="108"/>
                      </a:lnTo>
                      <a:lnTo>
                        <a:pt x="226" y="108"/>
                      </a:lnTo>
                      <a:lnTo>
                        <a:pt x="233" y="111"/>
                      </a:lnTo>
                      <a:lnTo>
                        <a:pt x="241" y="119"/>
                      </a:lnTo>
                      <a:lnTo>
                        <a:pt x="246" y="126"/>
                      </a:lnTo>
                      <a:lnTo>
                        <a:pt x="253" y="131"/>
                      </a:lnTo>
                      <a:lnTo>
                        <a:pt x="262" y="133"/>
                      </a:lnTo>
                      <a:lnTo>
                        <a:pt x="255" y="131"/>
                      </a:lnTo>
                      <a:lnTo>
                        <a:pt x="250" y="126"/>
                      </a:lnTo>
                      <a:lnTo>
                        <a:pt x="237" y="113"/>
                      </a:lnTo>
                      <a:lnTo>
                        <a:pt x="233" y="109"/>
                      </a:lnTo>
                      <a:lnTo>
                        <a:pt x="228" y="108"/>
                      </a:lnTo>
                      <a:lnTo>
                        <a:pt x="217" y="102"/>
                      </a:lnTo>
                      <a:lnTo>
                        <a:pt x="208" y="95"/>
                      </a:lnTo>
                      <a:lnTo>
                        <a:pt x="206" y="86"/>
                      </a:lnTo>
                      <a:lnTo>
                        <a:pt x="206" y="77"/>
                      </a:lnTo>
                      <a:lnTo>
                        <a:pt x="201" y="67"/>
                      </a:lnTo>
                      <a:lnTo>
                        <a:pt x="197" y="66"/>
                      </a:lnTo>
                      <a:lnTo>
                        <a:pt x="191" y="67"/>
                      </a:lnTo>
                      <a:lnTo>
                        <a:pt x="188" y="67"/>
                      </a:lnTo>
                      <a:lnTo>
                        <a:pt x="186" y="64"/>
                      </a:lnTo>
                      <a:lnTo>
                        <a:pt x="186" y="58"/>
                      </a:lnTo>
                      <a:lnTo>
                        <a:pt x="190" y="57"/>
                      </a:lnTo>
                      <a:lnTo>
                        <a:pt x="197" y="57"/>
                      </a:lnTo>
                      <a:lnTo>
                        <a:pt x="201" y="55"/>
                      </a:lnTo>
                      <a:lnTo>
                        <a:pt x="204" y="46"/>
                      </a:lnTo>
                      <a:lnTo>
                        <a:pt x="199" y="36"/>
                      </a:lnTo>
                      <a:lnTo>
                        <a:pt x="191" y="26"/>
                      </a:lnTo>
                      <a:lnTo>
                        <a:pt x="188" y="13"/>
                      </a:lnTo>
                      <a:lnTo>
                        <a:pt x="199" y="15"/>
                      </a:lnTo>
                      <a:lnTo>
                        <a:pt x="226" y="22"/>
                      </a:lnTo>
                      <a:lnTo>
                        <a:pt x="235" y="20"/>
                      </a:lnTo>
                      <a:lnTo>
                        <a:pt x="252" y="18"/>
                      </a:lnTo>
                      <a:lnTo>
                        <a:pt x="259" y="20"/>
                      </a:lnTo>
                      <a:lnTo>
                        <a:pt x="270" y="26"/>
                      </a:lnTo>
                      <a:lnTo>
                        <a:pt x="277" y="33"/>
                      </a:lnTo>
                      <a:lnTo>
                        <a:pt x="279" y="42"/>
                      </a:lnTo>
                      <a:lnTo>
                        <a:pt x="268" y="51"/>
                      </a:lnTo>
                      <a:lnTo>
                        <a:pt x="275" y="51"/>
                      </a:lnTo>
                      <a:lnTo>
                        <a:pt x="312" y="58"/>
                      </a:lnTo>
                      <a:lnTo>
                        <a:pt x="315" y="60"/>
                      </a:lnTo>
                      <a:lnTo>
                        <a:pt x="321" y="64"/>
                      </a:lnTo>
                      <a:lnTo>
                        <a:pt x="324" y="64"/>
                      </a:lnTo>
                      <a:lnTo>
                        <a:pt x="328" y="64"/>
                      </a:lnTo>
                      <a:lnTo>
                        <a:pt x="335" y="60"/>
                      </a:lnTo>
                      <a:lnTo>
                        <a:pt x="339" y="60"/>
                      </a:lnTo>
                      <a:lnTo>
                        <a:pt x="346" y="62"/>
                      </a:lnTo>
                      <a:lnTo>
                        <a:pt x="348" y="64"/>
                      </a:lnTo>
                      <a:lnTo>
                        <a:pt x="348" y="71"/>
                      </a:lnTo>
                      <a:lnTo>
                        <a:pt x="344" y="77"/>
                      </a:lnTo>
                      <a:lnTo>
                        <a:pt x="334" y="86"/>
                      </a:lnTo>
                      <a:lnTo>
                        <a:pt x="334" y="89"/>
                      </a:lnTo>
                      <a:lnTo>
                        <a:pt x="337" y="93"/>
                      </a:lnTo>
                      <a:lnTo>
                        <a:pt x="343" y="95"/>
                      </a:lnTo>
                      <a:lnTo>
                        <a:pt x="354" y="93"/>
                      </a:lnTo>
                      <a:lnTo>
                        <a:pt x="366" y="97"/>
                      </a:lnTo>
                      <a:lnTo>
                        <a:pt x="370" y="97"/>
                      </a:lnTo>
                      <a:lnTo>
                        <a:pt x="377" y="95"/>
                      </a:lnTo>
                      <a:lnTo>
                        <a:pt x="383" y="91"/>
                      </a:lnTo>
                      <a:lnTo>
                        <a:pt x="394" y="84"/>
                      </a:lnTo>
                      <a:lnTo>
                        <a:pt x="401" y="80"/>
                      </a:lnTo>
                      <a:lnTo>
                        <a:pt x="414" y="77"/>
                      </a:lnTo>
                      <a:lnTo>
                        <a:pt x="419" y="75"/>
                      </a:lnTo>
                      <a:lnTo>
                        <a:pt x="425" y="71"/>
                      </a:lnTo>
                      <a:lnTo>
                        <a:pt x="439" y="58"/>
                      </a:lnTo>
                      <a:lnTo>
                        <a:pt x="445" y="55"/>
                      </a:lnTo>
                      <a:lnTo>
                        <a:pt x="457" y="53"/>
                      </a:lnTo>
                      <a:lnTo>
                        <a:pt x="468" y="55"/>
                      </a:lnTo>
                      <a:lnTo>
                        <a:pt x="477" y="60"/>
                      </a:lnTo>
                      <a:lnTo>
                        <a:pt x="503" y="78"/>
                      </a:lnTo>
                      <a:lnTo>
                        <a:pt x="508" y="80"/>
                      </a:lnTo>
                      <a:lnTo>
                        <a:pt x="516" y="82"/>
                      </a:lnTo>
                      <a:lnTo>
                        <a:pt x="521" y="82"/>
                      </a:lnTo>
                      <a:lnTo>
                        <a:pt x="525" y="82"/>
                      </a:lnTo>
                      <a:lnTo>
                        <a:pt x="530" y="86"/>
                      </a:lnTo>
                      <a:lnTo>
                        <a:pt x="534" y="91"/>
                      </a:lnTo>
                      <a:lnTo>
                        <a:pt x="536" y="104"/>
                      </a:lnTo>
                      <a:lnTo>
                        <a:pt x="539" y="109"/>
                      </a:lnTo>
                      <a:lnTo>
                        <a:pt x="545" y="113"/>
                      </a:lnTo>
                      <a:lnTo>
                        <a:pt x="550" y="115"/>
                      </a:lnTo>
                      <a:lnTo>
                        <a:pt x="563" y="119"/>
                      </a:lnTo>
                      <a:lnTo>
                        <a:pt x="572" y="153"/>
                      </a:lnTo>
                      <a:lnTo>
                        <a:pt x="574" y="164"/>
                      </a:lnTo>
                      <a:lnTo>
                        <a:pt x="570" y="173"/>
                      </a:lnTo>
                      <a:lnTo>
                        <a:pt x="558" y="188"/>
                      </a:lnTo>
                      <a:lnTo>
                        <a:pt x="554" y="195"/>
                      </a:lnTo>
                      <a:lnTo>
                        <a:pt x="559" y="204"/>
                      </a:lnTo>
                      <a:lnTo>
                        <a:pt x="579" y="219"/>
                      </a:lnTo>
                      <a:lnTo>
                        <a:pt x="587" y="228"/>
                      </a:lnTo>
                      <a:lnTo>
                        <a:pt x="587" y="233"/>
                      </a:lnTo>
                      <a:lnTo>
                        <a:pt x="583" y="243"/>
                      </a:lnTo>
                      <a:lnTo>
                        <a:pt x="583" y="248"/>
                      </a:lnTo>
                      <a:lnTo>
                        <a:pt x="585" y="252"/>
                      </a:lnTo>
                      <a:lnTo>
                        <a:pt x="590" y="255"/>
                      </a:lnTo>
                      <a:lnTo>
                        <a:pt x="592" y="259"/>
                      </a:lnTo>
                      <a:lnTo>
                        <a:pt x="594" y="266"/>
                      </a:lnTo>
                      <a:lnTo>
                        <a:pt x="594" y="274"/>
                      </a:lnTo>
                      <a:lnTo>
                        <a:pt x="588" y="297"/>
                      </a:lnTo>
                      <a:lnTo>
                        <a:pt x="588" y="301"/>
                      </a:lnTo>
                      <a:lnTo>
                        <a:pt x="588" y="306"/>
                      </a:lnTo>
                      <a:lnTo>
                        <a:pt x="594" y="323"/>
                      </a:lnTo>
                      <a:lnTo>
                        <a:pt x="594" y="325"/>
                      </a:lnTo>
                      <a:lnTo>
                        <a:pt x="599" y="330"/>
                      </a:lnTo>
                      <a:lnTo>
                        <a:pt x="605" y="336"/>
                      </a:lnTo>
                      <a:lnTo>
                        <a:pt x="610" y="341"/>
                      </a:lnTo>
                      <a:lnTo>
                        <a:pt x="612" y="352"/>
                      </a:lnTo>
                      <a:lnTo>
                        <a:pt x="612" y="363"/>
                      </a:lnTo>
                      <a:lnTo>
                        <a:pt x="608" y="372"/>
                      </a:lnTo>
                      <a:lnTo>
                        <a:pt x="599" y="394"/>
                      </a:lnTo>
                      <a:lnTo>
                        <a:pt x="592" y="396"/>
                      </a:lnTo>
                      <a:lnTo>
                        <a:pt x="576" y="374"/>
                      </a:lnTo>
                      <a:lnTo>
                        <a:pt x="565" y="376"/>
                      </a:lnTo>
                      <a:lnTo>
                        <a:pt x="563" y="378"/>
                      </a:lnTo>
                      <a:lnTo>
                        <a:pt x="565" y="379"/>
                      </a:lnTo>
                      <a:lnTo>
                        <a:pt x="565" y="381"/>
                      </a:lnTo>
                      <a:lnTo>
                        <a:pt x="565" y="383"/>
                      </a:lnTo>
                      <a:lnTo>
                        <a:pt x="567" y="385"/>
                      </a:lnTo>
                      <a:lnTo>
                        <a:pt x="568" y="385"/>
                      </a:lnTo>
                      <a:lnTo>
                        <a:pt x="570" y="387"/>
                      </a:lnTo>
                      <a:lnTo>
                        <a:pt x="570" y="388"/>
                      </a:lnTo>
                      <a:lnTo>
                        <a:pt x="568" y="390"/>
                      </a:lnTo>
                      <a:lnTo>
                        <a:pt x="561" y="392"/>
                      </a:lnTo>
                      <a:lnTo>
                        <a:pt x="559" y="392"/>
                      </a:lnTo>
                      <a:lnTo>
                        <a:pt x="548" y="398"/>
                      </a:lnTo>
                      <a:lnTo>
                        <a:pt x="528" y="405"/>
                      </a:lnTo>
                      <a:lnTo>
                        <a:pt x="517" y="409"/>
                      </a:lnTo>
                      <a:lnTo>
                        <a:pt x="516" y="410"/>
                      </a:lnTo>
                      <a:lnTo>
                        <a:pt x="512" y="416"/>
                      </a:lnTo>
                      <a:lnTo>
                        <a:pt x="510" y="418"/>
                      </a:lnTo>
                      <a:lnTo>
                        <a:pt x="508" y="418"/>
                      </a:lnTo>
                      <a:lnTo>
                        <a:pt x="507" y="418"/>
                      </a:lnTo>
                      <a:lnTo>
                        <a:pt x="505" y="418"/>
                      </a:lnTo>
                      <a:lnTo>
                        <a:pt x="503" y="418"/>
                      </a:lnTo>
                      <a:lnTo>
                        <a:pt x="497" y="421"/>
                      </a:lnTo>
                      <a:lnTo>
                        <a:pt x="488" y="427"/>
                      </a:lnTo>
                      <a:lnTo>
                        <a:pt x="477" y="434"/>
                      </a:lnTo>
                      <a:lnTo>
                        <a:pt x="472" y="436"/>
                      </a:lnTo>
                      <a:lnTo>
                        <a:pt x="466" y="438"/>
                      </a:lnTo>
                      <a:lnTo>
                        <a:pt x="459" y="440"/>
                      </a:lnTo>
                      <a:lnTo>
                        <a:pt x="448" y="441"/>
                      </a:lnTo>
                      <a:lnTo>
                        <a:pt x="441" y="447"/>
                      </a:lnTo>
                      <a:lnTo>
                        <a:pt x="435" y="454"/>
                      </a:lnTo>
                      <a:lnTo>
                        <a:pt x="430" y="461"/>
                      </a:lnTo>
                      <a:lnTo>
                        <a:pt x="428" y="458"/>
                      </a:lnTo>
                      <a:lnTo>
                        <a:pt x="425" y="452"/>
                      </a:lnTo>
                      <a:lnTo>
                        <a:pt x="421" y="449"/>
                      </a:lnTo>
                      <a:lnTo>
                        <a:pt x="417" y="452"/>
                      </a:lnTo>
                      <a:lnTo>
                        <a:pt x="419" y="456"/>
                      </a:lnTo>
                      <a:lnTo>
                        <a:pt x="421" y="463"/>
                      </a:lnTo>
                      <a:lnTo>
                        <a:pt x="428" y="474"/>
                      </a:lnTo>
                      <a:lnTo>
                        <a:pt x="434" y="480"/>
                      </a:lnTo>
                      <a:lnTo>
                        <a:pt x="439" y="483"/>
                      </a:lnTo>
                      <a:lnTo>
                        <a:pt x="443" y="489"/>
                      </a:lnTo>
                      <a:lnTo>
                        <a:pt x="445" y="496"/>
                      </a:lnTo>
                      <a:lnTo>
                        <a:pt x="443" y="498"/>
                      </a:lnTo>
                      <a:lnTo>
                        <a:pt x="439" y="503"/>
                      </a:lnTo>
                      <a:lnTo>
                        <a:pt x="437" y="505"/>
                      </a:lnTo>
                      <a:lnTo>
                        <a:pt x="439" y="509"/>
                      </a:lnTo>
                      <a:lnTo>
                        <a:pt x="441" y="511"/>
                      </a:lnTo>
                      <a:lnTo>
                        <a:pt x="443" y="512"/>
                      </a:lnTo>
                      <a:lnTo>
                        <a:pt x="443" y="514"/>
                      </a:lnTo>
                      <a:lnTo>
                        <a:pt x="452" y="529"/>
                      </a:lnTo>
                      <a:lnTo>
                        <a:pt x="463" y="542"/>
                      </a:lnTo>
                      <a:lnTo>
                        <a:pt x="488" y="562"/>
                      </a:lnTo>
                      <a:lnTo>
                        <a:pt x="501" y="576"/>
                      </a:lnTo>
                      <a:lnTo>
                        <a:pt x="507" y="580"/>
                      </a:lnTo>
                      <a:lnTo>
                        <a:pt x="514" y="585"/>
                      </a:lnTo>
                      <a:lnTo>
                        <a:pt x="519" y="587"/>
                      </a:lnTo>
                      <a:lnTo>
                        <a:pt x="527" y="593"/>
                      </a:lnTo>
                      <a:lnTo>
                        <a:pt x="534" y="600"/>
                      </a:lnTo>
                      <a:lnTo>
                        <a:pt x="532" y="613"/>
                      </a:lnTo>
                      <a:lnTo>
                        <a:pt x="530" y="616"/>
                      </a:lnTo>
                      <a:lnTo>
                        <a:pt x="527" y="620"/>
                      </a:lnTo>
                      <a:lnTo>
                        <a:pt x="525" y="620"/>
                      </a:lnTo>
                      <a:lnTo>
                        <a:pt x="521" y="620"/>
                      </a:lnTo>
                      <a:lnTo>
                        <a:pt x="516" y="620"/>
                      </a:lnTo>
                      <a:lnTo>
                        <a:pt x="512" y="618"/>
                      </a:lnTo>
                      <a:lnTo>
                        <a:pt x="510" y="618"/>
                      </a:lnTo>
                      <a:lnTo>
                        <a:pt x="508" y="620"/>
                      </a:lnTo>
                      <a:lnTo>
                        <a:pt x="508" y="624"/>
                      </a:lnTo>
                      <a:lnTo>
                        <a:pt x="508" y="627"/>
                      </a:lnTo>
                      <a:lnTo>
                        <a:pt x="507" y="629"/>
                      </a:lnTo>
                      <a:lnTo>
                        <a:pt x="503" y="636"/>
                      </a:lnTo>
                      <a:lnTo>
                        <a:pt x="501" y="640"/>
                      </a:lnTo>
                      <a:lnTo>
                        <a:pt x="496" y="642"/>
                      </a:lnTo>
                      <a:lnTo>
                        <a:pt x="488" y="646"/>
                      </a:lnTo>
                      <a:lnTo>
                        <a:pt x="477" y="649"/>
                      </a:lnTo>
                      <a:lnTo>
                        <a:pt x="466" y="655"/>
                      </a:lnTo>
                      <a:lnTo>
                        <a:pt x="463" y="662"/>
                      </a:lnTo>
                      <a:lnTo>
                        <a:pt x="465" y="671"/>
                      </a:lnTo>
                      <a:lnTo>
                        <a:pt x="470" y="678"/>
                      </a:lnTo>
                      <a:lnTo>
                        <a:pt x="474" y="686"/>
                      </a:lnTo>
                      <a:lnTo>
                        <a:pt x="472" y="697"/>
                      </a:lnTo>
                      <a:lnTo>
                        <a:pt x="477" y="700"/>
                      </a:lnTo>
                      <a:lnTo>
                        <a:pt x="483" y="706"/>
                      </a:lnTo>
                      <a:lnTo>
                        <a:pt x="483" y="713"/>
                      </a:lnTo>
                      <a:lnTo>
                        <a:pt x="479" y="719"/>
                      </a:lnTo>
                      <a:lnTo>
                        <a:pt x="474" y="720"/>
                      </a:lnTo>
                      <a:lnTo>
                        <a:pt x="468" y="715"/>
                      </a:lnTo>
                      <a:lnTo>
                        <a:pt x="463" y="706"/>
                      </a:lnTo>
                      <a:lnTo>
                        <a:pt x="459" y="704"/>
                      </a:lnTo>
                      <a:lnTo>
                        <a:pt x="456" y="704"/>
                      </a:lnTo>
                      <a:lnTo>
                        <a:pt x="452" y="706"/>
                      </a:lnTo>
                      <a:lnTo>
                        <a:pt x="446" y="706"/>
                      </a:lnTo>
                      <a:lnTo>
                        <a:pt x="443" y="704"/>
                      </a:lnTo>
                      <a:lnTo>
                        <a:pt x="437" y="700"/>
                      </a:lnTo>
                      <a:lnTo>
                        <a:pt x="432" y="700"/>
                      </a:lnTo>
                      <a:lnTo>
                        <a:pt x="428" y="698"/>
                      </a:lnTo>
                      <a:lnTo>
                        <a:pt x="425" y="697"/>
                      </a:lnTo>
                      <a:lnTo>
                        <a:pt x="425" y="698"/>
                      </a:lnTo>
                      <a:lnTo>
                        <a:pt x="425" y="700"/>
                      </a:lnTo>
                      <a:lnTo>
                        <a:pt x="425" y="702"/>
                      </a:lnTo>
                      <a:lnTo>
                        <a:pt x="425" y="704"/>
                      </a:lnTo>
                      <a:lnTo>
                        <a:pt x="415" y="706"/>
                      </a:lnTo>
                      <a:lnTo>
                        <a:pt x="405" y="708"/>
                      </a:lnTo>
                      <a:lnTo>
                        <a:pt x="386" y="713"/>
                      </a:lnTo>
                      <a:lnTo>
                        <a:pt x="372" y="720"/>
                      </a:lnTo>
                      <a:lnTo>
                        <a:pt x="355" y="724"/>
                      </a:lnTo>
                      <a:lnTo>
                        <a:pt x="339" y="722"/>
                      </a:lnTo>
                      <a:lnTo>
                        <a:pt x="337" y="720"/>
                      </a:lnTo>
                      <a:lnTo>
                        <a:pt x="332" y="717"/>
                      </a:lnTo>
                      <a:lnTo>
                        <a:pt x="330" y="715"/>
                      </a:lnTo>
                      <a:lnTo>
                        <a:pt x="324" y="713"/>
                      </a:lnTo>
                      <a:lnTo>
                        <a:pt x="319" y="713"/>
                      </a:lnTo>
                      <a:lnTo>
                        <a:pt x="312" y="713"/>
                      </a:lnTo>
                      <a:lnTo>
                        <a:pt x="308" y="713"/>
                      </a:lnTo>
                      <a:lnTo>
                        <a:pt x="304" y="719"/>
                      </a:lnTo>
                      <a:lnTo>
                        <a:pt x="303" y="726"/>
                      </a:lnTo>
                      <a:lnTo>
                        <a:pt x="299" y="733"/>
                      </a:lnTo>
                      <a:lnTo>
                        <a:pt x="290" y="737"/>
                      </a:lnTo>
                      <a:lnTo>
                        <a:pt x="290" y="733"/>
                      </a:lnTo>
                      <a:lnTo>
                        <a:pt x="286" y="728"/>
                      </a:lnTo>
                      <a:lnTo>
                        <a:pt x="283" y="724"/>
                      </a:lnTo>
                      <a:lnTo>
                        <a:pt x="281" y="720"/>
                      </a:lnTo>
                      <a:lnTo>
                        <a:pt x="270" y="715"/>
                      </a:lnTo>
                      <a:lnTo>
                        <a:pt x="262" y="715"/>
                      </a:lnTo>
                      <a:lnTo>
                        <a:pt x="255" y="715"/>
                      </a:lnTo>
                      <a:lnTo>
                        <a:pt x="246" y="715"/>
                      </a:lnTo>
                      <a:lnTo>
                        <a:pt x="228" y="704"/>
                      </a:lnTo>
                      <a:lnTo>
                        <a:pt x="222" y="702"/>
                      </a:lnTo>
                      <a:lnTo>
                        <a:pt x="217" y="702"/>
                      </a:lnTo>
                      <a:lnTo>
                        <a:pt x="206" y="702"/>
                      </a:lnTo>
                      <a:lnTo>
                        <a:pt x="201" y="700"/>
                      </a:lnTo>
                      <a:lnTo>
                        <a:pt x="186" y="695"/>
                      </a:lnTo>
                      <a:lnTo>
                        <a:pt x="177" y="693"/>
                      </a:lnTo>
                      <a:lnTo>
                        <a:pt x="171" y="698"/>
                      </a:lnTo>
                      <a:lnTo>
                        <a:pt x="173" y="702"/>
                      </a:lnTo>
                      <a:lnTo>
                        <a:pt x="179" y="704"/>
                      </a:lnTo>
                      <a:lnTo>
                        <a:pt x="179" y="706"/>
                      </a:lnTo>
                      <a:lnTo>
                        <a:pt x="171" y="709"/>
                      </a:lnTo>
                      <a:lnTo>
                        <a:pt x="166" y="709"/>
                      </a:lnTo>
                      <a:lnTo>
                        <a:pt x="131" y="711"/>
                      </a:lnTo>
                      <a:lnTo>
                        <a:pt x="124" y="711"/>
                      </a:lnTo>
                      <a:lnTo>
                        <a:pt x="117" y="709"/>
                      </a:lnTo>
                      <a:lnTo>
                        <a:pt x="111" y="695"/>
                      </a:lnTo>
                      <a:lnTo>
                        <a:pt x="115" y="673"/>
                      </a:lnTo>
                      <a:lnTo>
                        <a:pt x="128" y="633"/>
                      </a:lnTo>
                      <a:lnTo>
                        <a:pt x="130" y="618"/>
                      </a:lnTo>
                      <a:lnTo>
                        <a:pt x="131" y="615"/>
                      </a:lnTo>
                      <a:lnTo>
                        <a:pt x="135" y="609"/>
                      </a:lnTo>
                      <a:lnTo>
                        <a:pt x="144" y="600"/>
                      </a:lnTo>
                      <a:lnTo>
                        <a:pt x="148" y="595"/>
                      </a:lnTo>
                      <a:lnTo>
                        <a:pt x="151" y="585"/>
                      </a:lnTo>
                      <a:lnTo>
                        <a:pt x="148" y="580"/>
                      </a:lnTo>
                      <a:lnTo>
                        <a:pt x="140" y="576"/>
                      </a:lnTo>
                      <a:lnTo>
                        <a:pt x="111" y="569"/>
                      </a:lnTo>
                      <a:lnTo>
                        <a:pt x="110" y="569"/>
                      </a:lnTo>
                      <a:lnTo>
                        <a:pt x="106" y="564"/>
                      </a:lnTo>
                      <a:lnTo>
                        <a:pt x="104" y="564"/>
                      </a:lnTo>
                      <a:lnTo>
                        <a:pt x="102" y="564"/>
                      </a:lnTo>
                      <a:lnTo>
                        <a:pt x="99" y="565"/>
                      </a:lnTo>
                      <a:lnTo>
                        <a:pt x="97" y="565"/>
                      </a:lnTo>
                      <a:lnTo>
                        <a:pt x="93" y="565"/>
                      </a:lnTo>
                      <a:lnTo>
                        <a:pt x="84" y="567"/>
                      </a:lnTo>
                      <a:lnTo>
                        <a:pt x="80" y="565"/>
                      </a:lnTo>
                      <a:lnTo>
                        <a:pt x="79" y="565"/>
                      </a:lnTo>
                      <a:lnTo>
                        <a:pt x="77" y="562"/>
                      </a:lnTo>
                      <a:lnTo>
                        <a:pt x="75" y="560"/>
                      </a:lnTo>
                      <a:lnTo>
                        <a:pt x="73" y="560"/>
                      </a:lnTo>
                      <a:lnTo>
                        <a:pt x="66" y="560"/>
                      </a:lnTo>
                      <a:lnTo>
                        <a:pt x="60" y="560"/>
                      </a:lnTo>
                      <a:lnTo>
                        <a:pt x="57" y="560"/>
                      </a:lnTo>
                      <a:lnTo>
                        <a:pt x="51" y="551"/>
                      </a:lnTo>
                      <a:lnTo>
                        <a:pt x="44" y="540"/>
                      </a:lnTo>
                      <a:lnTo>
                        <a:pt x="38" y="534"/>
                      </a:lnTo>
                      <a:lnTo>
                        <a:pt x="31" y="534"/>
                      </a:lnTo>
                      <a:lnTo>
                        <a:pt x="33" y="525"/>
                      </a:lnTo>
                      <a:lnTo>
                        <a:pt x="40" y="507"/>
                      </a:lnTo>
                      <a:lnTo>
                        <a:pt x="40" y="500"/>
                      </a:lnTo>
                      <a:lnTo>
                        <a:pt x="38" y="498"/>
                      </a:lnTo>
                      <a:lnTo>
                        <a:pt x="28" y="492"/>
                      </a:lnTo>
                      <a:lnTo>
                        <a:pt x="22" y="489"/>
                      </a:lnTo>
                      <a:lnTo>
                        <a:pt x="18" y="483"/>
                      </a:lnTo>
                      <a:lnTo>
                        <a:pt x="17" y="480"/>
                      </a:lnTo>
                      <a:lnTo>
                        <a:pt x="17" y="474"/>
                      </a:lnTo>
                      <a:lnTo>
                        <a:pt x="17" y="469"/>
                      </a:lnTo>
                      <a:lnTo>
                        <a:pt x="20" y="460"/>
                      </a:lnTo>
                      <a:lnTo>
                        <a:pt x="26" y="454"/>
                      </a:lnTo>
                      <a:lnTo>
                        <a:pt x="31" y="447"/>
                      </a:lnTo>
                      <a:lnTo>
                        <a:pt x="31" y="440"/>
                      </a:lnTo>
                      <a:lnTo>
                        <a:pt x="28" y="434"/>
                      </a:lnTo>
                      <a:lnTo>
                        <a:pt x="24" y="430"/>
                      </a:lnTo>
                      <a:lnTo>
                        <a:pt x="20" y="425"/>
                      </a:lnTo>
                      <a:lnTo>
                        <a:pt x="24" y="419"/>
                      </a:lnTo>
                      <a:lnTo>
                        <a:pt x="9" y="405"/>
                      </a:lnTo>
                      <a:lnTo>
                        <a:pt x="11" y="396"/>
                      </a:lnTo>
                      <a:lnTo>
                        <a:pt x="11" y="390"/>
                      </a:lnTo>
                      <a:lnTo>
                        <a:pt x="11" y="387"/>
                      </a:lnTo>
                      <a:lnTo>
                        <a:pt x="9" y="385"/>
                      </a:lnTo>
                      <a:lnTo>
                        <a:pt x="6" y="381"/>
                      </a:lnTo>
                      <a:lnTo>
                        <a:pt x="6" y="381"/>
                      </a:lnTo>
                      <a:lnTo>
                        <a:pt x="4" y="381"/>
                      </a:lnTo>
                      <a:lnTo>
                        <a:pt x="2" y="379"/>
                      </a:lnTo>
                      <a:lnTo>
                        <a:pt x="0" y="379"/>
                      </a:lnTo>
                      <a:lnTo>
                        <a:pt x="0" y="378"/>
                      </a:lnTo>
                      <a:lnTo>
                        <a:pt x="0" y="374"/>
                      </a:lnTo>
                      <a:lnTo>
                        <a:pt x="2" y="374"/>
                      </a:lnTo>
                      <a:lnTo>
                        <a:pt x="4" y="376"/>
                      </a:lnTo>
                      <a:lnTo>
                        <a:pt x="4" y="374"/>
                      </a:lnTo>
                      <a:lnTo>
                        <a:pt x="8" y="370"/>
                      </a:lnTo>
                      <a:lnTo>
                        <a:pt x="15" y="363"/>
                      </a:lnTo>
                      <a:lnTo>
                        <a:pt x="17" y="361"/>
                      </a:lnTo>
                      <a:lnTo>
                        <a:pt x="17" y="359"/>
                      </a:lnTo>
                      <a:lnTo>
                        <a:pt x="20" y="336"/>
                      </a:lnTo>
                      <a:lnTo>
                        <a:pt x="20" y="328"/>
                      </a:lnTo>
                      <a:lnTo>
                        <a:pt x="17" y="321"/>
                      </a:lnTo>
                      <a:lnTo>
                        <a:pt x="13" y="314"/>
                      </a:lnTo>
                      <a:lnTo>
                        <a:pt x="8" y="303"/>
                      </a:lnTo>
                      <a:lnTo>
                        <a:pt x="9" y="297"/>
                      </a:lnTo>
                      <a:lnTo>
                        <a:pt x="15" y="294"/>
                      </a:lnTo>
                      <a:lnTo>
                        <a:pt x="24" y="294"/>
                      </a:lnTo>
                      <a:lnTo>
                        <a:pt x="44" y="294"/>
                      </a:lnTo>
                      <a:lnTo>
                        <a:pt x="53" y="292"/>
                      </a:lnTo>
                      <a:lnTo>
                        <a:pt x="60" y="286"/>
                      </a:lnTo>
                      <a:lnTo>
                        <a:pt x="62" y="281"/>
                      </a:lnTo>
                      <a:lnTo>
                        <a:pt x="57" y="277"/>
                      </a:lnTo>
                      <a:lnTo>
                        <a:pt x="57" y="274"/>
                      </a:lnTo>
                      <a:lnTo>
                        <a:pt x="59" y="270"/>
                      </a:lnTo>
                      <a:lnTo>
                        <a:pt x="62" y="268"/>
                      </a:lnTo>
                      <a:lnTo>
                        <a:pt x="64" y="268"/>
                      </a:lnTo>
                      <a:lnTo>
                        <a:pt x="68" y="266"/>
                      </a:lnTo>
                      <a:lnTo>
                        <a:pt x="77" y="248"/>
                      </a:lnTo>
                      <a:lnTo>
                        <a:pt x="68" y="237"/>
                      </a:lnTo>
                      <a:lnTo>
                        <a:pt x="57" y="230"/>
                      </a:lnTo>
                      <a:lnTo>
                        <a:pt x="57" y="221"/>
                      </a:lnTo>
                      <a:lnTo>
                        <a:pt x="60" y="219"/>
                      </a:lnTo>
                      <a:lnTo>
                        <a:pt x="73" y="221"/>
                      </a:lnTo>
                      <a:lnTo>
                        <a:pt x="77" y="219"/>
                      </a:lnTo>
                      <a:lnTo>
                        <a:pt x="79" y="215"/>
                      </a:lnTo>
                      <a:lnTo>
                        <a:pt x="88" y="181"/>
                      </a:lnTo>
                      <a:close/>
                      <a:moveTo>
                        <a:pt x="168" y="4"/>
                      </a:moveTo>
                      <a:lnTo>
                        <a:pt x="164" y="11"/>
                      </a:lnTo>
                      <a:lnTo>
                        <a:pt x="162" y="18"/>
                      </a:lnTo>
                      <a:lnTo>
                        <a:pt x="162" y="26"/>
                      </a:lnTo>
                      <a:lnTo>
                        <a:pt x="166" y="20"/>
                      </a:lnTo>
                      <a:lnTo>
                        <a:pt x="173" y="18"/>
                      </a:lnTo>
                      <a:lnTo>
                        <a:pt x="179" y="16"/>
                      </a:lnTo>
                      <a:lnTo>
                        <a:pt x="186" y="15"/>
                      </a:lnTo>
                      <a:lnTo>
                        <a:pt x="177" y="15"/>
                      </a:lnTo>
                      <a:lnTo>
                        <a:pt x="170" y="13"/>
                      </a:lnTo>
                      <a:lnTo>
                        <a:pt x="168" y="7"/>
                      </a:lnTo>
                      <a:lnTo>
                        <a:pt x="173" y="0"/>
                      </a:lnTo>
                      <a:lnTo>
                        <a:pt x="168" y="4"/>
                      </a:lnTo>
                      <a:close/>
                      <a:moveTo>
                        <a:pt x="170" y="29"/>
                      </a:moveTo>
                      <a:lnTo>
                        <a:pt x="179" y="33"/>
                      </a:lnTo>
                      <a:lnTo>
                        <a:pt x="181" y="29"/>
                      </a:lnTo>
                      <a:lnTo>
                        <a:pt x="177" y="26"/>
                      </a:lnTo>
                      <a:lnTo>
                        <a:pt x="170" y="29"/>
                      </a:lnTo>
                      <a:close/>
                      <a:moveTo>
                        <a:pt x="519" y="49"/>
                      </a:moveTo>
                      <a:lnTo>
                        <a:pt x="517" y="51"/>
                      </a:lnTo>
                      <a:lnTo>
                        <a:pt x="527" y="62"/>
                      </a:lnTo>
                      <a:lnTo>
                        <a:pt x="528" y="66"/>
                      </a:lnTo>
                      <a:lnTo>
                        <a:pt x="525" y="66"/>
                      </a:lnTo>
                      <a:lnTo>
                        <a:pt x="516" y="64"/>
                      </a:lnTo>
                      <a:lnTo>
                        <a:pt x="510" y="64"/>
                      </a:lnTo>
                      <a:lnTo>
                        <a:pt x="507" y="66"/>
                      </a:lnTo>
                      <a:lnTo>
                        <a:pt x="507" y="67"/>
                      </a:lnTo>
                      <a:lnTo>
                        <a:pt x="505" y="69"/>
                      </a:lnTo>
                      <a:lnTo>
                        <a:pt x="499" y="69"/>
                      </a:lnTo>
                      <a:lnTo>
                        <a:pt x="492" y="64"/>
                      </a:lnTo>
                      <a:lnTo>
                        <a:pt x="488" y="58"/>
                      </a:lnTo>
                      <a:lnTo>
                        <a:pt x="490" y="49"/>
                      </a:lnTo>
                      <a:lnTo>
                        <a:pt x="494" y="42"/>
                      </a:lnTo>
                      <a:lnTo>
                        <a:pt x="496" y="38"/>
                      </a:lnTo>
                      <a:lnTo>
                        <a:pt x="497" y="35"/>
                      </a:lnTo>
                      <a:lnTo>
                        <a:pt x="501" y="31"/>
                      </a:lnTo>
                      <a:lnTo>
                        <a:pt x="507" y="31"/>
                      </a:lnTo>
                      <a:lnTo>
                        <a:pt x="508" y="33"/>
                      </a:lnTo>
                      <a:lnTo>
                        <a:pt x="514" y="38"/>
                      </a:lnTo>
                      <a:lnTo>
                        <a:pt x="519" y="42"/>
                      </a:lnTo>
                      <a:lnTo>
                        <a:pt x="521" y="42"/>
                      </a:lnTo>
                      <a:lnTo>
                        <a:pt x="521" y="46"/>
                      </a:lnTo>
                      <a:lnTo>
                        <a:pt x="521" y="47"/>
                      </a:lnTo>
                      <a:lnTo>
                        <a:pt x="519" y="49"/>
                      </a:lnTo>
                      <a:close/>
                    </a:path>
                  </a:pathLst>
                </a:custGeom>
                <a:gradFill>
                  <a:gsLst>
                    <a:gs pos="0">
                      <a:schemeClr val="accent4">
                        <a:lumMod val="25000"/>
                      </a:schemeClr>
                    </a:gs>
                    <a:gs pos="100000">
                      <a:schemeClr val="accent3"/>
                    </a:gs>
                  </a:gsLst>
                  <a:lin ang="5400000" scaled="1"/>
                </a:gradFill>
                <a:ln w="12700">
                  <a:solidFill>
                    <a:srgbClr val="061023"/>
                  </a:solidFill>
                </a:ln>
              </p:spPr>
              <p:txBody>
                <a:bodyPr vert="horz" wrap="square" lIns="91440" tIns="45720" rIns="91440" bIns="45720" numCol="1" anchor="t" anchorCtr="0" compatLnSpc="1">
                  <a:prstTxWarp prst="textNoShape">
                    <a:avLst/>
                  </a:prstTxWarp>
                </a:bodyPr>
                <a:lstStyle/>
                <a:p>
                  <a:endParaRPr lang="en-US"/>
                </a:p>
              </p:txBody>
            </p:sp>
            <p:sp>
              <p:nvSpPr>
                <p:cNvPr id="355" name="TextBox 354">
                  <a:extLst>
                    <a:ext uri="{FF2B5EF4-FFF2-40B4-BE49-F238E27FC236}">
                      <a16:creationId xmlns:a16="http://schemas.microsoft.com/office/drawing/2014/main" id="{8CC70BFD-8117-4413-8A8F-233812F5B848}"/>
                    </a:ext>
                  </a:extLst>
                </p:cNvPr>
                <p:cNvSpPr txBox="1"/>
                <p:nvPr/>
              </p:nvSpPr>
              <p:spPr>
                <a:xfrm>
                  <a:off x="7466447" y="3419573"/>
                  <a:ext cx="905958" cy="191821"/>
                </a:xfrm>
                <a:prstGeom prst="rect">
                  <a:avLst/>
                </a:prstGeom>
                <a:noFill/>
                <a:ln>
                  <a:noFill/>
                </a:ln>
              </p:spPr>
              <p:txBody>
                <a:bodyPr wrap="square" rtlCol="0" anchor="ctr">
                  <a:spAutoFit/>
                </a:bodyPr>
                <a:lstStyle/>
                <a:p>
                  <a:pPr algn="ctr"/>
                  <a:r>
                    <a:rPr lang="en-US" sz="1000" b="1" dirty="0">
                      <a:solidFill>
                        <a:schemeClr val="bg2"/>
                      </a:solidFill>
                    </a:rPr>
                    <a:t>GERMANY</a:t>
                  </a:r>
                </a:p>
              </p:txBody>
            </p:sp>
          </p:grpSp>
          <p:sp>
            <p:nvSpPr>
              <p:cNvPr id="461" name="Teardrop 460">
                <a:extLst>
                  <a:ext uri="{FF2B5EF4-FFF2-40B4-BE49-F238E27FC236}">
                    <a16:creationId xmlns:a16="http://schemas.microsoft.com/office/drawing/2014/main" id="{B5C2247F-45C6-46D4-BFC8-67E5B82E84BE}"/>
                  </a:ext>
                </a:extLst>
              </p:cNvPr>
              <p:cNvSpPr/>
              <p:nvPr/>
            </p:nvSpPr>
            <p:spPr bwMode="auto">
              <a:xfrm rot="8100000">
                <a:off x="7603908" y="2199816"/>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62" name="Teardrop 461">
                <a:extLst>
                  <a:ext uri="{FF2B5EF4-FFF2-40B4-BE49-F238E27FC236}">
                    <a16:creationId xmlns:a16="http://schemas.microsoft.com/office/drawing/2014/main" id="{560A9C6A-C958-4FF2-A03E-0CC25956ACF1}"/>
                  </a:ext>
                </a:extLst>
              </p:cNvPr>
              <p:cNvSpPr/>
              <p:nvPr/>
            </p:nvSpPr>
            <p:spPr bwMode="auto">
              <a:xfrm rot="8100000">
                <a:off x="7857719" y="2532552"/>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63" name="Teardrop 462">
                <a:extLst>
                  <a:ext uri="{FF2B5EF4-FFF2-40B4-BE49-F238E27FC236}">
                    <a16:creationId xmlns:a16="http://schemas.microsoft.com/office/drawing/2014/main" id="{0FB30ACA-31A4-4AA2-BC9F-1867F682A195}"/>
                  </a:ext>
                </a:extLst>
              </p:cNvPr>
              <p:cNvSpPr/>
              <p:nvPr/>
            </p:nvSpPr>
            <p:spPr bwMode="auto">
              <a:xfrm rot="8100000">
                <a:off x="7846500" y="2443447"/>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64" name="Teardrop 463">
                <a:extLst>
                  <a:ext uri="{FF2B5EF4-FFF2-40B4-BE49-F238E27FC236}">
                    <a16:creationId xmlns:a16="http://schemas.microsoft.com/office/drawing/2014/main" id="{0F73D8E3-3877-4C79-B283-15BD7CDF3EF2}"/>
                  </a:ext>
                </a:extLst>
              </p:cNvPr>
              <p:cNvSpPr/>
              <p:nvPr/>
            </p:nvSpPr>
            <p:spPr bwMode="auto">
              <a:xfrm rot="8100000">
                <a:off x="7637354" y="2157885"/>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65" name="Teardrop 464">
                <a:extLst>
                  <a:ext uri="{FF2B5EF4-FFF2-40B4-BE49-F238E27FC236}">
                    <a16:creationId xmlns:a16="http://schemas.microsoft.com/office/drawing/2014/main" id="{210A6CDE-3ADC-45E7-A915-F932B87C3093}"/>
                  </a:ext>
                </a:extLst>
              </p:cNvPr>
              <p:cNvSpPr/>
              <p:nvPr/>
            </p:nvSpPr>
            <p:spPr bwMode="auto">
              <a:xfrm rot="8100000">
                <a:off x="7883778" y="1486806"/>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66" name="Teardrop 465">
                <a:extLst>
                  <a:ext uri="{FF2B5EF4-FFF2-40B4-BE49-F238E27FC236}">
                    <a16:creationId xmlns:a16="http://schemas.microsoft.com/office/drawing/2014/main" id="{8091EC01-BC7F-413B-9F82-131EE893BE92}"/>
                  </a:ext>
                </a:extLst>
              </p:cNvPr>
              <p:cNvSpPr/>
              <p:nvPr/>
            </p:nvSpPr>
            <p:spPr bwMode="auto">
              <a:xfrm rot="8100000">
                <a:off x="7440587" y="1889241"/>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67" name="Teardrop 466">
                <a:extLst>
                  <a:ext uri="{FF2B5EF4-FFF2-40B4-BE49-F238E27FC236}">
                    <a16:creationId xmlns:a16="http://schemas.microsoft.com/office/drawing/2014/main" id="{E900F143-3433-47D5-AC3C-4F4DB181E37C}"/>
                  </a:ext>
                </a:extLst>
              </p:cNvPr>
              <p:cNvSpPr/>
              <p:nvPr/>
            </p:nvSpPr>
            <p:spPr bwMode="auto">
              <a:xfrm rot="8100000">
                <a:off x="8250723" y="1708425"/>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68" name="Teardrop 467">
                <a:extLst>
                  <a:ext uri="{FF2B5EF4-FFF2-40B4-BE49-F238E27FC236}">
                    <a16:creationId xmlns:a16="http://schemas.microsoft.com/office/drawing/2014/main" id="{3A2AC84F-1B12-4B53-9613-A90C9C781A17}"/>
                  </a:ext>
                </a:extLst>
              </p:cNvPr>
              <p:cNvSpPr/>
              <p:nvPr/>
            </p:nvSpPr>
            <p:spPr bwMode="auto">
              <a:xfrm rot="8100000">
                <a:off x="7493907" y="2041348"/>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69" name="Teardrop 468">
                <a:extLst>
                  <a:ext uri="{FF2B5EF4-FFF2-40B4-BE49-F238E27FC236}">
                    <a16:creationId xmlns:a16="http://schemas.microsoft.com/office/drawing/2014/main" id="{110BF864-83F4-4E2B-AFC6-845A4710BCBE}"/>
                  </a:ext>
                </a:extLst>
              </p:cNvPr>
              <p:cNvSpPr/>
              <p:nvPr/>
            </p:nvSpPr>
            <p:spPr bwMode="auto">
              <a:xfrm rot="8100000">
                <a:off x="7618044" y="1637201"/>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70" name="Teardrop 469">
                <a:extLst>
                  <a:ext uri="{FF2B5EF4-FFF2-40B4-BE49-F238E27FC236}">
                    <a16:creationId xmlns:a16="http://schemas.microsoft.com/office/drawing/2014/main" id="{3DBCC9CD-7304-4725-83F4-F12F10A18C99}"/>
                  </a:ext>
                </a:extLst>
              </p:cNvPr>
              <p:cNvSpPr/>
              <p:nvPr/>
            </p:nvSpPr>
            <p:spPr bwMode="auto">
              <a:xfrm rot="8100000">
                <a:off x="7594582" y="2483452"/>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grpSp>
        <p:grpSp>
          <p:nvGrpSpPr>
            <p:cNvPr id="4" name="Group 3">
              <a:extLst>
                <a:ext uri="{FF2B5EF4-FFF2-40B4-BE49-F238E27FC236}">
                  <a16:creationId xmlns:a16="http://schemas.microsoft.com/office/drawing/2014/main" id="{6A77A322-5961-4D37-9E8A-B43635D3FD8C}"/>
                </a:ext>
              </a:extLst>
            </p:cNvPr>
            <p:cNvGrpSpPr/>
            <p:nvPr/>
          </p:nvGrpSpPr>
          <p:grpSpPr>
            <a:xfrm>
              <a:off x="6762255" y="3612193"/>
              <a:ext cx="1669073" cy="1492822"/>
              <a:chOff x="7144925" y="3101880"/>
              <a:chExt cx="1349346" cy="1206857"/>
            </a:xfrm>
          </p:grpSpPr>
          <p:grpSp>
            <p:nvGrpSpPr>
              <p:cNvPr id="360" name="Group 359">
                <a:extLst>
                  <a:ext uri="{FF2B5EF4-FFF2-40B4-BE49-F238E27FC236}">
                    <a16:creationId xmlns:a16="http://schemas.microsoft.com/office/drawing/2014/main" id="{717FB1D8-4C31-4EE1-A902-898855D611F9}"/>
                  </a:ext>
                </a:extLst>
              </p:cNvPr>
              <p:cNvGrpSpPr/>
              <p:nvPr/>
            </p:nvGrpSpPr>
            <p:grpSpPr>
              <a:xfrm>
                <a:off x="7144925" y="3101880"/>
                <a:ext cx="1319924" cy="1206857"/>
                <a:chOff x="7144925" y="4532939"/>
                <a:chExt cx="1319924" cy="1206857"/>
              </a:xfrm>
            </p:grpSpPr>
            <p:sp>
              <p:nvSpPr>
                <p:cNvPr id="233" name="Freeform 103">
                  <a:extLst>
                    <a:ext uri="{FF2B5EF4-FFF2-40B4-BE49-F238E27FC236}">
                      <a16:creationId xmlns:a16="http://schemas.microsoft.com/office/drawing/2014/main" id="{9C9CECD1-9131-409E-A116-89D0C6F89787}"/>
                    </a:ext>
                  </a:extLst>
                </p:cNvPr>
                <p:cNvSpPr>
                  <a:spLocks noEditPoints="1"/>
                </p:cNvSpPr>
                <p:nvPr/>
              </p:nvSpPr>
              <p:spPr bwMode="auto">
                <a:xfrm>
                  <a:off x="7144925" y="4532939"/>
                  <a:ext cx="1319924" cy="1206857"/>
                </a:xfrm>
                <a:custGeom>
                  <a:avLst/>
                  <a:gdLst>
                    <a:gd name="T0" fmla="*/ 1104 w 1109"/>
                    <a:gd name="T1" fmla="*/ 499 h 1014"/>
                    <a:gd name="T2" fmla="*/ 1100 w 1109"/>
                    <a:gd name="T3" fmla="*/ 437 h 1014"/>
                    <a:gd name="T4" fmla="*/ 1038 w 1109"/>
                    <a:gd name="T5" fmla="*/ 383 h 1014"/>
                    <a:gd name="T6" fmla="*/ 984 w 1109"/>
                    <a:gd name="T7" fmla="*/ 290 h 1014"/>
                    <a:gd name="T8" fmla="*/ 796 w 1109"/>
                    <a:gd name="T9" fmla="*/ 3 h 1014"/>
                    <a:gd name="T10" fmla="*/ 645 w 1109"/>
                    <a:gd name="T11" fmla="*/ 34 h 1014"/>
                    <a:gd name="T12" fmla="*/ 652 w 1109"/>
                    <a:gd name="T13" fmla="*/ 104 h 1014"/>
                    <a:gd name="T14" fmla="*/ 725 w 1109"/>
                    <a:gd name="T15" fmla="*/ 197 h 1014"/>
                    <a:gd name="T16" fmla="*/ 506 w 1109"/>
                    <a:gd name="T17" fmla="*/ 38 h 1014"/>
                    <a:gd name="T18" fmla="*/ 534 w 1109"/>
                    <a:gd name="T19" fmla="*/ 31 h 1014"/>
                    <a:gd name="T20" fmla="*/ 468 w 1109"/>
                    <a:gd name="T21" fmla="*/ 47 h 1014"/>
                    <a:gd name="T22" fmla="*/ 887 w 1109"/>
                    <a:gd name="T23" fmla="*/ 837 h 1014"/>
                    <a:gd name="T24" fmla="*/ 1075 w 1109"/>
                    <a:gd name="T25" fmla="*/ 423 h 1014"/>
                    <a:gd name="T26" fmla="*/ 1013 w 1109"/>
                    <a:gd name="T27" fmla="*/ 346 h 1014"/>
                    <a:gd name="T28" fmla="*/ 943 w 1109"/>
                    <a:gd name="T29" fmla="*/ 268 h 1014"/>
                    <a:gd name="T30" fmla="*/ 898 w 1109"/>
                    <a:gd name="T31" fmla="*/ 199 h 1014"/>
                    <a:gd name="T32" fmla="*/ 834 w 1109"/>
                    <a:gd name="T33" fmla="*/ 87 h 1014"/>
                    <a:gd name="T34" fmla="*/ 807 w 1109"/>
                    <a:gd name="T35" fmla="*/ 23 h 1014"/>
                    <a:gd name="T36" fmla="*/ 783 w 1109"/>
                    <a:gd name="T37" fmla="*/ 82 h 1014"/>
                    <a:gd name="T38" fmla="*/ 719 w 1109"/>
                    <a:gd name="T39" fmla="*/ 206 h 1014"/>
                    <a:gd name="T40" fmla="*/ 632 w 1109"/>
                    <a:gd name="T41" fmla="*/ 149 h 1014"/>
                    <a:gd name="T42" fmla="*/ 652 w 1109"/>
                    <a:gd name="T43" fmla="*/ 67 h 1014"/>
                    <a:gd name="T44" fmla="*/ 621 w 1109"/>
                    <a:gd name="T45" fmla="*/ 60 h 1014"/>
                    <a:gd name="T46" fmla="*/ 570 w 1109"/>
                    <a:gd name="T47" fmla="*/ 51 h 1014"/>
                    <a:gd name="T48" fmla="*/ 516 w 1109"/>
                    <a:gd name="T49" fmla="*/ 33 h 1014"/>
                    <a:gd name="T50" fmla="*/ 499 w 1109"/>
                    <a:gd name="T51" fmla="*/ 60 h 1014"/>
                    <a:gd name="T52" fmla="*/ 472 w 1109"/>
                    <a:gd name="T53" fmla="*/ 80 h 1014"/>
                    <a:gd name="T54" fmla="*/ 461 w 1109"/>
                    <a:gd name="T55" fmla="*/ 135 h 1014"/>
                    <a:gd name="T56" fmla="*/ 414 w 1109"/>
                    <a:gd name="T57" fmla="*/ 147 h 1014"/>
                    <a:gd name="T58" fmla="*/ 359 w 1109"/>
                    <a:gd name="T59" fmla="*/ 109 h 1014"/>
                    <a:gd name="T60" fmla="*/ 339 w 1109"/>
                    <a:gd name="T61" fmla="*/ 127 h 1014"/>
                    <a:gd name="T62" fmla="*/ 328 w 1109"/>
                    <a:gd name="T63" fmla="*/ 151 h 1014"/>
                    <a:gd name="T64" fmla="*/ 313 w 1109"/>
                    <a:gd name="T65" fmla="*/ 171 h 1014"/>
                    <a:gd name="T66" fmla="*/ 290 w 1109"/>
                    <a:gd name="T67" fmla="*/ 184 h 1014"/>
                    <a:gd name="T68" fmla="*/ 259 w 1109"/>
                    <a:gd name="T69" fmla="*/ 197 h 1014"/>
                    <a:gd name="T70" fmla="*/ 166 w 1109"/>
                    <a:gd name="T71" fmla="*/ 284 h 1014"/>
                    <a:gd name="T72" fmla="*/ 33 w 1109"/>
                    <a:gd name="T73" fmla="*/ 335 h 1014"/>
                    <a:gd name="T74" fmla="*/ 22 w 1109"/>
                    <a:gd name="T75" fmla="*/ 461 h 1014"/>
                    <a:gd name="T76" fmla="*/ 33 w 1109"/>
                    <a:gd name="T77" fmla="*/ 520 h 1014"/>
                    <a:gd name="T78" fmla="*/ 73 w 1109"/>
                    <a:gd name="T79" fmla="*/ 684 h 1014"/>
                    <a:gd name="T80" fmla="*/ 160 w 1109"/>
                    <a:gd name="T81" fmla="*/ 716 h 1014"/>
                    <a:gd name="T82" fmla="*/ 286 w 1109"/>
                    <a:gd name="T83" fmla="*/ 698 h 1014"/>
                    <a:gd name="T84" fmla="*/ 494 w 1109"/>
                    <a:gd name="T85" fmla="*/ 627 h 1014"/>
                    <a:gd name="T86" fmla="*/ 585 w 1109"/>
                    <a:gd name="T87" fmla="*/ 675 h 1014"/>
                    <a:gd name="T88" fmla="*/ 628 w 1109"/>
                    <a:gd name="T89" fmla="*/ 729 h 1014"/>
                    <a:gd name="T90" fmla="*/ 679 w 1109"/>
                    <a:gd name="T91" fmla="*/ 689 h 1014"/>
                    <a:gd name="T92" fmla="*/ 687 w 1109"/>
                    <a:gd name="T93" fmla="*/ 706 h 1014"/>
                    <a:gd name="T94" fmla="*/ 716 w 1109"/>
                    <a:gd name="T95" fmla="*/ 757 h 1014"/>
                    <a:gd name="T96" fmla="*/ 781 w 1109"/>
                    <a:gd name="T97" fmla="*/ 837 h 1014"/>
                    <a:gd name="T98" fmla="*/ 876 w 1109"/>
                    <a:gd name="T99" fmla="*/ 830 h 1014"/>
                    <a:gd name="T100" fmla="*/ 914 w 1109"/>
                    <a:gd name="T101" fmla="*/ 861 h 1014"/>
                    <a:gd name="T102" fmla="*/ 1027 w 1109"/>
                    <a:gd name="T103" fmla="*/ 737 h 1014"/>
                    <a:gd name="T104" fmla="*/ 1047 w 1109"/>
                    <a:gd name="T105" fmla="*/ 685 h 1014"/>
                    <a:gd name="T106" fmla="*/ 1093 w 1109"/>
                    <a:gd name="T107" fmla="*/ 598 h 1014"/>
                    <a:gd name="T108" fmla="*/ 867 w 1109"/>
                    <a:gd name="T109" fmla="*/ 906 h 1014"/>
                    <a:gd name="T110" fmla="*/ 880 w 1109"/>
                    <a:gd name="T111" fmla="*/ 840 h 1014"/>
                    <a:gd name="T112" fmla="*/ 923 w 1109"/>
                    <a:gd name="T113" fmla="*/ 930 h 1014"/>
                    <a:gd name="T114" fmla="*/ 882 w 1109"/>
                    <a:gd name="T115" fmla="*/ 963 h 1014"/>
                    <a:gd name="T116" fmla="*/ 905 w 1109"/>
                    <a:gd name="T117" fmla="*/ 1010 h 1014"/>
                    <a:gd name="T118" fmla="*/ 940 w 1109"/>
                    <a:gd name="T119" fmla="*/ 994 h 1014"/>
                    <a:gd name="T120" fmla="*/ 962 w 1109"/>
                    <a:gd name="T121" fmla="*/ 957 h 1014"/>
                    <a:gd name="T122" fmla="*/ 843 w 1109"/>
                    <a:gd name="T123" fmla="*/ 892 h 1014"/>
                    <a:gd name="T124" fmla="*/ 676 w 1109"/>
                    <a:gd name="T125" fmla="*/ 76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9" h="1014">
                      <a:moveTo>
                        <a:pt x="333" y="124"/>
                      </a:moveTo>
                      <a:lnTo>
                        <a:pt x="335" y="124"/>
                      </a:lnTo>
                      <a:lnTo>
                        <a:pt x="335" y="126"/>
                      </a:lnTo>
                      <a:lnTo>
                        <a:pt x="333" y="129"/>
                      </a:lnTo>
                      <a:lnTo>
                        <a:pt x="332" y="127"/>
                      </a:lnTo>
                      <a:lnTo>
                        <a:pt x="333" y="124"/>
                      </a:lnTo>
                      <a:close/>
                      <a:moveTo>
                        <a:pt x="317" y="151"/>
                      </a:moveTo>
                      <a:lnTo>
                        <a:pt x="317" y="149"/>
                      </a:lnTo>
                      <a:lnTo>
                        <a:pt x="317" y="147"/>
                      </a:lnTo>
                      <a:lnTo>
                        <a:pt x="315" y="149"/>
                      </a:lnTo>
                      <a:lnTo>
                        <a:pt x="317" y="151"/>
                      </a:lnTo>
                      <a:close/>
                      <a:moveTo>
                        <a:pt x="66" y="304"/>
                      </a:moveTo>
                      <a:lnTo>
                        <a:pt x="66" y="306"/>
                      </a:lnTo>
                      <a:lnTo>
                        <a:pt x="68" y="306"/>
                      </a:lnTo>
                      <a:lnTo>
                        <a:pt x="69" y="306"/>
                      </a:lnTo>
                      <a:lnTo>
                        <a:pt x="69" y="304"/>
                      </a:lnTo>
                      <a:lnTo>
                        <a:pt x="69" y="301"/>
                      </a:lnTo>
                      <a:lnTo>
                        <a:pt x="68" y="302"/>
                      </a:lnTo>
                      <a:lnTo>
                        <a:pt x="66" y="304"/>
                      </a:lnTo>
                      <a:close/>
                      <a:moveTo>
                        <a:pt x="1104" y="492"/>
                      </a:moveTo>
                      <a:lnTo>
                        <a:pt x="1104" y="492"/>
                      </a:lnTo>
                      <a:lnTo>
                        <a:pt x="1104" y="494"/>
                      </a:lnTo>
                      <a:lnTo>
                        <a:pt x="1104" y="496"/>
                      </a:lnTo>
                      <a:lnTo>
                        <a:pt x="1104" y="499"/>
                      </a:lnTo>
                      <a:lnTo>
                        <a:pt x="1102" y="499"/>
                      </a:lnTo>
                      <a:lnTo>
                        <a:pt x="1102" y="498"/>
                      </a:lnTo>
                      <a:lnTo>
                        <a:pt x="1102" y="496"/>
                      </a:lnTo>
                      <a:lnTo>
                        <a:pt x="1102" y="494"/>
                      </a:lnTo>
                      <a:lnTo>
                        <a:pt x="1102" y="492"/>
                      </a:lnTo>
                      <a:lnTo>
                        <a:pt x="1102" y="492"/>
                      </a:lnTo>
                      <a:lnTo>
                        <a:pt x="1104" y="492"/>
                      </a:lnTo>
                      <a:close/>
                      <a:moveTo>
                        <a:pt x="1102" y="509"/>
                      </a:moveTo>
                      <a:lnTo>
                        <a:pt x="1102" y="510"/>
                      </a:lnTo>
                      <a:lnTo>
                        <a:pt x="1104" y="512"/>
                      </a:lnTo>
                      <a:lnTo>
                        <a:pt x="1104" y="512"/>
                      </a:lnTo>
                      <a:lnTo>
                        <a:pt x="1104" y="512"/>
                      </a:lnTo>
                      <a:lnTo>
                        <a:pt x="1106" y="507"/>
                      </a:lnTo>
                      <a:lnTo>
                        <a:pt x="1106" y="505"/>
                      </a:lnTo>
                      <a:lnTo>
                        <a:pt x="1106" y="503"/>
                      </a:lnTo>
                      <a:lnTo>
                        <a:pt x="1104" y="503"/>
                      </a:lnTo>
                      <a:lnTo>
                        <a:pt x="1104" y="505"/>
                      </a:lnTo>
                      <a:lnTo>
                        <a:pt x="1102" y="509"/>
                      </a:lnTo>
                      <a:close/>
                      <a:moveTo>
                        <a:pt x="1093" y="437"/>
                      </a:moveTo>
                      <a:lnTo>
                        <a:pt x="1093" y="441"/>
                      </a:lnTo>
                      <a:lnTo>
                        <a:pt x="1091" y="445"/>
                      </a:lnTo>
                      <a:lnTo>
                        <a:pt x="1091" y="450"/>
                      </a:lnTo>
                      <a:lnTo>
                        <a:pt x="1093" y="454"/>
                      </a:lnTo>
                      <a:lnTo>
                        <a:pt x="1100" y="437"/>
                      </a:lnTo>
                      <a:lnTo>
                        <a:pt x="1100" y="434"/>
                      </a:lnTo>
                      <a:lnTo>
                        <a:pt x="1100" y="430"/>
                      </a:lnTo>
                      <a:lnTo>
                        <a:pt x="1100" y="425"/>
                      </a:lnTo>
                      <a:lnTo>
                        <a:pt x="1100" y="423"/>
                      </a:lnTo>
                      <a:lnTo>
                        <a:pt x="1096" y="423"/>
                      </a:lnTo>
                      <a:lnTo>
                        <a:pt x="1096" y="425"/>
                      </a:lnTo>
                      <a:lnTo>
                        <a:pt x="1098" y="427"/>
                      </a:lnTo>
                      <a:lnTo>
                        <a:pt x="1096" y="430"/>
                      </a:lnTo>
                      <a:lnTo>
                        <a:pt x="1093" y="437"/>
                      </a:lnTo>
                      <a:close/>
                      <a:moveTo>
                        <a:pt x="1024" y="346"/>
                      </a:moveTo>
                      <a:lnTo>
                        <a:pt x="1025" y="348"/>
                      </a:lnTo>
                      <a:lnTo>
                        <a:pt x="1025" y="348"/>
                      </a:lnTo>
                      <a:lnTo>
                        <a:pt x="1024" y="350"/>
                      </a:lnTo>
                      <a:lnTo>
                        <a:pt x="1022" y="350"/>
                      </a:lnTo>
                      <a:lnTo>
                        <a:pt x="1024" y="348"/>
                      </a:lnTo>
                      <a:lnTo>
                        <a:pt x="1024" y="348"/>
                      </a:lnTo>
                      <a:lnTo>
                        <a:pt x="1024" y="348"/>
                      </a:lnTo>
                      <a:lnTo>
                        <a:pt x="1024" y="346"/>
                      </a:lnTo>
                      <a:close/>
                      <a:moveTo>
                        <a:pt x="1038" y="383"/>
                      </a:moveTo>
                      <a:lnTo>
                        <a:pt x="1038" y="386"/>
                      </a:lnTo>
                      <a:lnTo>
                        <a:pt x="1044" y="392"/>
                      </a:lnTo>
                      <a:lnTo>
                        <a:pt x="1045" y="390"/>
                      </a:lnTo>
                      <a:lnTo>
                        <a:pt x="1044" y="386"/>
                      </a:lnTo>
                      <a:lnTo>
                        <a:pt x="1038" y="383"/>
                      </a:lnTo>
                      <a:close/>
                      <a:moveTo>
                        <a:pt x="1007" y="343"/>
                      </a:moveTo>
                      <a:lnTo>
                        <a:pt x="1007" y="343"/>
                      </a:lnTo>
                      <a:lnTo>
                        <a:pt x="1007" y="344"/>
                      </a:lnTo>
                      <a:lnTo>
                        <a:pt x="1007" y="346"/>
                      </a:lnTo>
                      <a:lnTo>
                        <a:pt x="1007" y="346"/>
                      </a:lnTo>
                      <a:lnTo>
                        <a:pt x="1007" y="344"/>
                      </a:lnTo>
                      <a:lnTo>
                        <a:pt x="1007" y="343"/>
                      </a:lnTo>
                      <a:lnTo>
                        <a:pt x="1007" y="343"/>
                      </a:lnTo>
                      <a:lnTo>
                        <a:pt x="1007" y="343"/>
                      </a:lnTo>
                      <a:close/>
                      <a:moveTo>
                        <a:pt x="982" y="284"/>
                      </a:moveTo>
                      <a:lnTo>
                        <a:pt x="982" y="282"/>
                      </a:lnTo>
                      <a:lnTo>
                        <a:pt x="982" y="284"/>
                      </a:lnTo>
                      <a:lnTo>
                        <a:pt x="980" y="284"/>
                      </a:lnTo>
                      <a:lnTo>
                        <a:pt x="980" y="286"/>
                      </a:lnTo>
                      <a:lnTo>
                        <a:pt x="980" y="286"/>
                      </a:lnTo>
                      <a:lnTo>
                        <a:pt x="982" y="286"/>
                      </a:lnTo>
                      <a:lnTo>
                        <a:pt x="982" y="284"/>
                      </a:lnTo>
                      <a:close/>
                      <a:moveTo>
                        <a:pt x="984" y="290"/>
                      </a:moveTo>
                      <a:lnTo>
                        <a:pt x="984" y="288"/>
                      </a:lnTo>
                      <a:lnTo>
                        <a:pt x="982" y="286"/>
                      </a:lnTo>
                      <a:lnTo>
                        <a:pt x="982" y="290"/>
                      </a:lnTo>
                      <a:lnTo>
                        <a:pt x="982" y="290"/>
                      </a:lnTo>
                      <a:lnTo>
                        <a:pt x="984" y="290"/>
                      </a:lnTo>
                      <a:lnTo>
                        <a:pt x="984" y="290"/>
                      </a:lnTo>
                      <a:close/>
                      <a:moveTo>
                        <a:pt x="903" y="231"/>
                      </a:moveTo>
                      <a:lnTo>
                        <a:pt x="907" y="237"/>
                      </a:lnTo>
                      <a:lnTo>
                        <a:pt x="909" y="237"/>
                      </a:lnTo>
                      <a:lnTo>
                        <a:pt x="911" y="237"/>
                      </a:lnTo>
                      <a:lnTo>
                        <a:pt x="911" y="233"/>
                      </a:lnTo>
                      <a:lnTo>
                        <a:pt x="909" y="231"/>
                      </a:lnTo>
                      <a:lnTo>
                        <a:pt x="907" y="231"/>
                      </a:lnTo>
                      <a:lnTo>
                        <a:pt x="903" y="231"/>
                      </a:lnTo>
                      <a:close/>
                      <a:moveTo>
                        <a:pt x="798" y="20"/>
                      </a:moveTo>
                      <a:lnTo>
                        <a:pt x="800" y="18"/>
                      </a:lnTo>
                      <a:lnTo>
                        <a:pt x="798" y="16"/>
                      </a:lnTo>
                      <a:lnTo>
                        <a:pt x="798" y="16"/>
                      </a:lnTo>
                      <a:lnTo>
                        <a:pt x="796" y="16"/>
                      </a:lnTo>
                      <a:lnTo>
                        <a:pt x="796" y="16"/>
                      </a:lnTo>
                      <a:lnTo>
                        <a:pt x="796" y="18"/>
                      </a:lnTo>
                      <a:lnTo>
                        <a:pt x="798" y="20"/>
                      </a:lnTo>
                      <a:lnTo>
                        <a:pt x="798" y="20"/>
                      </a:lnTo>
                      <a:close/>
                      <a:moveTo>
                        <a:pt x="796" y="3"/>
                      </a:moveTo>
                      <a:lnTo>
                        <a:pt x="794" y="3"/>
                      </a:lnTo>
                      <a:lnTo>
                        <a:pt x="796" y="0"/>
                      </a:lnTo>
                      <a:lnTo>
                        <a:pt x="796" y="2"/>
                      </a:lnTo>
                      <a:lnTo>
                        <a:pt x="798" y="2"/>
                      </a:lnTo>
                      <a:lnTo>
                        <a:pt x="796" y="3"/>
                      </a:lnTo>
                      <a:lnTo>
                        <a:pt x="796" y="3"/>
                      </a:lnTo>
                      <a:close/>
                      <a:moveTo>
                        <a:pt x="800" y="7"/>
                      </a:moveTo>
                      <a:lnTo>
                        <a:pt x="798" y="5"/>
                      </a:lnTo>
                      <a:lnTo>
                        <a:pt x="800" y="3"/>
                      </a:lnTo>
                      <a:lnTo>
                        <a:pt x="801" y="3"/>
                      </a:lnTo>
                      <a:lnTo>
                        <a:pt x="800" y="7"/>
                      </a:lnTo>
                      <a:close/>
                      <a:moveTo>
                        <a:pt x="636" y="104"/>
                      </a:moveTo>
                      <a:lnTo>
                        <a:pt x="636" y="104"/>
                      </a:lnTo>
                      <a:lnTo>
                        <a:pt x="636" y="106"/>
                      </a:lnTo>
                      <a:lnTo>
                        <a:pt x="634" y="106"/>
                      </a:lnTo>
                      <a:lnTo>
                        <a:pt x="632" y="106"/>
                      </a:lnTo>
                      <a:lnTo>
                        <a:pt x="632" y="104"/>
                      </a:lnTo>
                      <a:lnTo>
                        <a:pt x="634" y="102"/>
                      </a:lnTo>
                      <a:lnTo>
                        <a:pt x="636" y="102"/>
                      </a:lnTo>
                      <a:lnTo>
                        <a:pt x="636" y="104"/>
                      </a:lnTo>
                      <a:close/>
                      <a:moveTo>
                        <a:pt x="645" y="157"/>
                      </a:moveTo>
                      <a:lnTo>
                        <a:pt x="645" y="155"/>
                      </a:lnTo>
                      <a:lnTo>
                        <a:pt x="645" y="155"/>
                      </a:lnTo>
                      <a:lnTo>
                        <a:pt x="643" y="155"/>
                      </a:lnTo>
                      <a:lnTo>
                        <a:pt x="645" y="157"/>
                      </a:lnTo>
                      <a:close/>
                      <a:moveTo>
                        <a:pt x="645" y="38"/>
                      </a:moveTo>
                      <a:lnTo>
                        <a:pt x="647" y="34"/>
                      </a:lnTo>
                      <a:lnTo>
                        <a:pt x="648" y="31"/>
                      </a:lnTo>
                      <a:lnTo>
                        <a:pt x="650" y="27"/>
                      </a:lnTo>
                      <a:lnTo>
                        <a:pt x="645" y="34"/>
                      </a:lnTo>
                      <a:lnTo>
                        <a:pt x="643" y="38"/>
                      </a:lnTo>
                      <a:lnTo>
                        <a:pt x="645" y="38"/>
                      </a:lnTo>
                      <a:close/>
                      <a:moveTo>
                        <a:pt x="658" y="162"/>
                      </a:moveTo>
                      <a:lnTo>
                        <a:pt x="658" y="162"/>
                      </a:lnTo>
                      <a:lnTo>
                        <a:pt x="658" y="160"/>
                      </a:lnTo>
                      <a:lnTo>
                        <a:pt x="658" y="158"/>
                      </a:lnTo>
                      <a:lnTo>
                        <a:pt x="658" y="157"/>
                      </a:lnTo>
                      <a:lnTo>
                        <a:pt x="656" y="157"/>
                      </a:lnTo>
                      <a:lnTo>
                        <a:pt x="656" y="158"/>
                      </a:lnTo>
                      <a:lnTo>
                        <a:pt x="654" y="158"/>
                      </a:lnTo>
                      <a:lnTo>
                        <a:pt x="656" y="160"/>
                      </a:lnTo>
                      <a:lnTo>
                        <a:pt x="658" y="162"/>
                      </a:lnTo>
                      <a:close/>
                      <a:moveTo>
                        <a:pt x="634" y="45"/>
                      </a:moveTo>
                      <a:lnTo>
                        <a:pt x="636" y="45"/>
                      </a:lnTo>
                      <a:lnTo>
                        <a:pt x="639" y="44"/>
                      </a:lnTo>
                      <a:lnTo>
                        <a:pt x="641" y="42"/>
                      </a:lnTo>
                      <a:lnTo>
                        <a:pt x="641" y="40"/>
                      </a:lnTo>
                      <a:lnTo>
                        <a:pt x="638" y="42"/>
                      </a:lnTo>
                      <a:lnTo>
                        <a:pt x="636" y="44"/>
                      </a:lnTo>
                      <a:lnTo>
                        <a:pt x="634" y="45"/>
                      </a:lnTo>
                      <a:close/>
                      <a:moveTo>
                        <a:pt x="650" y="115"/>
                      </a:moveTo>
                      <a:lnTo>
                        <a:pt x="650" y="111"/>
                      </a:lnTo>
                      <a:lnTo>
                        <a:pt x="652" y="107"/>
                      </a:lnTo>
                      <a:lnTo>
                        <a:pt x="652" y="104"/>
                      </a:lnTo>
                      <a:lnTo>
                        <a:pt x="650" y="106"/>
                      </a:lnTo>
                      <a:lnTo>
                        <a:pt x="648" y="106"/>
                      </a:lnTo>
                      <a:lnTo>
                        <a:pt x="648" y="104"/>
                      </a:lnTo>
                      <a:lnTo>
                        <a:pt x="648" y="102"/>
                      </a:lnTo>
                      <a:lnTo>
                        <a:pt x="643" y="104"/>
                      </a:lnTo>
                      <a:lnTo>
                        <a:pt x="641" y="109"/>
                      </a:lnTo>
                      <a:lnTo>
                        <a:pt x="641" y="113"/>
                      </a:lnTo>
                      <a:lnTo>
                        <a:pt x="638" y="116"/>
                      </a:lnTo>
                      <a:lnTo>
                        <a:pt x="643" y="118"/>
                      </a:lnTo>
                      <a:lnTo>
                        <a:pt x="648" y="118"/>
                      </a:lnTo>
                      <a:lnTo>
                        <a:pt x="652" y="118"/>
                      </a:lnTo>
                      <a:lnTo>
                        <a:pt x="654" y="116"/>
                      </a:lnTo>
                      <a:lnTo>
                        <a:pt x="650" y="115"/>
                      </a:lnTo>
                      <a:close/>
                      <a:moveTo>
                        <a:pt x="725" y="197"/>
                      </a:moveTo>
                      <a:lnTo>
                        <a:pt x="723" y="195"/>
                      </a:lnTo>
                      <a:lnTo>
                        <a:pt x="723" y="197"/>
                      </a:lnTo>
                      <a:lnTo>
                        <a:pt x="723" y="197"/>
                      </a:lnTo>
                      <a:lnTo>
                        <a:pt x="721" y="199"/>
                      </a:lnTo>
                      <a:lnTo>
                        <a:pt x="723" y="199"/>
                      </a:lnTo>
                      <a:lnTo>
                        <a:pt x="723" y="199"/>
                      </a:lnTo>
                      <a:lnTo>
                        <a:pt x="725" y="199"/>
                      </a:lnTo>
                      <a:lnTo>
                        <a:pt x="727" y="199"/>
                      </a:lnTo>
                      <a:lnTo>
                        <a:pt x="725" y="197"/>
                      </a:lnTo>
                      <a:lnTo>
                        <a:pt x="725" y="197"/>
                      </a:lnTo>
                      <a:lnTo>
                        <a:pt x="725" y="197"/>
                      </a:lnTo>
                      <a:close/>
                      <a:moveTo>
                        <a:pt x="652" y="157"/>
                      </a:moveTo>
                      <a:lnTo>
                        <a:pt x="652" y="155"/>
                      </a:lnTo>
                      <a:lnTo>
                        <a:pt x="652" y="155"/>
                      </a:lnTo>
                      <a:lnTo>
                        <a:pt x="652" y="155"/>
                      </a:lnTo>
                      <a:lnTo>
                        <a:pt x="652" y="155"/>
                      </a:lnTo>
                      <a:lnTo>
                        <a:pt x="652" y="157"/>
                      </a:lnTo>
                      <a:close/>
                      <a:moveTo>
                        <a:pt x="727" y="178"/>
                      </a:moveTo>
                      <a:lnTo>
                        <a:pt x="721" y="180"/>
                      </a:lnTo>
                      <a:lnTo>
                        <a:pt x="716" y="182"/>
                      </a:lnTo>
                      <a:lnTo>
                        <a:pt x="714" y="188"/>
                      </a:lnTo>
                      <a:lnTo>
                        <a:pt x="719" y="188"/>
                      </a:lnTo>
                      <a:lnTo>
                        <a:pt x="725" y="182"/>
                      </a:lnTo>
                      <a:lnTo>
                        <a:pt x="730" y="182"/>
                      </a:lnTo>
                      <a:lnTo>
                        <a:pt x="727" y="178"/>
                      </a:lnTo>
                      <a:close/>
                      <a:moveTo>
                        <a:pt x="488" y="51"/>
                      </a:moveTo>
                      <a:lnTo>
                        <a:pt x="490" y="51"/>
                      </a:lnTo>
                      <a:lnTo>
                        <a:pt x="494" y="51"/>
                      </a:lnTo>
                      <a:lnTo>
                        <a:pt x="495" y="51"/>
                      </a:lnTo>
                      <a:lnTo>
                        <a:pt x="499" y="47"/>
                      </a:lnTo>
                      <a:lnTo>
                        <a:pt x="503" y="44"/>
                      </a:lnTo>
                      <a:lnTo>
                        <a:pt x="506" y="42"/>
                      </a:lnTo>
                      <a:lnTo>
                        <a:pt x="506" y="40"/>
                      </a:lnTo>
                      <a:lnTo>
                        <a:pt x="506" y="38"/>
                      </a:lnTo>
                      <a:lnTo>
                        <a:pt x="505" y="36"/>
                      </a:lnTo>
                      <a:lnTo>
                        <a:pt x="503" y="34"/>
                      </a:lnTo>
                      <a:lnTo>
                        <a:pt x="501" y="33"/>
                      </a:lnTo>
                      <a:lnTo>
                        <a:pt x="495" y="34"/>
                      </a:lnTo>
                      <a:lnTo>
                        <a:pt x="490" y="36"/>
                      </a:lnTo>
                      <a:lnTo>
                        <a:pt x="485" y="36"/>
                      </a:lnTo>
                      <a:lnTo>
                        <a:pt x="481" y="34"/>
                      </a:lnTo>
                      <a:lnTo>
                        <a:pt x="477" y="34"/>
                      </a:lnTo>
                      <a:lnTo>
                        <a:pt x="477" y="33"/>
                      </a:lnTo>
                      <a:lnTo>
                        <a:pt x="477" y="33"/>
                      </a:lnTo>
                      <a:lnTo>
                        <a:pt x="477" y="36"/>
                      </a:lnTo>
                      <a:lnTo>
                        <a:pt x="477" y="38"/>
                      </a:lnTo>
                      <a:lnTo>
                        <a:pt x="479" y="42"/>
                      </a:lnTo>
                      <a:lnTo>
                        <a:pt x="481" y="45"/>
                      </a:lnTo>
                      <a:lnTo>
                        <a:pt x="483" y="47"/>
                      </a:lnTo>
                      <a:lnTo>
                        <a:pt x="488" y="51"/>
                      </a:lnTo>
                      <a:close/>
                      <a:moveTo>
                        <a:pt x="536" y="27"/>
                      </a:moveTo>
                      <a:lnTo>
                        <a:pt x="536" y="25"/>
                      </a:lnTo>
                      <a:lnTo>
                        <a:pt x="537" y="31"/>
                      </a:lnTo>
                      <a:lnTo>
                        <a:pt x="537" y="33"/>
                      </a:lnTo>
                      <a:lnTo>
                        <a:pt x="536" y="36"/>
                      </a:lnTo>
                      <a:lnTo>
                        <a:pt x="534" y="34"/>
                      </a:lnTo>
                      <a:lnTo>
                        <a:pt x="534" y="33"/>
                      </a:lnTo>
                      <a:lnTo>
                        <a:pt x="534" y="31"/>
                      </a:lnTo>
                      <a:lnTo>
                        <a:pt x="534" y="27"/>
                      </a:lnTo>
                      <a:lnTo>
                        <a:pt x="534" y="27"/>
                      </a:lnTo>
                      <a:lnTo>
                        <a:pt x="534" y="27"/>
                      </a:lnTo>
                      <a:lnTo>
                        <a:pt x="536" y="27"/>
                      </a:lnTo>
                      <a:close/>
                      <a:moveTo>
                        <a:pt x="472" y="45"/>
                      </a:moveTo>
                      <a:lnTo>
                        <a:pt x="472" y="44"/>
                      </a:lnTo>
                      <a:lnTo>
                        <a:pt x="470" y="42"/>
                      </a:lnTo>
                      <a:lnTo>
                        <a:pt x="470" y="40"/>
                      </a:lnTo>
                      <a:lnTo>
                        <a:pt x="472" y="38"/>
                      </a:lnTo>
                      <a:lnTo>
                        <a:pt x="474" y="36"/>
                      </a:lnTo>
                      <a:lnTo>
                        <a:pt x="475" y="38"/>
                      </a:lnTo>
                      <a:lnTo>
                        <a:pt x="477" y="42"/>
                      </a:lnTo>
                      <a:lnTo>
                        <a:pt x="477" y="44"/>
                      </a:lnTo>
                      <a:lnTo>
                        <a:pt x="479" y="45"/>
                      </a:lnTo>
                      <a:lnTo>
                        <a:pt x="481" y="47"/>
                      </a:lnTo>
                      <a:lnTo>
                        <a:pt x="481" y="49"/>
                      </a:lnTo>
                      <a:lnTo>
                        <a:pt x="479" y="51"/>
                      </a:lnTo>
                      <a:lnTo>
                        <a:pt x="479" y="51"/>
                      </a:lnTo>
                      <a:lnTo>
                        <a:pt x="472" y="49"/>
                      </a:lnTo>
                      <a:lnTo>
                        <a:pt x="470" y="49"/>
                      </a:lnTo>
                      <a:lnTo>
                        <a:pt x="468" y="49"/>
                      </a:lnTo>
                      <a:lnTo>
                        <a:pt x="468" y="49"/>
                      </a:lnTo>
                      <a:lnTo>
                        <a:pt x="466" y="49"/>
                      </a:lnTo>
                      <a:lnTo>
                        <a:pt x="468" y="47"/>
                      </a:lnTo>
                      <a:lnTo>
                        <a:pt x="468" y="47"/>
                      </a:lnTo>
                      <a:lnTo>
                        <a:pt x="470" y="47"/>
                      </a:lnTo>
                      <a:lnTo>
                        <a:pt x="472" y="45"/>
                      </a:lnTo>
                      <a:close/>
                      <a:moveTo>
                        <a:pt x="960" y="910"/>
                      </a:moveTo>
                      <a:lnTo>
                        <a:pt x="960" y="908"/>
                      </a:lnTo>
                      <a:lnTo>
                        <a:pt x="958" y="908"/>
                      </a:lnTo>
                      <a:lnTo>
                        <a:pt x="960" y="908"/>
                      </a:lnTo>
                      <a:lnTo>
                        <a:pt x="960" y="906"/>
                      </a:lnTo>
                      <a:lnTo>
                        <a:pt x="962" y="906"/>
                      </a:lnTo>
                      <a:lnTo>
                        <a:pt x="962" y="908"/>
                      </a:lnTo>
                      <a:lnTo>
                        <a:pt x="960" y="910"/>
                      </a:lnTo>
                      <a:lnTo>
                        <a:pt x="960" y="910"/>
                      </a:lnTo>
                      <a:close/>
                      <a:moveTo>
                        <a:pt x="964" y="890"/>
                      </a:moveTo>
                      <a:lnTo>
                        <a:pt x="956" y="882"/>
                      </a:lnTo>
                      <a:lnTo>
                        <a:pt x="954" y="882"/>
                      </a:lnTo>
                      <a:lnTo>
                        <a:pt x="949" y="886"/>
                      </a:lnTo>
                      <a:lnTo>
                        <a:pt x="953" y="890"/>
                      </a:lnTo>
                      <a:lnTo>
                        <a:pt x="956" y="895"/>
                      </a:lnTo>
                      <a:lnTo>
                        <a:pt x="960" y="899"/>
                      </a:lnTo>
                      <a:lnTo>
                        <a:pt x="965" y="895"/>
                      </a:lnTo>
                      <a:lnTo>
                        <a:pt x="962" y="893"/>
                      </a:lnTo>
                      <a:lnTo>
                        <a:pt x="964" y="892"/>
                      </a:lnTo>
                      <a:lnTo>
                        <a:pt x="964" y="890"/>
                      </a:lnTo>
                      <a:close/>
                      <a:moveTo>
                        <a:pt x="887" y="837"/>
                      </a:moveTo>
                      <a:lnTo>
                        <a:pt x="883" y="835"/>
                      </a:lnTo>
                      <a:lnTo>
                        <a:pt x="882" y="837"/>
                      </a:lnTo>
                      <a:lnTo>
                        <a:pt x="883" y="839"/>
                      </a:lnTo>
                      <a:lnTo>
                        <a:pt x="887" y="837"/>
                      </a:lnTo>
                      <a:close/>
                      <a:moveTo>
                        <a:pt x="1107" y="532"/>
                      </a:moveTo>
                      <a:lnTo>
                        <a:pt x="1107" y="529"/>
                      </a:lnTo>
                      <a:lnTo>
                        <a:pt x="1096" y="501"/>
                      </a:lnTo>
                      <a:lnTo>
                        <a:pt x="1096" y="492"/>
                      </a:lnTo>
                      <a:lnTo>
                        <a:pt x="1095" y="474"/>
                      </a:lnTo>
                      <a:lnTo>
                        <a:pt x="1095" y="470"/>
                      </a:lnTo>
                      <a:lnTo>
                        <a:pt x="1096" y="461"/>
                      </a:lnTo>
                      <a:lnTo>
                        <a:pt x="1096" y="458"/>
                      </a:lnTo>
                      <a:lnTo>
                        <a:pt x="1095" y="458"/>
                      </a:lnTo>
                      <a:lnTo>
                        <a:pt x="1093" y="454"/>
                      </a:lnTo>
                      <a:lnTo>
                        <a:pt x="1091" y="454"/>
                      </a:lnTo>
                      <a:lnTo>
                        <a:pt x="1089" y="450"/>
                      </a:lnTo>
                      <a:lnTo>
                        <a:pt x="1089" y="448"/>
                      </a:lnTo>
                      <a:lnTo>
                        <a:pt x="1089" y="447"/>
                      </a:lnTo>
                      <a:lnTo>
                        <a:pt x="1089" y="443"/>
                      </a:lnTo>
                      <a:lnTo>
                        <a:pt x="1087" y="439"/>
                      </a:lnTo>
                      <a:lnTo>
                        <a:pt x="1082" y="434"/>
                      </a:lnTo>
                      <a:lnTo>
                        <a:pt x="1080" y="430"/>
                      </a:lnTo>
                      <a:lnTo>
                        <a:pt x="1076" y="425"/>
                      </a:lnTo>
                      <a:lnTo>
                        <a:pt x="1075" y="423"/>
                      </a:lnTo>
                      <a:lnTo>
                        <a:pt x="1069" y="417"/>
                      </a:lnTo>
                      <a:lnTo>
                        <a:pt x="1064" y="408"/>
                      </a:lnTo>
                      <a:lnTo>
                        <a:pt x="1060" y="405"/>
                      </a:lnTo>
                      <a:lnTo>
                        <a:pt x="1056" y="401"/>
                      </a:lnTo>
                      <a:lnTo>
                        <a:pt x="1049" y="397"/>
                      </a:lnTo>
                      <a:lnTo>
                        <a:pt x="1044" y="396"/>
                      </a:lnTo>
                      <a:lnTo>
                        <a:pt x="1038" y="390"/>
                      </a:lnTo>
                      <a:lnTo>
                        <a:pt x="1035" y="386"/>
                      </a:lnTo>
                      <a:lnTo>
                        <a:pt x="1033" y="383"/>
                      </a:lnTo>
                      <a:lnTo>
                        <a:pt x="1031" y="377"/>
                      </a:lnTo>
                      <a:lnTo>
                        <a:pt x="1031" y="366"/>
                      </a:lnTo>
                      <a:lnTo>
                        <a:pt x="1031" y="359"/>
                      </a:lnTo>
                      <a:lnTo>
                        <a:pt x="1031" y="355"/>
                      </a:lnTo>
                      <a:lnTo>
                        <a:pt x="1029" y="354"/>
                      </a:lnTo>
                      <a:lnTo>
                        <a:pt x="1027" y="352"/>
                      </a:lnTo>
                      <a:lnTo>
                        <a:pt x="1025" y="352"/>
                      </a:lnTo>
                      <a:lnTo>
                        <a:pt x="1025" y="354"/>
                      </a:lnTo>
                      <a:lnTo>
                        <a:pt x="1025" y="355"/>
                      </a:lnTo>
                      <a:lnTo>
                        <a:pt x="1025" y="357"/>
                      </a:lnTo>
                      <a:lnTo>
                        <a:pt x="1024" y="355"/>
                      </a:lnTo>
                      <a:lnTo>
                        <a:pt x="1022" y="355"/>
                      </a:lnTo>
                      <a:lnTo>
                        <a:pt x="1018" y="354"/>
                      </a:lnTo>
                      <a:lnTo>
                        <a:pt x="1014" y="346"/>
                      </a:lnTo>
                      <a:lnTo>
                        <a:pt x="1013" y="346"/>
                      </a:lnTo>
                      <a:lnTo>
                        <a:pt x="1009" y="346"/>
                      </a:lnTo>
                      <a:lnTo>
                        <a:pt x="1009" y="350"/>
                      </a:lnTo>
                      <a:lnTo>
                        <a:pt x="1009" y="354"/>
                      </a:lnTo>
                      <a:lnTo>
                        <a:pt x="1009" y="357"/>
                      </a:lnTo>
                      <a:lnTo>
                        <a:pt x="1005" y="354"/>
                      </a:lnTo>
                      <a:lnTo>
                        <a:pt x="1004" y="352"/>
                      </a:lnTo>
                      <a:lnTo>
                        <a:pt x="1000" y="350"/>
                      </a:lnTo>
                      <a:lnTo>
                        <a:pt x="998" y="346"/>
                      </a:lnTo>
                      <a:lnTo>
                        <a:pt x="996" y="341"/>
                      </a:lnTo>
                      <a:lnTo>
                        <a:pt x="994" y="332"/>
                      </a:lnTo>
                      <a:lnTo>
                        <a:pt x="994" y="330"/>
                      </a:lnTo>
                      <a:lnTo>
                        <a:pt x="993" y="324"/>
                      </a:lnTo>
                      <a:lnTo>
                        <a:pt x="989" y="315"/>
                      </a:lnTo>
                      <a:lnTo>
                        <a:pt x="985" y="312"/>
                      </a:lnTo>
                      <a:lnTo>
                        <a:pt x="980" y="304"/>
                      </a:lnTo>
                      <a:lnTo>
                        <a:pt x="976" y="301"/>
                      </a:lnTo>
                      <a:lnTo>
                        <a:pt x="974" y="295"/>
                      </a:lnTo>
                      <a:lnTo>
                        <a:pt x="980" y="295"/>
                      </a:lnTo>
                      <a:lnTo>
                        <a:pt x="974" y="290"/>
                      </a:lnTo>
                      <a:lnTo>
                        <a:pt x="967" y="284"/>
                      </a:lnTo>
                      <a:lnTo>
                        <a:pt x="947" y="273"/>
                      </a:lnTo>
                      <a:lnTo>
                        <a:pt x="945" y="273"/>
                      </a:lnTo>
                      <a:lnTo>
                        <a:pt x="943" y="270"/>
                      </a:lnTo>
                      <a:lnTo>
                        <a:pt x="943" y="268"/>
                      </a:lnTo>
                      <a:lnTo>
                        <a:pt x="942" y="266"/>
                      </a:lnTo>
                      <a:lnTo>
                        <a:pt x="942" y="266"/>
                      </a:lnTo>
                      <a:lnTo>
                        <a:pt x="940" y="264"/>
                      </a:lnTo>
                      <a:lnTo>
                        <a:pt x="938" y="264"/>
                      </a:lnTo>
                      <a:lnTo>
                        <a:pt x="934" y="264"/>
                      </a:lnTo>
                      <a:lnTo>
                        <a:pt x="933" y="264"/>
                      </a:lnTo>
                      <a:lnTo>
                        <a:pt x="931" y="264"/>
                      </a:lnTo>
                      <a:lnTo>
                        <a:pt x="927" y="261"/>
                      </a:lnTo>
                      <a:lnTo>
                        <a:pt x="925" y="261"/>
                      </a:lnTo>
                      <a:lnTo>
                        <a:pt x="916" y="257"/>
                      </a:lnTo>
                      <a:lnTo>
                        <a:pt x="913" y="253"/>
                      </a:lnTo>
                      <a:lnTo>
                        <a:pt x="911" y="250"/>
                      </a:lnTo>
                      <a:lnTo>
                        <a:pt x="909" y="248"/>
                      </a:lnTo>
                      <a:lnTo>
                        <a:pt x="911" y="242"/>
                      </a:lnTo>
                      <a:lnTo>
                        <a:pt x="911" y="240"/>
                      </a:lnTo>
                      <a:lnTo>
                        <a:pt x="909" y="239"/>
                      </a:lnTo>
                      <a:lnTo>
                        <a:pt x="903" y="235"/>
                      </a:lnTo>
                      <a:lnTo>
                        <a:pt x="902" y="231"/>
                      </a:lnTo>
                      <a:lnTo>
                        <a:pt x="902" y="228"/>
                      </a:lnTo>
                      <a:lnTo>
                        <a:pt x="903" y="217"/>
                      </a:lnTo>
                      <a:lnTo>
                        <a:pt x="905" y="213"/>
                      </a:lnTo>
                      <a:lnTo>
                        <a:pt x="903" y="208"/>
                      </a:lnTo>
                      <a:lnTo>
                        <a:pt x="900" y="202"/>
                      </a:lnTo>
                      <a:lnTo>
                        <a:pt x="898" y="199"/>
                      </a:lnTo>
                      <a:lnTo>
                        <a:pt x="898" y="193"/>
                      </a:lnTo>
                      <a:lnTo>
                        <a:pt x="892" y="191"/>
                      </a:lnTo>
                      <a:lnTo>
                        <a:pt x="889" y="186"/>
                      </a:lnTo>
                      <a:lnTo>
                        <a:pt x="887" y="180"/>
                      </a:lnTo>
                      <a:lnTo>
                        <a:pt x="882" y="153"/>
                      </a:lnTo>
                      <a:lnTo>
                        <a:pt x="882" y="146"/>
                      </a:lnTo>
                      <a:lnTo>
                        <a:pt x="882" y="142"/>
                      </a:lnTo>
                      <a:lnTo>
                        <a:pt x="882" y="140"/>
                      </a:lnTo>
                      <a:lnTo>
                        <a:pt x="880" y="137"/>
                      </a:lnTo>
                      <a:lnTo>
                        <a:pt x="880" y="135"/>
                      </a:lnTo>
                      <a:lnTo>
                        <a:pt x="876" y="133"/>
                      </a:lnTo>
                      <a:lnTo>
                        <a:pt x="871" y="129"/>
                      </a:lnTo>
                      <a:lnTo>
                        <a:pt x="869" y="127"/>
                      </a:lnTo>
                      <a:lnTo>
                        <a:pt x="862" y="118"/>
                      </a:lnTo>
                      <a:lnTo>
                        <a:pt x="860" y="116"/>
                      </a:lnTo>
                      <a:lnTo>
                        <a:pt x="856" y="118"/>
                      </a:lnTo>
                      <a:lnTo>
                        <a:pt x="852" y="120"/>
                      </a:lnTo>
                      <a:lnTo>
                        <a:pt x="849" y="122"/>
                      </a:lnTo>
                      <a:lnTo>
                        <a:pt x="847" y="124"/>
                      </a:lnTo>
                      <a:lnTo>
                        <a:pt x="841" y="122"/>
                      </a:lnTo>
                      <a:lnTo>
                        <a:pt x="838" y="115"/>
                      </a:lnTo>
                      <a:lnTo>
                        <a:pt x="836" y="107"/>
                      </a:lnTo>
                      <a:lnTo>
                        <a:pt x="834" y="102"/>
                      </a:lnTo>
                      <a:lnTo>
                        <a:pt x="834" y="87"/>
                      </a:lnTo>
                      <a:lnTo>
                        <a:pt x="832" y="80"/>
                      </a:lnTo>
                      <a:lnTo>
                        <a:pt x="831" y="73"/>
                      </a:lnTo>
                      <a:lnTo>
                        <a:pt x="829" y="71"/>
                      </a:lnTo>
                      <a:lnTo>
                        <a:pt x="829" y="69"/>
                      </a:lnTo>
                      <a:lnTo>
                        <a:pt x="827" y="67"/>
                      </a:lnTo>
                      <a:lnTo>
                        <a:pt x="823" y="64"/>
                      </a:lnTo>
                      <a:lnTo>
                        <a:pt x="823" y="64"/>
                      </a:lnTo>
                      <a:lnTo>
                        <a:pt x="821" y="60"/>
                      </a:lnTo>
                      <a:lnTo>
                        <a:pt x="823" y="54"/>
                      </a:lnTo>
                      <a:lnTo>
                        <a:pt x="823" y="53"/>
                      </a:lnTo>
                      <a:lnTo>
                        <a:pt x="821" y="53"/>
                      </a:lnTo>
                      <a:lnTo>
                        <a:pt x="820" y="53"/>
                      </a:lnTo>
                      <a:lnTo>
                        <a:pt x="818" y="51"/>
                      </a:lnTo>
                      <a:lnTo>
                        <a:pt x="816" y="51"/>
                      </a:lnTo>
                      <a:lnTo>
                        <a:pt x="816" y="49"/>
                      </a:lnTo>
                      <a:lnTo>
                        <a:pt x="816" y="44"/>
                      </a:lnTo>
                      <a:lnTo>
                        <a:pt x="814" y="36"/>
                      </a:lnTo>
                      <a:lnTo>
                        <a:pt x="814" y="33"/>
                      </a:lnTo>
                      <a:lnTo>
                        <a:pt x="812" y="29"/>
                      </a:lnTo>
                      <a:lnTo>
                        <a:pt x="811" y="27"/>
                      </a:lnTo>
                      <a:lnTo>
                        <a:pt x="811" y="25"/>
                      </a:lnTo>
                      <a:lnTo>
                        <a:pt x="809" y="25"/>
                      </a:lnTo>
                      <a:lnTo>
                        <a:pt x="807" y="23"/>
                      </a:lnTo>
                      <a:lnTo>
                        <a:pt x="807" y="23"/>
                      </a:lnTo>
                      <a:lnTo>
                        <a:pt x="807" y="22"/>
                      </a:lnTo>
                      <a:lnTo>
                        <a:pt x="809" y="22"/>
                      </a:lnTo>
                      <a:lnTo>
                        <a:pt x="809" y="22"/>
                      </a:lnTo>
                      <a:lnTo>
                        <a:pt x="807" y="20"/>
                      </a:lnTo>
                      <a:lnTo>
                        <a:pt x="803" y="20"/>
                      </a:lnTo>
                      <a:lnTo>
                        <a:pt x="801" y="22"/>
                      </a:lnTo>
                      <a:lnTo>
                        <a:pt x="800" y="25"/>
                      </a:lnTo>
                      <a:lnTo>
                        <a:pt x="796" y="31"/>
                      </a:lnTo>
                      <a:lnTo>
                        <a:pt x="794" y="40"/>
                      </a:lnTo>
                      <a:lnTo>
                        <a:pt x="792" y="49"/>
                      </a:lnTo>
                      <a:lnTo>
                        <a:pt x="790" y="56"/>
                      </a:lnTo>
                      <a:lnTo>
                        <a:pt x="790" y="56"/>
                      </a:lnTo>
                      <a:lnTo>
                        <a:pt x="789" y="54"/>
                      </a:lnTo>
                      <a:lnTo>
                        <a:pt x="789" y="54"/>
                      </a:lnTo>
                      <a:lnTo>
                        <a:pt x="787" y="58"/>
                      </a:lnTo>
                      <a:lnTo>
                        <a:pt x="785" y="62"/>
                      </a:lnTo>
                      <a:lnTo>
                        <a:pt x="785" y="65"/>
                      </a:lnTo>
                      <a:lnTo>
                        <a:pt x="785" y="69"/>
                      </a:lnTo>
                      <a:lnTo>
                        <a:pt x="787" y="71"/>
                      </a:lnTo>
                      <a:lnTo>
                        <a:pt x="789" y="73"/>
                      </a:lnTo>
                      <a:lnTo>
                        <a:pt x="790" y="75"/>
                      </a:lnTo>
                      <a:lnTo>
                        <a:pt x="790" y="76"/>
                      </a:lnTo>
                      <a:lnTo>
                        <a:pt x="785" y="76"/>
                      </a:lnTo>
                      <a:lnTo>
                        <a:pt x="783" y="82"/>
                      </a:lnTo>
                      <a:lnTo>
                        <a:pt x="781" y="95"/>
                      </a:lnTo>
                      <a:lnTo>
                        <a:pt x="778" y="102"/>
                      </a:lnTo>
                      <a:lnTo>
                        <a:pt x="778" y="106"/>
                      </a:lnTo>
                      <a:lnTo>
                        <a:pt x="778" y="107"/>
                      </a:lnTo>
                      <a:lnTo>
                        <a:pt x="780" y="113"/>
                      </a:lnTo>
                      <a:lnTo>
                        <a:pt x="781" y="116"/>
                      </a:lnTo>
                      <a:lnTo>
                        <a:pt x="781" y="118"/>
                      </a:lnTo>
                      <a:lnTo>
                        <a:pt x="780" y="126"/>
                      </a:lnTo>
                      <a:lnTo>
                        <a:pt x="780" y="127"/>
                      </a:lnTo>
                      <a:lnTo>
                        <a:pt x="781" y="138"/>
                      </a:lnTo>
                      <a:lnTo>
                        <a:pt x="781" y="142"/>
                      </a:lnTo>
                      <a:lnTo>
                        <a:pt x="781" y="147"/>
                      </a:lnTo>
                      <a:lnTo>
                        <a:pt x="778" y="160"/>
                      </a:lnTo>
                      <a:lnTo>
                        <a:pt x="774" y="173"/>
                      </a:lnTo>
                      <a:lnTo>
                        <a:pt x="772" y="178"/>
                      </a:lnTo>
                      <a:lnTo>
                        <a:pt x="770" y="186"/>
                      </a:lnTo>
                      <a:lnTo>
                        <a:pt x="765" y="197"/>
                      </a:lnTo>
                      <a:lnTo>
                        <a:pt x="761" y="202"/>
                      </a:lnTo>
                      <a:lnTo>
                        <a:pt x="760" y="208"/>
                      </a:lnTo>
                      <a:lnTo>
                        <a:pt x="754" y="213"/>
                      </a:lnTo>
                      <a:lnTo>
                        <a:pt x="747" y="215"/>
                      </a:lnTo>
                      <a:lnTo>
                        <a:pt x="741" y="215"/>
                      </a:lnTo>
                      <a:lnTo>
                        <a:pt x="736" y="213"/>
                      </a:lnTo>
                      <a:lnTo>
                        <a:pt x="719" y="206"/>
                      </a:lnTo>
                      <a:lnTo>
                        <a:pt x="718" y="206"/>
                      </a:lnTo>
                      <a:lnTo>
                        <a:pt x="716" y="202"/>
                      </a:lnTo>
                      <a:lnTo>
                        <a:pt x="714" y="199"/>
                      </a:lnTo>
                      <a:lnTo>
                        <a:pt x="714" y="195"/>
                      </a:lnTo>
                      <a:lnTo>
                        <a:pt x="709" y="191"/>
                      </a:lnTo>
                      <a:lnTo>
                        <a:pt x="703" y="191"/>
                      </a:lnTo>
                      <a:lnTo>
                        <a:pt x="696" y="189"/>
                      </a:lnTo>
                      <a:lnTo>
                        <a:pt x="690" y="188"/>
                      </a:lnTo>
                      <a:lnTo>
                        <a:pt x="685" y="184"/>
                      </a:lnTo>
                      <a:lnTo>
                        <a:pt x="676" y="175"/>
                      </a:lnTo>
                      <a:lnTo>
                        <a:pt x="670" y="171"/>
                      </a:lnTo>
                      <a:lnTo>
                        <a:pt x="659" y="166"/>
                      </a:lnTo>
                      <a:lnTo>
                        <a:pt x="658" y="166"/>
                      </a:lnTo>
                      <a:lnTo>
                        <a:pt x="652" y="164"/>
                      </a:lnTo>
                      <a:lnTo>
                        <a:pt x="648" y="164"/>
                      </a:lnTo>
                      <a:lnTo>
                        <a:pt x="648" y="162"/>
                      </a:lnTo>
                      <a:lnTo>
                        <a:pt x="648" y="160"/>
                      </a:lnTo>
                      <a:lnTo>
                        <a:pt x="648" y="158"/>
                      </a:lnTo>
                      <a:lnTo>
                        <a:pt x="647" y="158"/>
                      </a:lnTo>
                      <a:lnTo>
                        <a:pt x="647" y="158"/>
                      </a:lnTo>
                      <a:lnTo>
                        <a:pt x="641" y="157"/>
                      </a:lnTo>
                      <a:lnTo>
                        <a:pt x="639" y="157"/>
                      </a:lnTo>
                      <a:lnTo>
                        <a:pt x="638" y="155"/>
                      </a:lnTo>
                      <a:lnTo>
                        <a:pt x="632" y="149"/>
                      </a:lnTo>
                      <a:lnTo>
                        <a:pt x="630" y="147"/>
                      </a:lnTo>
                      <a:lnTo>
                        <a:pt x="621" y="142"/>
                      </a:lnTo>
                      <a:lnTo>
                        <a:pt x="616" y="137"/>
                      </a:lnTo>
                      <a:lnTo>
                        <a:pt x="614" y="131"/>
                      </a:lnTo>
                      <a:lnTo>
                        <a:pt x="617" y="126"/>
                      </a:lnTo>
                      <a:lnTo>
                        <a:pt x="625" y="115"/>
                      </a:lnTo>
                      <a:lnTo>
                        <a:pt x="627" y="109"/>
                      </a:lnTo>
                      <a:lnTo>
                        <a:pt x="627" y="106"/>
                      </a:lnTo>
                      <a:lnTo>
                        <a:pt x="627" y="95"/>
                      </a:lnTo>
                      <a:lnTo>
                        <a:pt x="627" y="91"/>
                      </a:lnTo>
                      <a:lnTo>
                        <a:pt x="628" y="89"/>
                      </a:lnTo>
                      <a:lnTo>
                        <a:pt x="636" y="87"/>
                      </a:lnTo>
                      <a:lnTo>
                        <a:pt x="636" y="87"/>
                      </a:lnTo>
                      <a:lnTo>
                        <a:pt x="638" y="87"/>
                      </a:lnTo>
                      <a:lnTo>
                        <a:pt x="639" y="87"/>
                      </a:lnTo>
                      <a:lnTo>
                        <a:pt x="639" y="89"/>
                      </a:lnTo>
                      <a:lnTo>
                        <a:pt x="639" y="89"/>
                      </a:lnTo>
                      <a:lnTo>
                        <a:pt x="643" y="87"/>
                      </a:lnTo>
                      <a:lnTo>
                        <a:pt x="643" y="85"/>
                      </a:lnTo>
                      <a:lnTo>
                        <a:pt x="643" y="80"/>
                      </a:lnTo>
                      <a:lnTo>
                        <a:pt x="645" y="76"/>
                      </a:lnTo>
                      <a:lnTo>
                        <a:pt x="647" y="73"/>
                      </a:lnTo>
                      <a:lnTo>
                        <a:pt x="648" y="71"/>
                      </a:lnTo>
                      <a:lnTo>
                        <a:pt x="652" y="67"/>
                      </a:lnTo>
                      <a:lnTo>
                        <a:pt x="654" y="64"/>
                      </a:lnTo>
                      <a:lnTo>
                        <a:pt x="654" y="64"/>
                      </a:lnTo>
                      <a:lnTo>
                        <a:pt x="652" y="62"/>
                      </a:lnTo>
                      <a:lnTo>
                        <a:pt x="648" y="60"/>
                      </a:lnTo>
                      <a:lnTo>
                        <a:pt x="647" y="58"/>
                      </a:lnTo>
                      <a:lnTo>
                        <a:pt x="645" y="56"/>
                      </a:lnTo>
                      <a:lnTo>
                        <a:pt x="643" y="54"/>
                      </a:lnTo>
                      <a:lnTo>
                        <a:pt x="641" y="54"/>
                      </a:lnTo>
                      <a:lnTo>
                        <a:pt x="638" y="56"/>
                      </a:lnTo>
                      <a:lnTo>
                        <a:pt x="638" y="58"/>
                      </a:lnTo>
                      <a:lnTo>
                        <a:pt x="638" y="62"/>
                      </a:lnTo>
                      <a:lnTo>
                        <a:pt x="638" y="64"/>
                      </a:lnTo>
                      <a:lnTo>
                        <a:pt x="636" y="67"/>
                      </a:lnTo>
                      <a:lnTo>
                        <a:pt x="634" y="67"/>
                      </a:lnTo>
                      <a:lnTo>
                        <a:pt x="632" y="65"/>
                      </a:lnTo>
                      <a:lnTo>
                        <a:pt x="630" y="64"/>
                      </a:lnTo>
                      <a:lnTo>
                        <a:pt x="628" y="62"/>
                      </a:lnTo>
                      <a:lnTo>
                        <a:pt x="628" y="60"/>
                      </a:lnTo>
                      <a:lnTo>
                        <a:pt x="628" y="60"/>
                      </a:lnTo>
                      <a:lnTo>
                        <a:pt x="627" y="60"/>
                      </a:lnTo>
                      <a:lnTo>
                        <a:pt x="625" y="60"/>
                      </a:lnTo>
                      <a:lnTo>
                        <a:pt x="623" y="62"/>
                      </a:lnTo>
                      <a:lnTo>
                        <a:pt x="621" y="62"/>
                      </a:lnTo>
                      <a:lnTo>
                        <a:pt x="621" y="60"/>
                      </a:lnTo>
                      <a:lnTo>
                        <a:pt x="623" y="58"/>
                      </a:lnTo>
                      <a:lnTo>
                        <a:pt x="627" y="54"/>
                      </a:lnTo>
                      <a:lnTo>
                        <a:pt x="625" y="53"/>
                      </a:lnTo>
                      <a:lnTo>
                        <a:pt x="625" y="53"/>
                      </a:lnTo>
                      <a:lnTo>
                        <a:pt x="625" y="51"/>
                      </a:lnTo>
                      <a:lnTo>
                        <a:pt x="627" y="51"/>
                      </a:lnTo>
                      <a:lnTo>
                        <a:pt x="627" y="49"/>
                      </a:lnTo>
                      <a:lnTo>
                        <a:pt x="612" y="58"/>
                      </a:lnTo>
                      <a:lnTo>
                        <a:pt x="608" y="60"/>
                      </a:lnTo>
                      <a:lnTo>
                        <a:pt x="605" y="60"/>
                      </a:lnTo>
                      <a:lnTo>
                        <a:pt x="601" y="60"/>
                      </a:lnTo>
                      <a:lnTo>
                        <a:pt x="597" y="58"/>
                      </a:lnTo>
                      <a:lnTo>
                        <a:pt x="597" y="56"/>
                      </a:lnTo>
                      <a:lnTo>
                        <a:pt x="596" y="54"/>
                      </a:lnTo>
                      <a:lnTo>
                        <a:pt x="596" y="54"/>
                      </a:lnTo>
                      <a:lnTo>
                        <a:pt x="594" y="54"/>
                      </a:lnTo>
                      <a:lnTo>
                        <a:pt x="592" y="56"/>
                      </a:lnTo>
                      <a:lnTo>
                        <a:pt x="590" y="56"/>
                      </a:lnTo>
                      <a:lnTo>
                        <a:pt x="585" y="56"/>
                      </a:lnTo>
                      <a:lnTo>
                        <a:pt x="583" y="54"/>
                      </a:lnTo>
                      <a:lnTo>
                        <a:pt x="581" y="54"/>
                      </a:lnTo>
                      <a:lnTo>
                        <a:pt x="576" y="53"/>
                      </a:lnTo>
                      <a:lnTo>
                        <a:pt x="574" y="51"/>
                      </a:lnTo>
                      <a:lnTo>
                        <a:pt x="570" y="51"/>
                      </a:lnTo>
                      <a:lnTo>
                        <a:pt x="563" y="49"/>
                      </a:lnTo>
                      <a:lnTo>
                        <a:pt x="559" y="49"/>
                      </a:lnTo>
                      <a:lnTo>
                        <a:pt x="556" y="47"/>
                      </a:lnTo>
                      <a:lnTo>
                        <a:pt x="554" y="45"/>
                      </a:lnTo>
                      <a:lnTo>
                        <a:pt x="552" y="45"/>
                      </a:lnTo>
                      <a:lnTo>
                        <a:pt x="548" y="42"/>
                      </a:lnTo>
                      <a:lnTo>
                        <a:pt x="546" y="40"/>
                      </a:lnTo>
                      <a:lnTo>
                        <a:pt x="546" y="38"/>
                      </a:lnTo>
                      <a:lnTo>
                        <a:pt x="545" y="38"/>
                      </a:lnTo>
                      <a:lnTo>
                        <a:pt x="543" y="38"/>
                      </a:lnTo>
                      <a:lnTo>
                        <a:pt x="541" y="38"/>
                      </a:lnTo>
                      <a:lnTo>
                        <a:pt x="541" y="40"/>
                      </a:lnTo>
                      <a:lnTo>
                        <a:pt x="539" y="40"/>
                      </a:lnTo>
                      <a:lnTo>
                        <a:pt x="539" y="40"/>
                      </a:lnTo>
                      <a:lnTo>
                        <a:pt x="537" y="40"/>
                      </a:lnTo>
                      <a:lnTo>
                        <a:pt x="537" y="38"/>
                      </a:lnTo>
                      <a:lnTo>
                        <a:pt x="530" y="34"/>
                      </a:lnTo>
                      <a:lnTo>
                        <a:pt x="528" y="33"/>
                      </a:lnTo>
                      <a:lnTo>
                        <a:pt x="526" y="33"/>
                      </a:lnTo>
                      <a:lnTo>
                        <a:pt x="526" y="34"/>
                      </a:lnTo>
                      <a:lnTo>
                        <a:pt x="526" y="34"/>
                      </a:lnTo>
                      <a:lnTo>
                        <a:pt x="525" y="36"/>
                      </a:lnTo>
                      <a:lnTo>
                        <a:pt x="519" y="33"/>
                      </a:lnTo>
                      <a:lnTo>
                        <a:pt x="516" y="33"/>
                      </a:lnTo>
                      <a:lnTo>
                        <a:pt x="516" y="36"/>
                      </a:lnTo>
                      <a:lnTo>
                        <a:pt x="517" y="36"/>
                      </a:lnTo>
                      <a:lnTo>
                        <a:pt x="523" y="40"/>
                      </a:lnTo>
                      <a:lnTo>
                        <a:pt x="523" y="42"/>
                      </a:lnTo>
                      <a:lnTo>
                        <a:pt x="526" y="42"/>
                      </a:lnTo>
                      <a:lnTo>
                        <a:pt x="530" y="40"/>
                      </a:lnTo>
                      <a:lnTo>
                        <a:pt x="534" y="40"/>
                      </a:lnTo>
                      <a:lnTo>
                        <a:pt x="537" y="44"/>
                      </a:lnTo>
                      <a:lnTo>
                        <a:pt x="537" y="49"/>
                      </a:lnTo>
                      <a:lnTo>
                        <a:pt x="537" y="54"/>
                      </a:lnTo>
                      <a:lnTo>
                        <a:pt x="539" y="58"/>
                      </a:lnTo>
                      <a:lnTo>
                        <a:pt x="537" y="58"/>
                      </a:lnTo>
                      <a:lnTo>
                        <a:pt x="534" y="58"/>
                      </a:lnTo>
                      <a:lnTo>
                        <a:pt x="532" y="60"/>
                      </a:lnTo>
                      <a:lnTo>
                        <a:pt x="532" y="64"/>
                      </a:lnTo>
                      <a:lnTo>
                        <a:pt x="530" y="62"/>
                      </a:lnTo>
                      <a:lnTo>
                        <a:pt x="528" y="60"/>
                      </a:lnTo>
                      <a:lnTo>
                        <a:pt x="525" y="62"/>
                      </a:lnTo>
                      <a:lnTo>
                        <a:pt x="517" y="62"/>
                      </a:lnTo>
                      <a:lnTo>
                        <a:pt x="506" y="62"/>
                      </a:lnTo>
                      <a:lnTo>
                        <a:pt x="503" y="62"/>
                      </a:lnTo>
                      <a:lnTo>
                        <a:pt x="501" y="56"/>
                      </a:lnTo>
                      <a:lnTo>
                        <a:pt x="499" y="58"/>
                      </a:lnTo>
                      <a:lnTo>
                        <a:pt x="499" y="60"/>
                      </a:lnTo>
                      <a:lnTo>
                        <a:pt x="497" y="60"/>
                      </a:lnTo>
                      <a:lnTo>
                        <a:pt x="495" y="60"/>
                      </a:lnTo>
                      <a:lnTo>
                        <a:pt x="494" y="62"/>
                      </a:lnTo>
                      <a:lnTo>
                        <a:pt x="494" y="62"/>
                      </a:lnTo>
                      <a:lnTo>
                        <a:pt x="494" y="64"/>
                      </a:lnTo>
                      <a:lnTo>
                        <a:pt x="492" y="64"/>
                      </a:lnTo>
                      <a:lnTo>
                        <a:pt x="490" y="65"/>
                      </a:lnTo>
                      <a:lnTo>
                        <a:pt x="490" y="67"/>
                      </a:lnTo>
                      <a:lnTo>
                        <a:pt x="490" y="71"/>
                      </a:lnTo>
                      <a:lnTo>
                        <a:pt x="488" y="69"/>
                      </a:lnTo>
                      <a:lnTo>
                        <a:pt x="486" y="67"/>
                      </a:lnTo>
                      <a:lnTo>
                        <a:pt x="485" y="67"/>
                      </a:lnTo>
                      <a:lnTo>
                        <a:pt x="483" y="67"/>
                      </a:lnTo>
                      <a:lnTo>
                        <a:pt x="483" y="69"/>
                      </a:lnTo>
                      <a:lnTo>
                        <a:pt x="483" y="71"/>
                      </a:lnTo>
                      <a:lnTo>
                        <a:pt x="483" y="73"/>
                      </a:lnTo>
                      <a:lnTo>
                        <a:pt x="481" y="73"/>
                      </a:lnTo>
                      <a:lnTo>
                        <a:pt x="479" y="73"/>
                      </a:lnTo>
                      <a:lnTo>
                        <a:pt x="477" y="73"/>
                      </a:lnTo>
                      <a:lnTo>
                        <a:pt x="475" y="75"/>
                      </a:lnTo>
                      <a:lnTo>
                        <a:pt x="475" y="78"/>
                      </a:lnTo>
                      <a:lnTo>
                        <a:pt x="474" y="78"/>
                      </a:lnTo>
                      <a:lnTo>
                        <a:pt x="474" y="80"/>
                      </a:lnTo>
                      <a:lnTo>
                        <a:pt x="472" y="80"/>
                      </a:lnTo>
                      <a:lnTo>
                        <a:pt x="470" y="82"/>
                      </a:lnTo>
                      <a:lnTo>
                        <a:pt x="470" y="84"/>
                      </a:lnTo>
                      <a:lnTo>
                        <a:pt x="470" y="85"/>
                      </a:lnTo>
                      <a:lnTo>
                        <a:pt x="470" y="89"/>
                      </a:lnTo>
                      <a:lnTo>
                        <a:pt x="472" y="91"/>
                      </a:lnTo>
                      <a:lnTo>
                        <a:pt x="470" y="95"/>
                      </a:lnTo>
                      <a:lnTo>
                        <a:pt x="468" y="96"/>
                      </a:lnTo>
                      <a:lnTo>
                        <a:pt x="463" y="98"/>
                      </a:lnTo>
                      <a:lnTo>
                        <a:pt x="461" y="100"/>
                      </a:lnTo>
                      <a:lnTo>
                        <a:pt x="459" y="102"/>
                      </a:lnTo>
                      <a:lnTo>
                        <a:pt x="459" y="107"/>
                      </a:lnTo>
                      <a:lnTo>
                        <a:pt x="457" y="109"/>
                      </a:lnTo>
                      <a:lnTo>
                        <a:pt x="455" y="113"/>
                      </a:lnTo>
                      <a:lnTo>
                        <a:pt x="454" y="115"/>
                      </a:lnTo>
                      <a:lnTo>
                        <a:pt x="450" y="116"/>
                      </a:lnTo>
                      <a:lnTo>
                        <a:pt x="450" y="120"/>
                      </a:lnTo>
                      <a:lnTo>
                        <a:pt x="450" y="122"/>
                      </a:lnTo>
                      <a:lnTo>
                        <a:pt x="452" y="126"/>
                      </a:lnTo>
                      <a:lnTo>
                        <a:pt x="454" y="126"/>
                      </a:lnTo>
                      <a:lnTo>
                        <a:pt x="457" y="126"/>
                      </a:lnTo>
                      <a:lnTo>
                        <a:pt x="455" y="129"/>
                      </a:lnTo>
                      <a:lnTo>
                        <a:pt x="455" y="131"/>
                      </a:lnTo>
                      <a:lnTo>
                        <a:pt x="459" y="133"/>
                      </a:lnTo>
                      <a:lnTo>
                        <a:pt x="461" y="135"/>
                      </a:lnTo>
                      <a:lnTo>
                        <a:pt x="457" y="135"/>
                      </a:lnTo>
                      <a:lnTo>
                        <a:pt x="455" y="137"/>
                      </a:lnTo>
                      <a:lnTo>
                        <a:pt x="455" y="142"/>
                      </a:lnTo>
                      <a:lnTo>
                        <a:pt x="452" y="138"/>
                      </a:lnTo>
                      <a:lnTo>
                        <a:pt x="452" y="137"/>
                      </a:lnTo>
                      <a:lnTo>
                        <a:pt x="448" y="137"/>
                      </a:lnTo>
                      <a:lnTo>
                        <a:pt x="446" y="137"/>
                      </a:lnTo>
                      <a:lnTo>
                        <a:pt x="444" y="138"/>
                      </a:lnTo>
                      <a:lnTo>
                        <a:pt x="444" y="140"/>
                      </a:lnTo>
                      <a:lnTo>
                        <a:pt x="444" y="144"/>
                      </a:lnTo>
                      <a:lnTo>
                        <a:pt x="441" y="138"/>
                      </a:lnTo>
                      <a:lnTo>
                        <a:pt x="435" y="135"/>
                      </a:lnTo>
                      <a:lnTo>
                        <a:pt x="430" y="133"/>
                      </a:lnTo>
                      <a:lnTo>
                        <a:pt x="423" y="133"/>
                      </a:lnTo>
                      <a:lnTo>
                        <a:pt x="423" y="135"/>
                      </a:lnTo>
                      <a:lnTo>
                        <a:pt x="417" y="138"/>
                      </a:lnTo>
                      <a:lnTo>
                        <a:pt x="417" y="138"/>
                      </a:lnTo>
                      <a:lnTo>
                        <a:pt x="415" y="142"/>
                      </a:lnTo>
                      <a:lnTo>
                        <a:pt x="417" y="144"/>
                      </a:lnTo>
                      <a:lnTo>
                        <a:pt x="417" y="146"/>
                      </a:lnTo>
                      <a:lnTo>
                        <a:pt x="417" y="147"/>
                      </a:lnTo>
                      <a:lnTo>
                        <a:pt x="417" y="146"/>
                      </a:lnTo>
                      <a:lnTo>
                        <a:pt x="415" y="146"/>
                      </a:lnTo>
                      <a:lnTo>
                        <a:pt x="414" y="147"/>
                      </a:lnTo>
                      <a:lnTo>
                        <a:pt x="414" y="147"/>
                      </a:lnTo>
                      <a:lnTo>
                        <a:pt x="414" y="144"/>
                      </a:lnTo>
                      <a:lnTo>
                        <a:pt x="415" y="138"/>
                      </a:lnTo>
                      <a:lnTo>
                        <a:pt x="415" y="131"/>
                      </a:lnTo>
                      <a:lnTo>
                        <a:pt x="415" y="131"/>
                      </a:lnTo>
                      <a:lnTo>
                        <a:pt x="412" y="127"/>
                      </a:lnTo>
                      <a:lnTo>
                        <a:pt x="399" y="113"/>
                      </a:lnTo>
                      <a:lnTo>
                        <a:pt x="394" y="109"/>
                      </a:lnTo>
                      <a:lnTo>
                        <a:pt x="386" y="106"/>
                      </a:lnTo>
                      <a:lnTo>
                        <a:pt x="384" y="106"/>
                      </a:lnTo>
                      <a:lnTo>
                        <a:pt x="381" y="104"/>
                      </a:lnTo>
                      <a:lnTo>
                        <a:pt x="379" y="104"/>
                      </a:lnTo>
                      <a:lnTo>
                        <a:pt x="377" y="111"/>
                      </a:lnTo>
                      <a:lnTo>
                        <a:pt x="375" y="113"/>
                      </a:lnTo>
                      <a:lnTo>
                        <a:pt x="373" y="115"/>
                      </a:lnTo>
                      <a:lnTo>
                        <a:pt x="372" y="115"/>
                      </a:lnTo>
                      <a:lnTo>
                        <a:pt x="368" y="113"/>
                      </a:lnTo>
                      <a:lnTo>
                        <a:pt x="366" y="113"/>
                      </a:lnTo>
                      <a:lnTo>
                        <a:pt x="366" y="113"/>
                      </a:lnTo>
                      <a:lnTo>
                        <a:pt x="364" y="115"/>
                      </a:lnTo>
                      <a:lnTo>
                        <a:pt x="363" y="113"/>
                      </a:lnTo>
                      <a:lnTo>
                        <a:pt x="363" y="111"/>
                      </a:lnTo>
                      <a:lnTo>
                        <a:pt x="361" y="109"/>
                      </a:lnTo>
                      <a:lnTo>
                        <a:pt x="359" y="109"/>
                      </a:lnTo>
                      <a:lnTo>
                        <a:pt x="359" y="111"/>
                      </a:lnTo>
                      <a:lnTo>
                        <a:pt x="359" y="113"/>
                      </a:lnTo>
                      <a:lnTo>
                        <a:pt x="359" y="115"/>
                      </a:lnTo>
                      <a:lnTo>
                        <a:pt x="359" y="115"/>
                      </a:lnTo>
                      <a:lnTo>
                        <a:pt x="359" y="118"/>
                      </a:lnTo>
                      <a:lnTo>
                        <a:pt x="357" y="122"/>
                      </a:lnTo>
                      <a:lnTo>
                        <a:pt x="353" y="127"/>
                      </a:lnTo>
                      <a:lnTo>
                        <a:pt x="353" y="126"/>
                      </a:lnTo>
                      <a:lnTo>
                        <a:pt x="352" y="124"/>
                      </a:lnTo>
                      <a:lnTo>
                        <a:pt x="350" y="124"/>
                      </a:lnTo>
                      <a:lnTo>
                        <a:pt x="348" y="126"/>
                      </a:lnTo>
                      <a:lnTo>
                        <a:pt x="348" y="122"/>
                      </a:lnTo>
                      <a:lnTo>
                        <a:pt x="348" y="120"/>
                      </a:lnTo>
                      <a:lnTo>
                        <a:pt x="348" y="118"/>
                      </a:lnTo>
                      <a:lnTo>
                        <a:pt x="348" y="118"/>
                      </a:lnTo>
                      <a:lnTo>
                        <a:pt x="346" y="118"/>
                      </a:lnTo>
                      <a:lnTo>
                        <a:pt x="346" y="120"/>
                      </a:lnTo>
                      <a:lnTo>
                        <a:pt x="346" y="120"/>
                      </a:lnTo>
                      <a:lnTo>
                        <a:pt x="344" y="122"/>
                      </a:lnTo>
                      <a:lnTo>
                        <a:pt x="344" y="124"/>
                      </a:lnTo>
                      <a:lnTo>
                        <a:pt x="344" y="124"/>
                      </a:lnTo>
                      <a:lnTo>
                        <a:pt x="343" y="126"/>
                      </a:lnTo>
                      <a:lnTo>
                        <a:pt x="341" y="126"/>
                      </a:lnTo>
                      <a:lnTo>
                        <a:pt x="339" y="127"/>
                      </a:lnTo>
                      <a:lnTo>
                        <a:pt x="339" y="127"/>
                      </a:lnTo>
                      <a:lnTo>
                        <a:pt x="337" y="129"/>
                      </a:lnTo>
                      <a:lnTo>
                        <a:pt x="335" y="131"/>
                      </a:lnTo>
                      <a:lnTo>
                        <a:pt x="335" y="131"/>
                      </a:lnTo>
                      <a:lnTo>
                        <a:pt x="335" y="133"/>
                      </a:lnTo>
                      <a:lnTo>
                        <a:pt x="335" y="135"/>
                      </a:lnTo>
                      <a:lnTo>
                        <a:pt x="337" y="137"/>
                      </a:lnTo>
                      <a:lnTo>
                        <a:pt x="339" y="140"/>
                      </a:lnTo>
                      <a:lnTo>
                        <a:pt x="341" y="140"/>
                      </a:lnTo>
                      <a:lnTo>
                        <a:pt x="339" y="142"/>
                      </a:lnTo>
                      <a:lnTo>
                        <a:pt x="335" y="142"/>
                      </a:lnTo>
                      <a:lnTo>
                        <a:pt x="330" y="138"/>
                      </a:lnTo>
                      <a:lnTo>
                        <a:pt x="330" y="140"/>
                      </a:lnTo>
                      <a:lnTo>
                        <a:pt x="326" y="142"/>
                      </a:lnTo>
                      <a:lnTo>
                        <a:pt x="326" y="144"/>
                      </a:lnTo>
                      <a:lnTo>
                        <a:pt x="326" y="146"/>
                      </a:lnTo>
                      <a:lnTo>
                        <a:pt x="328" y="147"/>
                      </a:lnTo>
                      <a:lnTo>
                        <a:pt x="330" y="147"/>
                      </a:lnTo>
                      <a:lnTo>
                        <a:pt x="332" y="147"/>
                      </a:lnTo>
                      <a:lnTo>
                        <a:pt x="332" y="149"/>
                      </a:lnTo>
                      <a:lnTo>
                        <a:pt x="332" y="149"/>
                      </a:lnTo>
                      <a:lnTo>
                        <a:pt x="332" y="151"/>
                      </a:lnTo>
                      <a:lnTo>
                        <a:pt x="330" y="153"/>
                      </a:lnTo>
                      <a:lnTo>
                        <a:pt x="328" y="151"/>
                      </a:lnTo>
                      <a:lnTo>
                        <a:pt x="326" y="149"/>
                      </a:lnTo>
                      <a:lnTo>
                        <a:pt x="324" y="147"/>
                      </a:lnTo>
                      <a:lnTo>
                        <a:pt x="322" y="147"/>
                      </a:lnTo>
                      <a:lnTo>
                        <a:pt x="321" y="147"/>
                      </a:lnTo>
                      <a:lnTo>
                        <a:pt x="319" y="151"/>
                      </a:lnTo>
                      <a:lnTo>
                        <a:pt x="319" y="151"/>
                      </a:lnTo>
                      <a:lnTo>
                        <a:pt x="317" y="153"/>
                      </a:lnTo>
                      <a:lnTo>
                        <a:pt x="315" y="153"/>
                      </a:lnTo>
                      <a:lnTo>
                        <a:pt x="313" y="153"/>
                      </a:lnTo>
                      <a:lnTo>
                        <a:pt x="313" y="157"/>
                      </a:lnTo>
                      <a:lnTo>
                        <a:pt x="313" y="160"/>
                      </a:lnTo>
                      <a:lnTo>
                        <a:pt x="313" y="162"/>
                      </a:lnTo>
                      <a:lnTo>
                        <a:pt x="315" y="164"/>
                      </a:lnTo>
                      <a:lnTo>
                        <a:pt x="315" y="166"/>
                      </a:lnTo>
                      <a:lnTo>
                        <a:pt x="317" y="166"/>
                      </a:lnTo>
                      <a:lnTo>
                        <a:pt x="317" y="164"/>
                      </a:lnTo>
                      <a:lnTo>
                        <a:pt x="319" y="162"/>
                      </a:lnTo>
                      <a:lnTo>
                        <a:pt x="321" y="162"/>
                      </a:lnTo>
                      <a:lnTo>
                        <a:pt x="319" y="166"/>
                      </a:lnTo>
                      <a:lnTo>
                        <a:pt x="319" y="168"/>
                      </a:lnTo>
                      <a:lnTo>
                        <a:pt x="319" y="169"/>
                      </a:lnTo>
                      <a:lnTo>
                        <a:pt x="317" y="169"/>
                      </a:lnTo>
                      <a:lnTo>
                        <a:pt x="315" y="171"/>
                      </a:lnTo>
                      <a:lnTo>
                        <a:pt x="313" y="171"/>
                      </a:lnTo>
                      <a:lnTo>
                        <a:pt x="313" y="175"/>
                      </a:lnTo>
                      <a:lnTo>
                        <a:pt x="315" y="177"/>
                      </a:lnTo>
                      <a:lnTo>
                        <a:pt x="321" y="177"/>
                      </a:lnTo>
                      <a:lnTo>
                        <a:pt x="322" y="178"/>
                      </a:lnTo>
                      <a:lnTo>
                        <a:pt x="321" y="178"/>
                      </a:lnTo>
                      <a:lnTo>
                        <a:pt x="313" y="178"/>
                      </a:lnTo>
                      <a:lnTo>
                        <a:pt x="310" y="178"/>
                      </a:lnTo>
                      <a:lnTo>
                        <a:pt x="308" y="177"/>
                      </a:lnTo>
                      <a:lnTo>
                        <a:pt x="306" y="175"/>
                      </a:lnTo>
                      <a:lnTo>
                        <a:pt x="304" y="175"/>
                      </a:lnTo>
                      <a:lnTo>
                        <a:pt x="302" y="175"/>
                      </a:lnTo>
                      <a:lnTo>
                        <a:pt x="302" y="177"/>
                      </a:lnTo>
                      <a:lnTo>
                        <a:pt x="301" y="177"/>
                      </a:lnTo>
                      <a:lnTo>
                        <a:pt x="301" y="177"/>
                      </a:lnTo>
                      <a:lnTo>
                        <a:pt x="297" y="177"/>
                      </a:lnTo>
                      <a:lnTo>
                        <a:pt x="295" y="175"/>
                      </a:lnTo>
                      <a:lnTo>
                        <a:pt x="293" y="173"/>
                      </a:lnTo>
                      <a:lnTo>
                        <a:pt x="292" y="175"/>
                      </a:lnTo>
                      <a:lnTo>
                        <a:pt x="292" y="175"/>
                      </a:lnTo>
                      <a:lnTo>
                        <a:pt x="292" y="180"/>
                      </a:lnTo>
                      <a:lnTo>
                        <a:pt x="292" y="180"/>
                      </a:lnTo>
                      <a:lnTo>
                        <a:pt x="290" y="180"/>
                      </a:lnTo>
                      <a:lnTo>
                        <a:pt x="288" y="182"/>
                      </a:lnTo>
                      <a:lnTo>
                        <a:pt x="290" y="184"/>
                      </a:lnTo>
                      <a:lnTo>
                        <a:pt x="292" y="188"/>
                      </a:lnTo>
                      <a:lnTo>
                        <a:pt x="295" y="189"/>
                      </a:lnTo>
                      <a:lnTo>
                        <a:pt x="297" y="191"/>
                      </a:lnTo>
                      <a:lnTo>
                        <a:pt x="297" y="193"/>
                      </a:lnTo>
                      <a:lnTo>
                        <a:pt x="297" y="193"/>
                      </a:lnTo>
                      <a:lnTo>
                        <a:pt x="299" y="193"/>
                      </a:lnTo>
                      <a:lnTo>
                        <a:pt x="299" y="195"/>
                      </a:lnTo>
                      <a:lnTo>
                        <a:pt x="299" y="195"/>
                      </a:lnTo>
                      <a:lnTo>
                        <a:pt x="297" y="197"/>
                      </a:lnTo>
                      <a:lnTo>
                        <a:pt x="297" y="199"/>
                      </a:lnTo>
                      <a:lnTo>
                        <a:pt x="297" y="199"/>
                      </a:lnTo>
                      <a:lnTo>
                        <a:pt x="295" y="199"/>
                      </a:lnTo>
                      <a:lnTo>
                        <a:pt x="293" y="197"/>
                      </a:lnTo>
                      <a:lnTo>
                        <a:pt x="293" y="197"/>
                      </a:lnTo>
                      <a:lnTo>
                        <a:pt x="292" y="199"/>
                      </a:lnTo>
                      <a:lnTo>
                        <a:pt x="290" y="200"/>
                      </a:lnTo>
                      <a:lnTo>
                        <a:pt x="290" y="211"/>
                      </a:lnTo>
                      <a:lnTo>
                        <a:pt x="288" y="208"/>
                      </a:lnTo>
                      <a:lnTo>
                        <a:pt x="275" y="182"/>
                      </a:lnTo>
                      <a:lnTo>
                        <a:pt x="273" y="180"/>
                      </a:lnTo>
                      <a:lnTo>
                        <a:pt x="271" y="180"/>
                      </a:lnTo>
                      <a:lnTo>
                        <a:pt x="266" y="189"/>
                      </a:lnTo>
                      <a:lnTo>
                        <a:pt x="264" y="191"/>
                      </a:lnTo>
                      <a:lnTo>
                        <a:pt x="259" y="197"/>
                      </a:lnTo>
                      <a:lnTo>
                        <a:pt x="255" y="200"/>
                      </a:lnTo>
                      <a:lnTo>
                        <a:pt x="253" y="204"/>
                      </a:lnTo>
                      <a:lnTo>
                        <a:pt x="251" y="208"/>
                      </a:lnTo>
                      <a:lnTo>
                        <a:pt x="251" y="213"/>
                      </a:lnTo>
                      <a:lnTo>
                        <a:pt x="253" y="217"/>
                      </a:lnTo>
                      <a:lnTo>
                        <a:pt x="253" y="220"/>
                      </a:lnTo>
                      <a:lnTo>
                        <a:pt x="255" y="224"/>
                      </a:lnTo>
                      <a:lnTo>
                        <a:pt x="257" y="226"/>
                      </a:lnTo>
                      <a:lnTo>
                        <a:pt x="255" y="228"/>
                      </a:lnTo>
                      <a:lnTo>
                        <a:pt x="253" y="231"/>
                      </a:lnTo>
                      <a:lnTo>
                        <a:pt x="244" y="239"/>
                      </a:lnTo>
                      <a:lnTo>
                        <a:pt x="241" y="242"/>
                      </a:lnTo>
                      <a:lnTo>
                        <a:pt x="239" y="246"/>
                      </a:lnTo>
                      <a:lnTo>
                        <a:pt x="233" y="255"/>
                      </a:lnTo>
                      <a:lnTo>
                        <a:pt x="231" y="261"/>
                      </a:lnTo>
                      <a:lnTo>
                        <a:pt x="224" y="266"/>
                      </a:lnTo>
                      <a:lnTo>
                        <a:pt x="217" y="271"/>
                      </a:lnTo>
                      <a:lnTo>
                        <a:pt x="208" y="277"/>
                      </a:lnTo>
                      <a:lnTo>
                        <a:pt x="186" y="282"/>
                      </a:lnTo>
                      <a:lnTo>
                        <a:pt x="182" y="282"/>
                      </a:lnTo>
                      <a:lnTo>
                        <a:pt x="177" y="282"/>
                      </a:lnTo>
                      <a:lnTo>
                        <a:pt x="173" y="282"/>
                      </a:lnTo>
                      <a:lnTo>
                        <a:pt x="170" y="282"/>
                      </a:lnTo>
                      <a:lnTo>
                        <a:pt x="166" y="284"/>
                      </a:lnTo>
                      <a:lnTo>
                        <a:pt x="159" y="288"/>
                      </a:lnTo>
                      <a:lnTo>
                        <a:pt x="153" y="290"/>
                      </a:lnTo>
                      <a:lnTo>
                        <a:pt x="144" y="293"/>
                      </a:lnTo>
                      <a:lnTo>
                        <a:pt x="129" y="301"/>
                      </a:lnTo>
                      <a:lnTo>
                        <a:pt x="122" y="302"/>
                      </a:lnTo>
                      <a:lnTo>
                        <a:pt x="106" y="302"/>
                      </a:lnTo>
                      <a:lnTo>
                        <a:pt x="98" y="304"/>
                      </a:lnTo>
                      <a:lnTo>
                        <a:pt x="88" y="312"/>
                      </a:lnTo>
                      <a:lnTo>
                        <a:pt x="71" y="324"/>
                      </a:lnTo>
                      <a:lnTo>
                        <a:pt x="66" y="326"/>
                      </a:lnTo>
                      <a:lnTo>
                        <a:pt x="62" y="330"/>
                      </a:lnTo>
                      <a:lnTo>
                        <a:pt x="53" y="333"/>
                      </a:lnTo>
                      <a:lnTo>
                        <a:pt x="49" y="335"/>
                      </a:lnTo>
                      <a:lnTo>
                        <a:pt x="46" y="339"/>
                      </a:lnTo>
                      <a:lnTo>
                        <a:pt x="42" y="348"/>
                      </a:lnTo>
                      <a:lnTo>
                        <a:pt x="38" y="352"/>
                      </a:lnTo>
                      <a:lnTo>
                        <a:pt x="33" y="355"/>
                      </a:lnTo>
                      <a:lnTo>
                        <a:pt x="35" y="352"/>
                      </a:lnTo>
                      <a:lnTo>
                        <a:pt x="33" y="350"/>
                      </a:lnTo>
                      <a:lnTo>
                        <a:pt x="33" y="348"/>
                      </a:lnTo>
                      <a:lnTo>
                        <a:pt x="33" y="344"/>
                      </a:lnTo>
                      <a:lnTo>
                        <a:pt x="33" y="343"/>
                      </a:lnTo>
                      <a:lnTo>
                        <a:pt x="33" y="337"/>
                      </a:lnTo>
                      <a:lnTo>
                        <a:pt x="33" y="335"/>
                      </a:lnTo>
                      <a:lnTo>
                        <a:pt x="29" y="339"/>
                      </a:lnTo>
                      <a:lnTo>
                        <a:pt x="27" y="343"/>
                      </a:lnTo>
                      <a:lnTo>
                        <a:pt x="24" y="352"/>
                      </a:lnTo>
                      <a:lnTo>
                        <a:pt x="22" y="357"/>
                      </a:lnTo>
                      <a:lnTo>
                        <a:pt x="22" y="363"/>
                      </a:lnTo>
                      <a:lnTo>
                        <a:pt x="24" y="368"/>
                      </a:lnTo>
                      <a:lnTo>
                        <a:pt x="24" y="374"/>
                      </a:lnTo>
                      <a:lnTo>
                        <a:pt x="22" y="383"/>
                      </a:lnTo>
                      <a:lnTo>
                        <a:pt x="17" y="394"/>
                      </a:lnTo>
                      <a:lnTo>
                        <a:pt x="15" y="403"/>
                      </a:lnTo>
                      <a:lnTo>
                        <a:pt x="15" y="412"/>
                      </a:lnTo>
                      <a:lnTo>
                        <a:pt x="15" y="417"/>
                      </a:lnTo>
                      <a:lnTo>
                        <a:pt x="35" y="454"/>
                      </a:lnTo>
                      <a:lnTo>
                        <a:pt x="37" y="459"/>
                      </a:lnTo>
                      <a:lnTo>
                        <a:pt x="37" y="465"/>
                      </a:lnTo>
                      <a:lnTo>
                        <a:pt x="35" y="468"/>
                      </a:lnTo>
                      <a:lnTo>
                        <a:pt x="31" y="470"/>
                      </a:lnTo>
                      <a:lnTo>
                        <a:pt x="29" y="468"/>
                      </a:lnTo>
                      <a:lnTo>
                        <a:pt x="26" y="459"/>
                      </a:lnTo>
                      <a:lnTo>
                        <a:pt x="26" y="463"/>
                      </a:lnTo>
                      <a:lnTo>
                        <a:pt x="24" y="463"/>
                      </a:lnTo>
                      <a:lnTo>
                        <a:pt x="24" y="465"/>
                      </a:lnTo>
                      <a:lnTo>
                        <a:pt x="22" y="463"/>
                      </a:lnTo>
                      <a:lnTo>
                        <a:pt x="22" y="461"/>
                      </a:lnTo>
                      <a:lnTo>
                        <a:pt x="22" y="456"/>
                      </a:lnTo>
                      <a:lnTo>
                        <a:pt x="22" y="454"/>
                      </a:lnTo>
                      <a:lnTo>
                        <a:pt x="22" y="452"/>
                      </a:lnTo>
                      <a:lnTo>
                        <a:pt x="18" y="450"/>
                      </a:lnTo>
                      <a:lnTo>
                        <a:pt x="17" y="448"/>
                      </a:lnTo>
                      <a:lnTo>
                        <a:pt x="15" y="448"/>
                      </a:lnTo>
                      <a:lnTo>
                        <a:pt x="13" y="448"/>
                      </a:lnTo>
                      <a:lnTo>
                        <a:pt x="15" y="452"/>
                      </a:lnTo>
                      <a:lnTo>
                        <a:pt x="18" y="459"/>
                      </a:lnTo>
                      <a:lnTo>
                        <a:pt x="26" y="470"/>
                      </a:lnTo>
                      <a:lnTo>
                        <a:pt x="26" y="472"/>
                      </a:lnTo>
                      <a:lnTo>
                        <a:pt x="26" y="476"/>
                      </a:lnTo>
                      <a:lnTo>
                        <a:pt x="24" y="478"/>
                      </a:lnTo>
                      <a:lnTo>
                        <a:pt x="20" y="478"/>
                      </a:lnTo>
                      <a:lnTo>
                        <a:pt x="17" y="472"/>
                      </a:lnTo>
                      <a:lnTo>
                        <a:pt x="13" y="463"/>
                      </a:lnTo>
                      <a:lnTo>
                        <a:pt x="13" y="465"/>
                      </a:lnTo>
                      <a:lnTo>
                        <a:pt x="11" y="467"/>
                      </a:lnTo>
                      <a:lnTo>
                        <a:pt x="9" y="467"/>
                      </a:lnTo>
                      <a:lnTo>
                        <a:pt x="7" y="465"/>
                      </a:lnTo>
                      <a:lnTo>
                        <a:pt x="22" y="487"/>
                      </a:lnTo>
                      <a:lnTo>
                        <a:pt x="29" y="498"/>
                      </a:lnTo>
                      <a:lnTo>
                        <a:pt x="33" y="509"/>
                      </a:lnTo>
                      <a:lnTo>
                        <a:pt x="33" y="520"/>
                      </a:lnTo>
                      <a:lnTo>
                        <a:pt x="35" y="523"/>
                      </a:lnTo>
                      <a:lnTo>
                        <a:pt x="37" y="527"/>
                      </a:lnTo>
                      <a:lnTo>
                        <a:pt x="42" y="534"/>
                      </a:lnTo>
                      <a:lnTo>
                        <a:pt x="44" y="536"/>
                      </a:lnTo>
                      <a:lnTo>
                        <a:pt x="46" y="545"/>
                      </a:lnTo>
                      <a:lnTo>
                        <a:pt x="47" y="547"/>
                      </a:lnTo>
                      <a:lnTo>
                        <a:pt x="51" y="552"/>
                      </a:lnTo>
                      <a:lnTo>
                        <a:pt x="53" y="556"/>
                      </a:lnTo>
                      <a:lnTo>
                        <a:pt x="55" y="561"/>
                      </a:lnTo>
                      <a:lnTo>
                        <a:pt x="57" y="569"/>
                      </a:lnTo>
                      <a:lnTo>
                        <a:pt x="57" y="582"/>
                      </a:lnTo>
                      <a:lnTo>
                        <a:pt x="58" y="592"/>
                      </a:lnTo>
                      <a:lnTo>
                        <a:pt x="60" y="598"/>
                      </a:lnTo>
                      <a:lnTo>
                        <a:pt x="62" y="603"/>
                      </a:lnTo>
                      <a:lnTo>
                        <a:pt x="73" y="627"/>
                      </a:lnTo>
                      <a:lnTo>
                        <a:pt x="77" y="638"/>
                      </a:lnTo>
                      <a:lnTo>
                        <a:pt x="77" y="651"/>
                      </a:lnTo>
                      <a:lnTo>
                        <a:pt x="77" y="654"/>
                      </a:lnTo>
                      <a:lnTo>
                        <a:pt x="75" y="658"/>
                      </a:lnTo>
                      <a:lnTo>
                        <a:pt x="75" y="662"/>
                      </a:lnTo>
                      <a:lnTo>
                        <a:pt x="75" y="665"/>
                      </a:lnTo>
                      <a:lnTo>
                        <a:pt x="75" y="673"/>
                      </a:lnTo>
                      <a:lnTo>
                        <a:pt x="75" y="676"/>
                      </a:lnTo>
                      <a:lnTo>
                        <a:pt x="73" y="684"/>
                      </a:lnTo>
                      <a:lnTo>
                        <a:pt x="69" y="687"/>
                      </a:lnTo>
                      <a:lnTo>
                        <a:pt x="64" y="687"/>
                      </a:lnTo>
                      <a:lnTo>
                        <a:pt x="57" y="685"/>
                      </a:lnTo>
                      <a:lnTo>
                        <a:pt x="57" y="700"/>
                      </a:lnTo>
                      <a:lnTo>
                        <a:pt x="57" y="704"/>
                      </a:lnTo>
                      <a:lnTo>
                        <a:pt x="57" y="706"/>
                      </a:lnTo>
                      <a:lnTo>
                        <a:pt x="57" y="706"/>
                      </a:lnTo>
                      <a:lnTo>
                        <a:pt x="58" y="709"/>
                      </a:lnTo>
                      <a:lnTo>
                        <a:pt x="60" y="709"/>
                      </a:lnTo>
                      <a:lnTo>
                        <a:pt x="60" y="709"/>
                      </a:lnTo>
                      <a:lnTo>
                        <a:pt x="62" y="709"/>
                      </a:lnTo>
                      <a:lnTo>
                        <a:pt x="68" y="711"/>
                      </a:lnTo>
                      <a:lnTo>
                        <a:pt x="71" y="713"/>
                      </a:lnTo>
                      <a:lnTo>
                        <a:pt x="73" y="715"/>
                      </a:lnTo>
                      <a:lnTo>
                        <a:pt x="77" y="716"/>
                      </a:lnTo>
                      <a:lnTo>
                        <a:pt x="82" y="722"/>
                      </a:lnTo>
                      <a:lnTo>
                        <a:pt x="84" y="726"/>
                      </a:lnTo>
                      <a:lnTo>
                        <a:pt x="91" y="729"/>
                      </a:lnTo>
                      <a:lnTo>
                        <a:pt x="98" y="731"/>
                      </a:lnTo>
                      <a:lnTo>
                        <a:pt x="128" y="733"/>
                      </a:lnTo>
                      <a:lnTo>
                        <a:pt x="135" y="733"/>
                      </a:lnTo>
                      <a:lnTo>
                        <a:pt x="142" y="731"/>
                      </a:lnTo>
                      <a:lnTo>
                        <a:pt x="148" y="727"/>
                      </a:lnTo>
                      <a:lnTo>
                        <a:pt x="160" y="716"/>
                      </a:lnTo>
                      <a:lnTo>
                        <a:pt x="168" y="715"/>
                      </a:lnTo>
                      <a:lnTo>
                        <a:pt x="175" y="713"/>
                      </a:lnTo>
                      <a:lnTo>
                        <a:pt x="177" y="711"/>
                      </a:lnTo>
                      <a:lnTo>
                        <a:pt x="180" y="709"/>
                      </a:lnTo>
                      <a:lnTo>
                        <a:pt x="184" y="704"/>
                      </a:lnTo>
                      <a:lnTo>
                        <a:pt x="186" y="702"/>
                      </a:lnTo>
                      <a:lnTo>
                        <a:pt x="190" y="700"/>
                      </a:lnTo>
                      <a:lnTo>
                        <a:pt x="193" y="698"/>
                      </a:lnTo>
                      <a:lnTo>
                        <a:pt x="206" y="698"/>
                      </a:lnTo>
                      <a:lnTo>
                        <a:pt x="220" y="696"/>
                      </a:lnTo>
                      <a:lnTo>
                        <a:pt x="235" y="695"/>
                      </a:lnTo>
                      <a:lnTo>
                        <a:pt x="244" y="696"/>
                      </a:lnTo>
                      <a:lnTo>
                        <a:pt x="250" y="696"/>
                      </a:lnTo>
                      <a:lnTo>
                        <a:pt x="251" y="698"/>
                      </a:lnTo>
                      <a:lnTo>
                        <a:pt x="251" y="698"/>
                      </a:lnTo>
                      <a:lnTo>
                        <a:pt x="253" y="698"/>
                      </a:lnTo>
                      <a:lnTo>
                        <a:pt x="255" y="700"/>
                      </a:lnTo>
                      <a:lnTo>
                        <a:pt x="257" y="700"/>
                      </a:lnTo>
                      <a:lnTo>
                        <a:pt x="270" y="696"/>
                      </a:lnTo>
                      <a:lnTo>
                        <a:pt x="270" y="696"/>
                      </a:lnTo>
                      <a:lnTo>
                        <a:pt x="273" y="696"/>
                      </a:lnTo>
                      <a:lnTo>
                        <a:pt x="277" y="698"/>
                      </a:lnTo>
                      <a:lnTo>
                        <a:pt x="279" y="698"/>
                      </a:lnTo>
                      <a:lnTo>
                        <a:pt x="286" y="698"/>
                      </a:lnTo>
                      <a:lnTo>
                        <a:pt x="292" y="695"/>
                      </a:lnTo>
                      <a:lnTo>
                        <a:pt x="297" y="689"/>
                      </a:lnTo>
                      <a:lnTo>
                        <a:pt x="301" y="684"/>
                      </a:lnTo>
                      <a:lnTo>
                        <a:pt x="306" y="675"/>
                      </a:lnTo>
                      <a:lnTo>
                        <a:pt x="308" y="671"/>
                      </a:lnTo>
                      <a:lnTo>
                        <a:pt x="310" y="669"/>
                      </a:lnTo>
                      <a:lnTo>
                        <a:pt x="313" y="667"/>
                      </a:lnTo>
                      <a:lnTo>
                        <a:pt x="322" y="665"/>
                      </a:lnTo>
                      <a:lnTo>
                        <a:pt x="335" y="660"/>
                      </a:lnTo>
                      <a:lnTo>
                        <a:pt x="346" y="653"/>
                      </a:lnTo>
                      <a:lnTo>
                        <a:pt x="355" y="649"/>
                      </a:lnTo>
                      <a:lnTo>
                        <a:pt x="363" y="649"/>
                      </a:lnTo>
                      <a:lnTo>
                        <a:pt x="377" y="649"/>
                      </a:lnTo>
                      <a:lnTo>
                        <a:pt x="386" y="649"/>
                      </a:lnTo>
                      <a:lnTo>
                        <a:pt x="394" y="647"/>
                      </a:lnTo>
                      <a:lnTo>
                        <a:pt x="415" y="640"/>
                      </a:lnTo>
                      <a:lnTo>
                        <a:pt x="437" y="631"/>
                      </a:lnTo>
                      <a:lnTo>
                        <a:pt x="444" y="629"/>
                      </a:lnTo>
                      <a:lnTo>
                        <a:pt x="461" y="627"/>
                      </a:lnTo>
                      <a:lnTo>
                        <a:pt x="474" y="627"/>
                      </a:lnTo>
                      <a:lnTo>
                        <a:pt x="483" y="629"/>
                      </a:lnTo>
                      <a:lnTo>
                        <a:pt x="486" y="627"/>
                      </a:lnTo>
                      <a:lnTo>
                        <a:pt x="490" y="627"/>
                      </a:lnTo>
                      <a:lnTo>
                        <a:pt x="494" y="627"/>
                      </a:lnTo>
                      <a:lnTo>
                        <a:pt x="497" y="625"/>
                      </a:lnTo>
                      <a:lnTo>
                        <a:pt x="501" y="625"/>
                      </a:lnTo>
                      <a:lnTo>
                        <a:pt x="508" y="629"/>
                      </a:lnTo>
                      <a:lnTo>
                        <a:pt x="523" y="638"/>
                      </a:lnTo>
                      <a:lnTo>
                        <a:pt x="532" y="640"/>
                      </a:lnTo>
                      <a:lnTo>
                        <a:pt x="536" y="640"/>
                      </a:lnTo>
                      <a:lnTo>
                        <a:pt x="539" y="640"/>
                      </a:lnTo>
                      <a:lnTo>
                        <a:pt x="543" y="640"/>
                      </a:lnTo>
                      <a:lnTo>
                        <a:pt x="548" y="642"/>
                      </a:lnTo>
                      <a:lnTo>
                        <a:pt x="552" y="644"/>
                      </a:lnTo>
                      <a:lnTo>
                        <a:pt x="565" y="645"/>
                      </a:lnTo>
                      <a:lnTo>
                        <a:pt x="567" y="647"/>
                      </a:lnTo>
                      <a:lnTo>
                        <a:pt x="576" y="653"/>
                      </a:lnTo>
                      <a:lnTo>
                        <a:pt x="579" y="654"/>
                      </a:lnTo>
                      <a:lnTo>
                        <a:pt x="581" y="656"/>
                      </a:lnTo>
                      <a:lnTo>
                        <a:pt x="581" y="658"/>
                      </a:lnTo>
                      <a:lnTo>
                        <a:pt x="581" y="660"/>
                      </a:lnTo>
                      <a:lnTo>
                        <a:pt x="579" y="662"/>
                      </a:lnTo>
                      <a:lnTo>
                        <a:pt x="579" y="662"/>
                      </a:lnTo>
                      <a:lnTo>
                        <a:pt x="577" y="662"/>
                      </a:lnTo>
                      <a:lnTo>
                        <a:pt x="579" y="667"/>
                      </a:lnTo>
                      <a:lnTo>
                        <a:pt x="581" y="671"/>
                      </a:lnTo>
                      <a:lnTo>
                        <a:pt x="583" y="673"/>
                      </a:lnTo>
                      <a:lnTo>
                        <a:pt x="585" y="675"/>
                      </a:lnTo>
                      <a:lnTo>
                        <a:pt x="590" y="675"/>
                      </a:lnTo>
                      <a:lnTo>
                        <a:pt x="594" y="676"/>
                      </a:lnTo>
                      <a:lnTo>
                        <a:pt x="596" y="678"/>
                      </a:lnTo>
                      <a:lnTo>
                        <a:pt x="596" y="680"/>
                      </a:lnTo>
                      <a:lnTo>
                        <a:pt x="597" y="685"/>
                      </a:lnTo>
                      <a:lnTo>
                        <a:pt x="599" y="689"/>
                      </a:lnTo>
                      <a:lnTo>
                        <a:pt x="605" y="695"/>
                      </a:lnTo>
                      <a:lnTo>
                        <a:pt x="608" y="700"/>
                      </a:lnTo>
                      <a:lnTo>
                        <a:pt x="610" y="704"/>
                      </a:lnTo>
                      <a:lnTo>
                        <a:pt x="612" y="709"/>
                      </a:lnTo>
                      <a:lnTo>
                        <a:pt x="612" y="715"/>
                      </a:lnTo>
                      <a:lnTo>
                        <a:pt x="612" y="718"/>
                      </a:lnTo>
                      <a:lnTo>
                        <a:pt x="607" y="715"/>
                      </a:lnTo>
                      <a:lnTo>
                        <a:pt x="605" y="718"/>
                      </a:lnTo>
                      <a:lnTo>
                        <a:pt x="608" y="718"/>
                      </a:lnTo>
                      <a:lnTo>
                        <a:pt x="612" y="720"/>
                      </a:lnTo>
                      <a:lnTo>
                        <a:pt x="617" y="726"/>
                      </a:lnTo>
                      <a:lnTo>
                        <a:pt x="619" y="729"/>
                      </a:lnTo>
                      <a:lnTo>
                        <a:pt x="619" y="729"/>
                      </a:lnTo>
                      <a:lnTo>
                        <a:pt x="619" y="729"/>
                      </a:lnTo>
                      <a:lnTo>
                        <a:pt x="621" y="727"/>
                      </a:lnTo>
                      <a:lnTo>
                        <a:pt x="623" y="727"/>
                      </a:lnTo>
                      <a:lnTo>
                        <a:pt x="628" y="731"/>
                      </a:lnTo>
                      <a:lnTo>
                        <a:pt x="628" y="729"/>
                      </a:lnTo>
                      <a:lnTo>
                        <a:pt x="628" y="722"/>
                      </a:lnTo>
                      <a:lnTo>
                        <a:pt x="628" y="720"/>
                      </a:lnTo>
                      <a:lnTo>
                        <a:pt x="630" y="715"/>
                      </a:lnTo>
                      <a:lnTo>
                        <a:pt x="639" y="704"/>
                      </a:lnTo>
                      <a:lnTo>
                        <a:pt x="645" y="698"/>
                      </a:lnTo>
                      <a:lnTo>
                        <a:pt x="659" y="691"/>
                      </a:lnTo>
                      <a:lnTo>
                        <a:pt x="665" y="685"/>
                      </a:lnTo>
                      <a:lnTo>
                        <a:pt x="670" y="675"/>
                      </a:lnTo>
                      <a:lnTo>
                        <a:pt x="674" y="667"/>
                      </a:lnTo>
                      <a:lnTo>
                        <a:pt x="676" y="664"/>
                      </a:lnTo>
                      <a:lnTo>
                        <a:pt x="678" y="662"/>
                      </a:lnTo>
                      <a:lnTo>
                        <a:pt x="678" y="656"/>
                      </a:lnTo>
                      <a:lnTo>
                        <a:pt x="679" y="660"/>
                      </a:lnTo>
                      <a:lnTo>
                        <a:pt x="681" y="662"/>
                      </a:lnTo>
                      <a:lnTo>
                        <a:pt x="681" y="665"/>
                      </a:lnTo>
                      <a:lnTo>
                        <a:pt x="683" y="669"/>
                      </a:lnTo>
                      <a:lnTo>
                        <a:pt x="681" y="671"/>
                      </a:lnTo>
                      <a:lnTo>
                        <a:pt x="681" y="673"/>
                      </a:lnTo>
                      <a:lnTo>
                        <a:pt x="679" y="676"/>
                      </a:lnTo>
                      <a:lnTo>
                        <a:pt x="679" y="678"/>
                      </a:lnTo>
                      <a:lnTo>
                        <a:pt x="679" y="682"/>
                      </a:lnTo>
                      <a:lnTo>
                        <a:pt x="679" y="684"/>
                      </a:lnTo>
                      <a:lnTo>
                        <a:pt x="681" y="685"/>
                      </a:lnTo>
                      <a:lnTo>
                        <a:pt x="679" y="689"/>
                      </a:lnTo>
                      <a:lnTo>
                        <a:pt x="678" y="693"/>
                      </a:lnTo>
                      <a:lnTo>
                        <a:pt x="674" y="698"/>
                      </a:lnTo>
                      <a:lnTo>
                        <a:pt x="672" y="700"/>
                      </a:lnTo>
                      <a:lnTo>
                        <a:pt x="670" y="706"/>
                      </a:lnTo>
                      <a:lnTo>
                        <a:pt x="670" y="718"/>
                      </a:lnTo>
                      <a:lnTo>
                        <a:pt x="668" y="724"/>
                      </a:lnTo>
                      <a:lnTo>
                        <a:pt x="667" y="727"/>
                      </a:lnTo>
                      <a:lnTo>
                        <a:pt x="665" y="727"/>
                      </a:lnTo>
                      <a:lnTo>
                        <a:pt x="663" y="727"/>
                      </a:lnTo>
                      <a:lnTo>
                        <a:pt x="658" y="729"/>
                      </a:lnTo>
                      <a:lnTo>
                        <a:pt x="658" y="729"/>
                      </a:lnTo>
                      <a:lnTo>
                        <a:pt x="658" y="729"/>
                      </a:lnTo>
                      <a:lnTo>
                        <a:pt x="656" y="731"/>
                      </a:lnTo>
                      <a:lnTo>
                        <a:pt x="656" y="733"/>
                      </a:lnTo>
                      <a:lnTo>
                        <a:pt x="652" y="738"/>
                      </a:lnTo>
                      <a:lnTo>
                        <a:pt x="658" y="738"/>
                      </a:lnTo>
                      <a:lnTo>
                        <a:pt x="665" y="738"/>
                      </a:lnTo>
                      <a:lnTo>
                        <a:pt x="672" y="737"/>
                      </a:lnTo>
                      <a:lnTo>
                        <a:pt x="676" y="735"/>
                      </a:lnTo>
                      <a:lnTo>
                        <a:pt x="678" y="731"/>
                      </a:lnTo>
                      <a:lnTo>
                        <a:pt x="679" y="727"/>
                      </a:lnTo>
                      <a:lnTo>
                        <a:pt x="681" y="720"/>
                      </a:lnTo>
                      <a:lnTo>
                        <a:pt x="683" y="713"/>
                      </a:lnTo>
                      <a:lnTo>
                        <a:pt x="687" y="706"/>
                      </a:lnTo>
                      <a:lnTo>
                        <a:pt x="692" y="716"/>
                      </a:lnTo>
                      <a:lnTo>
                        <a:pt x="696" y="722"/>
                      </a:lnTo>
                      <a:lnTo>
                        <a:pt x="698" y="727"/>
                      </a:lnTo>
                      <a:lnTo>
                        <a:pt x="696" y="733"/>
                      </a:lnTo>
                      <a:lnTo>
                        <a:pt x="694" y="738"/>
                      </a:lnTo>
                      <a:lnTo>
                        <a:pt x="690" y="744"/>
                      </a:lnTo>
                      <a:lnTo>
                        <a:pt x="689" y="749"/>
                      </a:lnTo>
                      <a:lnTo>
                        <a:pt x="694" y="751"/>
                      </a:lnTo>
                      <a:lnTo>
                        <a:pt x="699" y="749"/>
                      </a:lnTo>
                      <a:lnTo>
                        <a:pt x="703" y="749"/>
                      </a:lnTo>
                      <a:lnTo>
                        <a:pt x="709" y="746"/>
                      </a:lnTo>
                      <a:lnTo>
                        <a:pt x="714" y="744"/>
                      </a:lnTo>
                      <a:lnTo>
                        <a:pt x="716" y="742"/>
                      </a:lnTo>
                      <a:lnTo>
                        <a:pt x="718" y="742"/>
                      </a:lnTo>
                      <a:lnTo>
                        <a:pt x="719" y="744"/>
                      </a:lnTo>
                      <a:lnTo>
                        <a:pt x="719" y="746"/>
                      </a:lnTo>
                      <a:lnTo>
                        <a:pt x="719" y="747"/>
                      </a:lnTo>
                      <a:lnTo>
                        <a:pt x="718" y="749"/>
                      </a:lnTo>
                      <a:lnTo>
                        <a:pt x="716" y="749"/>
                      </a:lnTo>
                      <a:lnTo>
                        <a:pt x="714" y="749"/>
                      </a:lnTo>
                      <a:lnTo>
                        <a:pt x="712" y="749"/>
                      </a:lnTo>
                      <a:lnTo>
                        <a:pt x="710" y="749"/>
                      </a:lnTo>
                      <a:lnTo>
                        <a:pt x="712" y="753"/>
                      </a:lnTo>
                      <a:lnTo>
                        <a:pt x="716" y="757"/>
                      </a:lnTo>
                      <a:lnTo>
                        <a:pt x="719" y="760"/>
                      </a:lnTo>
                      <a:lnTo>
                        <a:pt x="723" y="762"/>
                      </a:lnTo>
                      <a:lnTo>
                        <a:pt x="727" y="768"/>
                      </a:lnTo>
                      <a:lnTo>
                        <a:pt x="730" y="773"/>
                      </a:lnTo>
                      <a:lnTo>
                        <a:pt x="732" y="778"/>
                      </a:lnTo>
                      <a:lnTo>
                        <a:pt x="734" y="782"/>
                      </a:lnTo>
                      <a:lnTo>
                        <a:pt x="734" y="788"/>
                      </a:lnTo>
                      <a:lnTo>
                        <a:pt x="732" y="793"/>
                      </a:lnTo>
                      <a:lnTo>
                        <a:pt x="732" y="799"/>
                      </a:lnTo>
                      <a:lnTo>
                        <a:pt x="734" y="802"/>
                      </a:lnTo>
                      <a:lnTo>
                        <a:pt x="736" y="806"/>
                      </a:lnTo>
                      <a:lnTo>
                        <a:pt x="741" y="811"/>
                      </a:lnTo>
                      <a:lnTo>
                        <a:pt x="743" y="813"/>
                      </a:lnTo>
                      <a:lnTo>
                        <a:pt x="747" y="819"/>
                      </a:lnTo>
                      <a:lnTo>
                        <a:pt x="749" y="820"/>
                      </a:lnTo>
                      <a:lnTo>
                        <a:pt x="752" y="824"/>
                      </a:lnTo>
                      <a:lnTo>
                        <a:pt x="758" y="826"/>
                      </a:lnTo>
                      <a:lnTo>
                        <a:pt x="761" y="828"/>
                      </a:lnTo>
                      <a:lnTo>
                        <a:pt x="767" y="828"/>
                      </a:lnTo>
                      <a:lnTo>
                        <a:pt x="770" y="830"/>
                      </a:lnTo>
                      <a:lnTo>
                        <a:pt x="774" y="835"/>
                      </a:lnTo>
                      <a:lnTo>
                        <a:pt x="776" y="837"/>
                      </a:lnTo>
                      <a:lnTo>
                        <a:pt x="780" y="837"/>
                      </a:lnTo>
                      <a:lnTo>
                        <a:pt x="781" y="837"/>
                      </a:lnTo>
                      <a:lnTo>
                        <a:pt x="783" y="835"/>
                      </a:lnTo>
                      <a:lnTo>
                        <a:pt x="785" y="833"/>
                      </a:lnTo>
                      <a:lnTo>
                        <a:pt x="787" y="833"/>
                      </a:lnTo>
                      <a:lnTo>
                        <a:pt x="790" y="835"/>
                      </a:lnTo>
                      <a:lnTo>
                        <a:pt x="792" y="835"/>
                      </a:lnTo>
                      <a:lnTo>
                        <a:pt x="794" y="837"/>
                      </a:lnTo>
                      <a:lnTo>
                        <a:pt x="798" y="837"/>
                      </a:lnTo>
                      <a:lnTo>
                        <a:pt x="803" y="837"/>
                      </a:lnTo>
                      <a:lnTo>
                        <a:pt x="805" y="837"/>
                      </a:lnTo>
                      <a:lnTo>
                        <a:pt x="811" y="840"/>
                      </a:lnTo>
                      <a:lnTo>
                        <a:pt x="825" y="848"/>
                      </a:lnTo>
                      <a:lnTo>
                        <a:pt x="831" y="850"/>
                      </a:lnTo>
                      <a:lnTo>
                        <a:pt x="836" y="850"/>
                      </a:lnTo>
                      <a:lnTo>
                        <a:pt x="840" y="848"/>
                      </a:lnTo>
                      <a:lnTo>
                        <a:pt x="849" y="840"/>
                      </a:lnTo>
                      <a:lnTo>
                        <a:pt x="860" y="835"/>
                      </a:lnTo>
                      <a:lnTo>
                        <a:pt x="865" y="831"/>
                      </a:lnTo>
                      <a:lnTo>
                        <a:pt x="863" y="831"/>
                      </a:lnTo>
                      <a:lnTo>
                        <a:pt x="862" y="830"/>
                      </a:lnTo>
                      <a:lnTo>
                        <a:pt x="858" y="830"/>
                      </a:lnTo>
                      <a:lnTo>
                        <a:pt x="867" y="824"/>
                      </a:lnTo>
                      <a:lnTo>
                        <a:pt x="871" y="822"/>
                      </a:lnTo>
                      <a:lnTo>
                        <a:pt x="876" y="826"/>
                      </a:lnTo>
                      <a:lnTo>
                        <a:pt x="876" y="830"/>
                      </a:lnTo>
                      <a:lnTo>
                        <a:pt x="874" y="833"/>
                      </a:lnTo>
                      <a:lnTo>
                        <a:pt x="871" y="835"/>
                      </a:lnTo>
                      <a:lnTo>
                        <a:pt x="867" y="835"/>
                      </a:lnTo>
                      <a:lnTo>
                        <a:pt x="869" y="839"/>
                      </a:lnTo>
                      <a:lnTo>
                        <a:pt x="872" y="840"/>
                      </a:lnTo>
                      <a:lnTo>
                        <a:pt x="876" y="840"/>
                      </a:lnTo>
                      <a:lnTo>
                        <a:pt x="880" y="837"/>
                      </a:lnTo>
                      <a:lnTo>
                        <a:pt x="882" y="835"/>
                      </a:lnTo>
                      <a:lnTo>
                        <a:pt x="883" y="833"/>
                      </a:lnTo>
                      <a:lnTo>
                        <a:pt x="887" y="833"/>
                      </a:lnTo>
                      <a:lnTo>
                        <a:pt x="889" y="837"/>
                      </a:lnTo>
                      <a:lnTo>
                        <a:pt x="887" y="839"/>
                      </a:lnTo>
                      <a:lnTo>
                        <a:pt x="885" y="840"/>
                      </a:lnTo>
                      <a:lnTo>
                        <a:pt x="885" y="842"/>
                      </a:lnTo>
                      <a:lnTo>
                        <a:pt x="889" y="846"/>
                      </a:lnTo>
                      <a:lnTo>
                        <a:pt x="892" y="846"/>
                      </a:lnTo>
                      <a:lnTo>
                        <a:pt x="896" y="848"/>
                      </a:lnTo>
                      <a:lnTo>
                        <a:pt x="898" y="850"/>
                      </a:lnTo>
                      <a:lnTo>
                        <a:pt x="900" y="853"/>
                      </a:lnTo>
                      <a:lnTo>
                        <a:pt x="903" y="851"/>
                      </a:lnTo>
                      <a:lnTo>
                        <a:pt x="907" y="855"/>
                      </a:lnTo>
                      <a:lnTo>
                        <a:pt x="909" y="859"/>
                      </a:lnTo>
                      <a:lnTo>
                        <a:pt x="911" y="862"/>
                      </a:lnTo>
                      <a:lnTo>
                        <a:pt x="914" y="861"/>
                      </a:lnTo>
                      <a:lnTo>
                        <a:pt x="914" y="855"/>
                      </a:lnTo>
                      <a:lnTo>
                        <a:pt x="914" y="851"/>
                      </a:lnTo>
                      <a:lnTo>
                        <a:pt x="911" y="853"/>
                      </a:lnTo>
                      <a:lnTo>
                        <a:pt x="907" y="850"/>
                      </a:lnTo>
                      <a:lnTo>
                        <a:pt x="911" y="848"/>
                      </a:lnTo>
                      <a:lnTo>
                        <a:pt x="922" y="846"/>
                      </a:lnTo>
                      <a:lnTo>
                        <a:pt x="927" y="844"/>
                      </a:lnTo>
                      <a:lnTo>
                        <a:pt x="942" y="830"/>
                      </a:lnTo>
                      <a:lnTo>
                        <a:pt x="954" y="822"/>
                      </a:lnTo>
                      <a:lnTo>
                        <a:pt x="967" y="820"/>
                      </a:lnTo>
                      <a:lnTo>
                        <a:pt x="993" y="819"/>
                      </a:lnTo>
                      <a:lnTo>
                        <a:pt x="994" y="817"/>
                      </a:lnTo>
                      <a:lnTo>
                        <a:pt x="998" y="817"/>
                      </a:lnTo>
                      <a:lnTo>
                        <a:pt x="1002" y="813"/>
                      </a:lnTo>
                      <a:lnTo>
                        <a:pt x="1005" y="811"/>
                      </a:lnTo>
                      <a:lnTo>
                        <a:pt x="1007" y="809"/>
                      </a:lnTo>
                      <a:lnTo>
                        <a:pt x="1009" y="808"/>
                      </a:lnTo>
                      <a:lnTo>
                        <a:pt x="1009" y="804"/>
                      </a:lnTo>
                      <a:lnTo>
                        <a:pt x="1011" y="788"/>
                      </a:lnTo>
                      <a:lnTo>
                        <a:pt x="1014" y="762"/>
                      </a:lnTo>
                      <a:lnTo>
                        <a:pt x="1014" y="757"/>
                      </a:lnTo>
                      <a:lnTo>
                        <a:pt x="1018" y="751"/>
                      </a:lnTo>
                      <a:lnTo>
                        <a:pt x="1027" y="737"/>
                      </a:lnTo>
                      <a:lnTo>
                        <a:pt x="1027" y="737"/>
                      </a:lnTo>
                      <a:lnTo>
                        <a:pt x="1029" y="737"/>
                      </a:lnTo>
                      <a:lnTo>
                        <a:pt x="1029" y="735"/>
                      </a:lnTo>
                      <a:lnTo>
                        <a:pt x="1029" y="735"/>
                      </a:lnTo>
                      <a:lnTo>
                        <a:pt x="1029" y="735"/>
                      </a:lnTo>
                      <a:lnTo>
                        <a:pt x="1029" y="733"/>
                      </a:lnTo>
                      <a:lnTo>
                        <a:pt x="1029" y="733"/>
                      </a:lnTo>
                      <a:lnTo>
                        <a:pt x="1029" y="733"/>
                      </a:lnTo>
                      <a:lnTo>
                        <a:pt x="1031" y="731"/>
                      </a:lnTo>
                      <a:lnTo>
                        <a:pt x="1033" y="731"/>
                      </a:lnTo>
                      <a:lnTo>
                        <a:pt x="1033" y="729"/>
                      </a:lnTo>
                      <a:lnTo>
                        <a:pt x="1033" y="724"/>
                      </a:lnTo>
                      <a:lnTo>
                        <a:pt x="1033" y="718"/>
                      </a:lnTo>
                      <a:lnTo>
                        <a:pt x="1036" y="711"/>
                      </a:lnTo>
                      <a:lnTo>
                        <a:pt x="1040" y="706"/>
                      </a:lnTo>
                      <a:lnTo>
                        <a:pt x="1044" y="702"/>
                      </a:lnTo>
                      <a:lnTo>
                        <a:pt x="1044" y="700"/>
                      </a:lnTo>
                      <a:lnTo>
                        <a:pt x="1042" y="700"/>
                      </a:lnTo>
                      <a:lnTo>
                        <a:pt x="1042" y="700"/>
                      </a:lnTo>
                      <a:lnTo>
                        <a:pt x="1040" y="700"/>
                      </a:lnTo>
                      <a:lnTo>
                        <a:pt x="1044" y="700"/>
                      </a:lnTo>
                      <a:lnTo>
                        <a:pt x="1045" y="698"/>
                      </a:lnTo>
                      <a:lnTo>
                        <a:pt x="1045" y="695"/>
                      </a:lnTo>
                      <a:lnTo>
                        <a:pt x="1045" y="687"/>
                      </a:lnTo>
                      <a:lnTo>
                        <a:pt x="1047" y="685"/>
                      </a:lnTo>
                      <a:lnTo>
                        <a:pt x="1056" y="671"/>
                      </a:lnTo>
                      <a:lnTo>
                        <a:pt x="1060" y="667"/>
                      </a:lnTo>
                      <a:lnTo>
                        <a:pt x="1067" y="664"/>
                      </a:lnTo>
                      <a:lnTo>
                        <a:pt x="1069" y="660"/>
                      </a:lnTo>
                      <a:lnTo>
                        <a:pt x="1069" y="660"/>
                      </a:lnTo>
                      <a:lnTo>
                        <a:pt x="1069" y="660"/>
                      </a:lnTo>
                      <a:lnTo>
                        <a:pt x="1069" y="660"/>
                      </a:lnTo>
                      <a:lnTo>
                        <a:pt x="1069" y="660"/>
                      </a:lnTo>
                      <a:lnTo>
                        <a:pt x="1071" y="658"/>
                      </a:lnTo>
                      <a:lnTo>
                        <a:pt x="1075" y="654"/>
                      </a:lnTo>
                      <a:lnTo>
                        <a:pt x="1076" y="651"/>
                      </a:lnTo>
                      <a:lnTo>
                        <a:pt x="1078" y="647"/>
                      </a:lnTo>
                      <a:lnTo>
                        <a:pt x="1080" y="647"/>
                      </a:lnTo>
                      <a:lnTo>
                        <a:pt x="1080" y="642"/>
                      </a:lnTo>
                      <a:lnTo>
                        <a:pt x="1080" y="642"/>
                      </a:lnTo>
                      <a:lnTo>
                        <a:pt x="1082" y="638"/>
                      </a:lnTo>
                      <a:lnTo>
                        <a:pt x="1086" y="634"/>
                      </a:lnTo>
                      <a:lnTo>
                        <a:pt x="1086" y="633"/>
                      </a:lnTo>
                      <a:lnTo>
                        <a:pt x="1087" y="629"/>
                      </a:lnTo>
                      <a:lnTo>
                        <a:pt x="1089" y="623"/>
                      </a:lnTo>
                      <a:lnTo>
                        <a:pt x="1091" y="616"/>
                      </a:lnTo>
                      <a:lnTo>
                        <a:pt x="1093" y="611"/>
                      </a:lnTo>
                      <a:lnTo>
                        <a:pt x="1093" y="602"/>
                      </a:lnTo>
                      <a:lnTo>
                        <a:pt x="1093" y="598"/>
                      </a:lnTo>
                      <a:lnTo>
                        <a:pt x="1093" y="592"/>
                      </a:lnTo>
                      <a:lnTo>
                        <a:pt x="1098" y="582"/>
                      </a:lnTo>
                      <a:lnTo>
                        <a:pt x="1102" y="561"/>
                      </a:lnTo>
                      <a:lnTo>
                        <a:pt x="1102" y="556"/>
                      </a:lnTo>
                      <a:lnTo>
                        <a:pt x="1107" y="551"/>
                      </a:lnTo>
                      <a:lnTo>
                        <a:pt x="1107" y="547"/>
                      </a:lnTo>
                      <a:lnTo>
                        <a:pt x="1109" y="541"/>
                      </a:lnTo>
                      <a:lnTo>
                        <a:pt x="1109" y="538"/>
                      </a:lnTo>
                      <a:lnTo>
                        <a:pt x="1107" y="532"/>
                      </a:lnTo>
                      <a:close/>
                      <a:moveTo>
                        <a:pt x="965" y="901"/>
                      </a:moveTo>
                      <a:lnTo>
                        <a:pt x="964" y="901"/>
                      </a:lnTo>
                      <a:lnTo>
                        <a:pt x="956" y="903"/>
                      </a:lnTo>
                      <a:lnTo>
                        <a:pt x="958" y="904"/>
                      </a:lnTo>
                      <a:lnTo>
                        <a:pt x="964" y="904"/>
                      </a:lnTo>
                      <a:lnTo>
                        <a:pt x="965" y="906"/>
                      </a:lnTo>
                      <a:lnTo>
                        <a:pt x="967" y="906"/>
                      </a:lnTo>
                      <a:lnTo>
                        <a:pt x="967" y="904"/>
                      </a:lnTo>
                      <a:lnTo>
                        <a:pt x="967" y="903"/>
                      </a:lnTo>
                      <a:lnTo>
                        <a:pt x="965" y="901"/>
                      </a:lnTo>
                      <a:close/>
                      <a:moveTo>
                        <a:pt x="869" y="908"/>
                      </a:moveTo>
                      <a:lnTo>
                        <a:pt x="869" y="906"/>
                      </a:lnTo>
                      <a:lnTo>
                        <a:pt x="869" y="904"/>
                      </a:lnTo>
                      <a:lnTo>
                        <a:pt x="867" y="906"/>
                      </a:lnTo>
                      <a:lnTo>
                        <a:pt x="867" y="906"/>
                      </a:lnTo>
                      <a:lnTo>
                        <a:pt x="867" y="908"/>
                      </a:lnTo>
                      <a:lnTo>
                        <a:pt x="867" y="910"/>
                      </a:lnTo>
                      <a:lnTo>
                        <a:pt x="867" y="908"/>
                      </a:lnTo>
                      <a:lnTo>
                        <a:pt x="869" y="908"/>
                      </a:lnTo>
                      <a:close/>
                      <a:moveTo>
                        <a:pt x="940" y="997"/>
                      </a:moveTo>
                      <a:lnTo>
                        <a:pt x="940" y="996"/>
                      </a:lnTo>
                      <a:lnTo>
                        <a:pt x="938" y="994"/>
                      </a:lnTo>
                      <a:lnTo>
                        <a:pt x="938" y="996"/>
                      </a:lnTo>
                      <a:lnTo>
                        <a:pt x="936" y="997"/>
                      </a:lnTo>
                      <a:lnTo>
                        <a:pt x="938" y="999"/>
                      </a:lnTo>
                      <a:lnTo>
                        <a:pt x="938" y="999"/>
                      </a:lnTo>
                      <a:lnTo>
                        <a:pt x="940" y="999"/>
                      </a:lnTo>
                      <a:lnTo>
                        <a:pt x="940" y="999"/>
                      </a:lnTo>
                      <a:lnTo>
                        <a:pt x="940" y="997"/>
                      </a:lnTo>
                      <a:close/>
                      <a:moveTo>
                        <a:pt x="958" y="977"/>
                      </a:moveTo>
                      <a:lnTo>
                        <a:pt x="958" y="979"/>
                      </a:lnTo>
                      <a:lnTo>
                        <a:pt x="956" y="979"/>
                      </a:lnTo>
                      <a:lnTo>
                        <a:pt x="956" y="981"/>
                      </a:lnTo>
                      <a:lnTo>
                        <a:pt x="958" y="981"/>
                      </a:lnTo>
                      <a:lnTo>
                        <a:pt x="958" y="981"/>
                      </a:lnTo>
                      <a:lnTo>
                        <a:pt x="960" y="979"/>
                      </a:lnTo>
                      <a:lnTo>
                        <a:pt x="960" y="979"/>
                      </a:lnTo>
                      <a:lnTo>
                        <a:pt x="958" y="977"/>
                      </a:lnTo>
                      <a:close/>
                      <a:moveTo>
                        <a:pt x="880" y="840"/>
                      </a:moveTo>
                      <a:lnTo>
                        <a:pt x="878" y="842"/>
                      </a:lnTo>
                      <a:lnTo>
                        <a:pt x="880" y="842"/>
                      </a:lnTo>
                      <a:lnTo>
                        <a:pt x="882" y="842"/>
                      </a:lnTo>
                      <a:lnTo>
                        <a:pt x="882" y="842"/>
                      </a:lnTo>
                      <a:lnTo>
                        <a:pt x="883" y="842"/>
                      </a:lnTo>
                      <a:lnTo>
                        <a:pt x="883" y="840"/>
                      </a:lnTo>
                      <a:lnTo>
                        <a:pt x="882" y="840"/>
                      </a:lnTo>
                      <a:lnTo>
                        <a:pt x="880" y="840"/>
                      </a:lnTo>
                      <a:close/>
                      <a:moveTo>
                        <a:pt x="964" y="932"/>
                      </a:moveTo>
                      <a:lnTo>
                        <a:pt x="964" y="924"/>
                      </a:lnTo>
                      <a:lnTo>
                        <a:pt x="962" y="919"/>
                      </a:lnTo>
                      <a:lnTo>
                        <a:pt x="958" y="917"/>
                      </a:lnTo>
                      <a:lnTo>
                        <a:pt x="956" y="917"/>
                      </a:lnTo>
                      <a:lnTo>
                        <a:pt x="954" y="917"/>
                      </a:lnTo>
                      <a:lnTo>
                        <a:pt x="951" y="919"/>
                      </a:lnTo>
                      <a:lnTo>
                        <a:pt x="949" y="919"/>
                      </a:lnTo>
                      <a:lnTo>
                        <a:pt x="947" y="919"/>
                      </a:lnTo>
                      <a:lnTo>
                        <a:pt x="945" y="919"/>
                      </a:lnTo>
                      <a:lnTo>
                        <a:pt x="943" y="919"/>
                      </a:lnTo>
                      <a:lnTo>
                        <a:pt x="943" y="923"/>
                      </a:lnTo>
                      <a:lnTo>
                        <a:pt x="942" y="923"/>
                      </a:lnTo>
                      <a:lnTo>
                        <a:pt x="931" y="923"/>
                      </a:lnTo>
                      <a:lnTo>
                        <a:pt x="925" y="924"/>
                      </a:lnTo>
                      <a:lnTo>
                        <a:pt x="923" y="930"/>
                      </a:lnTo>
                      <a:lnTo>
                        <a:pt x="922" y="926"/>
                      </a:lnTo>
                      <a:lnTo>
                        <a:pt x="918" y="928"/>
                      </a:lnTo>
                      <a:lnTo>
                        <a:pt x="914" y="928"/>
                      </a:lnTo>
                      <a:lnTo>
                        <a:pt x="911" y="928"/>
                      </a:lnTo>
                      <a:lnTo>
                        <a:pt x="905" y="928"/>
                      </a:lnTo>
                      <a:lnTo>
                        <a:pt x="902" y="926"/>
                      </a:lnTo>
                      <a:lnTo>
                        <a:pt x="889" y="919"/>
                      </a:lnTo>
                      <a:lnTo>
                        <a:pt x="885" y="917"/>
                      </a:lnTo>
                      <a:lnTo>
                        <a:pt x="883" y="917"/>
                      </a:lnTo>
                      <a:lnTo>
                        <a:pt x="874" y="915"/>
                      </a:lnTo>
                      <a:lnTo>
                        <a:pt x="871" y="915"/>
                      </a:lnTo>
                      <a:lnTo>
                        <a:pt x="867" y="912"/>
                      </a:lnTo>
                      <a:lnTo>
                        <a:pt x="867" y="915"/>
                      </a:lnTo>
                      <a:lnTo>
                        <a:pt x="865" y="923"/>
                      </a:lnTo>
                      <a:lnTo>
                        <a:pt x="865" y="928"/>
                      </a:lnTo>
                      <a:lnTo>
                        <a:pt x="867" y="934"/>
                      </a:lnTo>
                      <a:lnTo>
                        <a:pt x="869" y="937"/>
                      </a:lnTo>
                      <a:lnTo>
                        <a:pt x="871" y="943"/>
                      </a:lnTo>
                      <a:lnTo>
                        <a:pt x="878" y="954"/>
                      </a:lnTo>
                      <a:lnTo>
                        <a:pt x="880" y="959"/>
                      </a:lnTo>
                      <a:lnTo>
                        <a:pt x="880" y="965"/>
                      </a:lnTo>
                      <a:lnTo>
                        <a:pt x="882" y="963"/>
                      </a:lnTo>
                      <a:lnTo>
                        <a:pt x="882" y="963"/>
                      </a:lnTo>
                      <a:lnTo>
                        <a:pt x="882" y="963"/>
                      </a:lnTo>
                      <a:lnTo>
                        <a:pt x="883" y="963"/>
                      </a:lnTo>
                      <a:lnTo>
                        <a:pt x="885" y="965"/>
                      </a:lnTo>
                      <a:lnTo>
                        <a:pt x="887" y="968"/>
                      </a:lnTo>
                      <a:lnTo>
                        <a:pt x="889" y="970"/>
                      </a:lnTo>
                      <a:lnTo>
                        <a:pt x="887" y="974"/>
                      </a:lnTo>
                      <a:lnTo>
                        <a:pt x="885" y="972"/>
                      </a:lnTo>
                      <a:lnTo>
                        <a:pt x="883" y="968"/>
                      </a:lnTo>
                      <a:lnTo>
                        <a:pt x="882" y="966"/>
                      </a:lnTo>
                      <a:lnTo>
                        <a:pt x="880" y="965"/>
                      </a:lnTo>
                      <a:lnTo>
                        <a:pt x="882" y="972"/>
                      </a:lnTo>
                      <a:lnTo>
                        <a:pt x="883" y="979"/>
                      </a:lnTo>
                      <a:lnTo>
                        <a:pt x="885" y="985"/>
                      </a:lnTo>
                      <a:lnTo>
                        <a:pt x="894" y="997"/>
                      </a:lnTo>
                      <a:lnTo>
                        <a:pt x="896" y="999"/>
                      </a:lnTo>
                      <a:lnTo>
                        <a:pt x="898" y="1001"/>
                      </a:lnTo>
                      <a:lnTo>
                        <a:pt x="902" y="1003"/>
                      </a:lnTo>
                      <a:lnTo>
                        <a:pt x="903" y="1003"/>
                      </a:lnTo>
                      <a:lnTo>
                        <a:pt x="905" y="1003"/>
                      </a:lnTo>
                      <a:lnTo>
                        <a:pt x="907" y="1005"/>
                      </a:lnTo>
                      <a:lnTo>
                        <a:pt x="903" y="1005"/>
                      </a:lnTo>
                      <a:lnTo>
                        <a:pt x="902" y="1005"/>
                      </a:lnTo>
                      <a:lnTo>
                        <a:pt x="902" y="1006"/>
                      </a:lnTo>
                      <a:lnTo>
                        <a:pt x="902" y="1010"/>
                      </a:lnTo>
                      <a:lnTo>
                        <a:pt x="905" y="1010"/>
                      </a:lnTo>
                      <a:lnTo>
                        <a:pt x="909" y="1008"/>
                      </a:lnTo>
                      <a:lnTo>
                        <a:pt x="911" y="1008"/>
                      </a:lnTo>
                      <a:lnTo>
                        <a:pt x="914" y="1010"/>
                      </a:lnTo>
                      <a:lnTo>
                        <a:pt x="916" y="1010"/>
                      </a:lnTo>
                      <a:lnTo>
                        <a:pt x="920" y="1012"/>
                      </a:lnTo>
                      <a:lnTo>
                        <a:pt x="922" y="1014"/>
                      </a:lnTo>
                      <a:lnTo>
                        <a:pt x="923" y="1014"/>
                      </a:lnTo>
                      <a:lnTo>
                        <a:pt x="925" y="1012"/>
                      </a:lnTo>
                      <a:lnTo>
                        <a:pt x="927" y="1008"/>
                      </a:lnTo>
                      <a:lnTo>
                        <a:pt x="929" y="1006"/>
                      </a:lnTo>
                      <a:lnTo>
                        <a:pt x="929" y="1003"/>
                      </a:lnTo>
                      <a:lnTo>
                        <a:pt x="929" y="1001"/>
                      </a:lnTo>
                      <a:lnTo>
                        <a:pt x="929" y="1001"/>
                      </a:lnTo>
                      <a:lnTo>
                        <a:pt x="929" y="1001"/>
                      </a:lnTo>
                      <a:lnTo>
                        <a:pt x="929" y="999"/>
                      </a:lnTo>
                      <a:lnTo>
                        <a:pt x="929" y="997"/>
                      </a:lnTo>
                      <a:lnTo>
                        <a:pt x="933" y="999"/>
                      </a:lnTo>
                      <a:lnTo>
                        <a:pt x="936" y="996"/>
                      </a:lnTo>
                      <a:lnTo>
                        <a:pt x="936" y="990"/>
                      </a:lnTo>
                      <a:lnTo>
                        <a:pt x="936" y="985"/>
                      </a:lnTo>
                      <a:lnTo>
                        <a:pt x="938" y="986"/>
                      </a:lnTo>
                      <a:lnTo>
                        <a:pt x="940" y="988"/>
                      </a:lnTo>
                      <a:lnTo>
                        <a:pt x="940" y="990"/>
                      </a:lnTo>
                      <a:lnTo>
                        <a:pt x="940" y="994"/>
                      </a:lnTo>
                      <a:lnTo>
                        <a:pt x="943" y="992"/>
                      </a:lnTo>
                      <a:lnTo>
                        <a:pt x="943" y="988"/>
                      </a:lnTo>
                      <a:lnTo>
                        <a:pt x="945" y="986"/>
                      </a:lnTo>
                      <a:lnTo>
                        <a:pt x="947" y="986"/>
                      </a:lnTo>
                      <a:lnTo>
                        <a:pt x="949" y="988"/>
                      </a:lnTo>
                      <a:lnTo>
                        <a:pt x="949" y="990"/>
                      </a:lnTo>
                      <a:lnTo>
                        <a:pt x="951" y="992"/>
                      </a:lnTo>
                      <a:lnTo>
                        <a:pt x="949" y="992"/>
                      </a:lnTo>
                      <a:lnTo>
                        <a:pt x="947" y="992"/>
                      </a:lnTo>
                      <a:lnTo>
                        <a:pt x="947" y="992"/>
                      </a:lnTo>
                      <a:lnTo>
                        <a:pt x="947" y="996"/>
                      </a:lnTo>
                      <a:lnTo>
                        <a:pt x="949" y="997"/>
                      </a:lnTo>
                      <a:lnTo>
                        <a:pt x="951" y="999"/>
                      </a:lnTo>
                      <a:lnTo>
                        <a:pt x="953" y="999"/>
                      </a:lnTo>
                      <a:lnTo>
                        <a:pt x="954" y="997"/>
                      </a:lnTo>
                      <a:lnTo>
                        <a:pt x="954" y="996"/>
                      </a:lnTo>
                      <a:lnTo>
                        <a:pt x="954" y="992"/>
                      </a:lnTo>
                      <a:lnTo>
                        <a:pt x="953" y="985"/>
                      </a:lnTo>
                      <a:lnTo>
                        <a:pt x="953" y="983"/>
                      </a:lnTo>
                      <a:lnTo>
                        <a:pt x="954" y="979"/>
                      </a:lnTo>
                      <a:lnTo>
                        <a:pt x="958" y="965"/>
                      </a:lnTo>
                      <a:lnTo>
                        <a:pt x="960" y="961"/>
                      </a:lnTo>
                      <a:lnTo>
                        <a:pt x="962" y="955"/>
                      </a:lnTo>
                      <a:lnTo>
                        <a:pt x="962" y="957"/>
                      </a:lnTo>
                      <a:lnTo>
                        <a:pt x="962" y="957"/>
                      </a:lnTo>
                      <a:lnTo>
                        <a:pt x="962" y="959"/>
                      </a:lnTo>
                      <a:lnTo>
                        <a:pt x="960" y="959"/>
                      </a:lnTo>
                      <a:lnTo>
                        <a:pt x="962" y="961"/>
                      </a:lnTo>
                      <a:lnTo>
                        <a:pt x="964" y="963"/>
                      </a:lnTo>
                      <a:lnTo>
                        <a:pt x="964" y="965"/>
                      </a:lnTo>
                      <a:lnTo>
                        <a:pt x="965" y="966"/>
                      </a:lnTo>
                      <a:lnTo>
                        <a:pt x="965" y="961"/>
                      </a:lnTo>
                      <a:lnTo>
                        <a:pt x="964" y="944"/>
                      </a:lnTo>
                      <a:lnTo>
                        <a:pt x="964" y="932"/>
                      </a:lnTo>
                      <a:close/>
                      <a:moveTo>
                        <a:pt x="936" y="1003"/>
                      </a:moveTo>
                      <a:lnTo>
                        <a:pt x="933" y="1005"/>
                      </a:lnTo>
                      <a:lnTo>
                        <a:pt x="931" y="1006"/>
                      </a:lnTo>
                      <a:lnTo>
                        <a:pt x="933" y="1008"/>
                      </a:lnTo>
                      <a:lnTo>
                        <a:pt x="936" y="1008"/>
                      </a:lnTo>
                      <a:lnTo>
                        <a:pt x="938" y="1006"/>
                      </a:lnTo>
                      <a:lnTo>
                        <a:pt x="938" y="1003"/>
                      </a:lnTo>
                      <a:lnTo>
                        <a:pt x="936" y="1003"/>
                      </a:lnTo>
                      <a:close/>
                      <a:moveTo>
                        <a:pt x="849" y="877"/>
                      </a:moveTo>
                      <a:lnTo>
                        <a:pt x="845" y="877"/>
                      </a:lnTo>
                      <a:lnTo>
                        <a:pt x="843" y="882"/>
                      </a:lnTo>
                      <a:lnTo>
                        <a:pt x="841" y="886"/>
                      </a:lnTo>
                      <a:lnTo>
                        <a:pt x="843" y="890"/>
                      </a:lnTo>
                      <a:lnTo>
                        <a:pt x="843" y="892"/>
                      </a:lnTo>
                      <a:lnTo>
                        <a:pt x="845" y="893"/>
                      </a:lnTo>
                      <a:lnTo>
                        <a:pt x="847" y="893"/>
                      </a:lnTo>
                      <a:lnTo>
                        <a:pt x="849" y="892"/>
                      </a:lnTo>
                      <a:lnTo>
                        <a:pt x="851" y="888"/>
                      </a:lnTo>
                      <a:lnTo>
                        <a:pt x="851" y="886"/>
                      </a:lnTo>
                      <a:lnTo>
                        <a:pt x="851" y="882"/>
                      </a:lnTo>
                      <a:lnTo>
                        <a:pt x="849" y="877"/>
                      </a:lnTo>
                      <a:close/>
                      <a:moveTo>
                        <a:pt x="681" y="755"/>
                      </a:moveTo>
                      <a:lnTo>
                        <a:pt x="672" y="755"/>
                      </a:lnTo>
                      <a:lnTo>
                        <a:pt x="672" y="751"/>
                      </a:lnTo>
                      <a:lnTo>
                        <a:pt x="668" y="749"/>
                      </a:lnTo>
                      <a:lnTo>
                        <a:pt x="665" y="751"/>
                      </a:lnTo>
                      <a:lnTo>
                        <a:pt x="650" y="753"/>
                      </a:lnTo>
                      <a:lnTo>
                        <a:pt x="647" y="755"/>
                      </a:lnTo>
                      <a:lnTo>
                        <a:pt x="643" y="758"/>
                      </a:lnTo>
                      <a:lnTo>
                        <a:pt x="647" y="762"/>
                      </a:lnTo>
                      <a:lnTo>
                        <a:pt x="650" y="764"/>
                      </a:lnTo>
                      <a:lnTo>
                        <a:pt x="654" y="764"/>
                      </a:lnTo>
                      <a:lnTo>
                        <a:pt x="663" y="764"/>
                      </a:lnTo>
                      <a:lnTo>
                        <a:pt x="667" y="764"/>
                      </a:lnTo>
                      <a:lnTo>
                        <a:pt x="668" y="764"/>
                      </a:lnTo>
                      <a:lnTo>
                        <a:pt x="672" y="762"/>
                      </a:lnTo>
                      <a:lnTo>
                        <a:pt x="674" y="760"/>
                      </a:lnTo>
                      <a:lnTo>
                        <a:pt x="676" y="760"/>
                      </a:lnTo>
                      <a:lnTo>
                        <a:pt x="676" y="758"/>
                      </a:lnTo>
                      <a:lnTo>
                        <a:pt x="679" y="758"/>
                      </a:lnTo>
                      <a:lnTo>
                        <a:pt x="681" y="758"/>
                      </a:lnTo>
                      <a:lnTo>
                        <a:pt x="683" y="758"/>
                      </a:lnTo>
                      <a:lnTo>
                        <a:pt x="685" y="760"/>
                      </a:lnTo>
                      <a:lnTo>
                        <a:pt x="687" y="758"/>
                      </a:lnTo>
                      <a:lnTo>
                        <a:pt x="685" y="755"/>
                      </a:lnTo>
                      <a:lnTo>
                        <a:pt x="681" y="755"/>
                      </a:lnTo>
                      <a:close/>
                      <a:moveTo>
                        <a:pt x="6" y="454"/>
                      </a:moveTo>
                      <a:lnTo>
                        <a:pt x="2" y="445"/>
                      </a:lnTo>
                      <a:lnTo>
                        <a:pt x="2" y="445"/>
                      </a:lnTo>
                      <a:lnTo>
                        <a:pt x="2" y="447"/>
                      </a:lnTo>
                      <a:lnTo>
                        <a:pt x="0" y="447"/>
                      </a:lnTo>
                      <a:lnTo>
                        <a:pt x="2" y="450"/>
                      </a:lnTo>
                      <a:lnTo>
                        <a:pt x="4" y="456"/>
                      </a:lnTo>
                      <a:lnTo>
                        <a:pt x="7" y="463"/>
                      </a:lnTo>
                      <a:lnTo>
                        <a:pt x="7" y="458"/>
                      </a:lnTo>
                      <a:lnTo>
                        <a:pt x="6" y="454"/>
                      </a:lnTo>
                      <a:close/>
                    </a:path>
                  </a:pathLst>
                </a:custGeom>
                <a:gradFill>
                  <a:gsLst>
                    <a:gs pos="0">
                      <a:schemeClr val="tx2">
                        <a:lumMod val="50000"/>
                      </a:schemeClr>
                    </a:gs>
                    <a:gs pos="100000">
                      <a:schemeClr val="tx2"/>
                    </a:gs>
                  </a:gsLst>
                  <a:lin ang="5400000" scaled="1"/>
                </a:gradFill>
                <a:ln w="12700">
                  <a:solidFill>
                    <a:srgbClr val="0F1E3D"/>
                  </a:solidFill>
                </a:ln>
              </p:spPr>
              <p:txBody>
                <a:bodyPr vert="horz" wrap="square" lIns="91440" tIns="45720" rIns="91440" bIns="45720" numCol="1" anchor="t" anchorCtr="0" compatLnSpc="1">
                  <a:prstTxWarp prst="textNoShape">
                    <a:avLst/>
                  </a:prstTxWarp>
                </a:bodyPr>
                <a:lstStyle/>
                <a:p>
                  <a:endParaRPr lang="en-US"/>
                </a:p>
              </p:txBody>
            </p:sp>
            <p:sp>
              <p:nvSpPr>
                <p:cNvPr id="356" name="TextBox 355">
                  <a:extLst>
                    <a:ext uri="{FF2B5EF4-FFF2-40B4-BE49-F238E27FC236}">
                      <a16:creationId xmlns:a16="http://schemas.microsoft.com/office/drawing/2014/main" id="{91BE8CB1-A6CC-42DE-8385-26422CEEF3DC}"/>
                    </a:ext>
                  </a:extLst>
                </p:cNvPr>
                <p:cNvSpPr txBox="1"/>
                <p:nvPr/>
              </p:nvSpPr>
              <p:spPr>
                <a:xfrm>
                  <a:off x="7351729" y="4979518"/>
                  <a:ext cx="905958" cy="199055"/>
                </a:xfrm>
                <a:prstGeom prst="rect">
                  <a:avLst/>
                </a:prstGeom>
                <a:noFill/>
              </p:spPr>
              <p:txBody>
                <a:bodyPr wrap="square" rtlCol="0" anchor="ctr">
                  <a:spAutoFit/>
                </a:bodyPr>
                <a:lstStyle/>
                <a:p>
                  <a:pPr algn="ctr"/>
                  <a:r>
                    <a:rPr lang="en-US" sz="1000" b="1" dirty="0">
                      <a:solidFill>
                        <a:schemeClr val="bg2"/>
                      </a:solidFill>
                    </a:rPr>
                    <a:t>AUSTRALIA</a:t>
                  </a:r>
                </a:p>
              </p:txBody>
            </p:sp>
          </p:grpSp>
          <p:sp>
            <p:nvSpPr>
              <p:cNvPr id="471" name="Teardrop 470">
                <a:extLst>
                  <a:ext uri="{FF2B5EF4-FFF2-40B4-BE49-F238E27FC236}">
                    <a16:creationId xmlns:a16="http://schemas.microsoft.com/office/drawing/2014/main" id="{6C02872F-9447-49F1-9316-FF20D1383761}"/>
                  </a:ext>
                </a:extLst>
              </p:cNvPr>
              <p:cNvSpPr/>
              <p:nvPr/>
            </p:nvSpPr>
            <p:spPr bwMode="auto">
              <a:xfrm rot="8100000">
                <a:off x="7197377" y="3740214"/>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72" name="Teardrop 471">
                <a:extLst>
                  <a:ext uri="{FF2B5EF4-FFF2-40B4-BE49-F238E27FC236}">
                    <a16:creationId xmlns:a16="http://schemas.microsoft.com/office/drawing/2014/main" id="{F56162F6-265D-49C1-B321-D6ED00872E14}"/>
                  </a:ext>
                </a:extLst>
              </p:cNvPr>
              <p:cNvSpPr/>
              <p:nvPr/>
            </p:nvSpPr>
            <p:spPr bwMode="auto">
              <a:xfrm rot="8100000">
                <a:off x="8140343" y="3918085"/>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73" name="Teardrop 472">
                <a:extLst>
                  <a:ext uri="{FF2B5EF4-FFF2-40B4-BE49-F238E27FC236}">
                    <a16:creationId xmlns:a16="http://schemas.microsoft.com/office/drawing/2014/main" id="{0E4789A1-AED6-4139-8A13-0F35B40597B3}"/>
                  </a:ext>
                </a:extLst>
              </p:cNvPr>
              <p:cNvSpPr/>
              <p:nvPr/>
            </p:nvSpPr>
            <p:spPr bwMode="auto">
              <a:xfrm rot="8100000">
                <a:off x="8398645" y="3575637"/>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74" name="Teardrop 473">
                <a:extLst>
                  <a:ext uri="{FF2B5EF4-FFF2-40B4-BE49-F238E27FC236}">
                    <a16:creationId xmlns:a16="http://schemas.microsoft.com/office/drawing/2014/main" id="{D40CB74D-1050-4258-926C-EF60EFC5D66B}"/>
                  </a:ext>
                </a:extLst>
              </p:cNvPr>
              <p:cNvSpPr/>
              <p:nvPr/>
            </p:nvSpPr>
            <p:spPr bwMode="auto">
              <a:xfrm rot="8100000">
                <a:off x="8385960" y="3563164"/>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sp>
            <p:nvSpPr>
              <p:cNvPr id="475" name="Teardrop 474">
                <a:extLst>
                  <a:ext uri="{FF2B5EF4-FFF2-40B4-BE49-F238E27FC236}">
                    <a16:creationId xmlns:a16="http://schemas.microsoft.com/office/drawing/2014/main" id="{22753490-7649-4D11-98F7-6591B53C85B3}"/>
                  </a:ext>
                </a:extLst>
              </p:cNvPr>
              <p:cNvSpPr/>
              <p:nvPr/>
            </p:nvSpPr>
            <p:spPr bwMode="auto">
              <a:xfrm rot="8100000">
                <a:off x="8299561" y="3838443"/>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grpSp>
        <p:grpSp>
          <p:nvGrpSpPr>
            <p:cNvPr id="3" name="Group 2">
              <a:extLst>
                <a:ext uri="{FF2B5EF4-FFF2-40B4-BE49-F238E27FC236}">
                  <a16:creationId xmlns:a16="http://schemas.microsoft.com/office/drawing/2014/main" id="{A733CCF1-03EF-4B88-9557-C699B6A69200}"/>
                </a:ext>
              </a:extLst>
            </p:cNvPr>
            <p:cNvGrpSpPr/>
            <p:nvPr/>
          </p:nvGrpSpPr>
          <p:grpSpPr>
            <a:xfrm>
              <a:off x="7030577" y="5280958"/>
              <a:ext cx="1613019" cy="992128"/>
              <a:chOff x="7386956" y="4839329"/>
              <a:chExt cx="1256640" cy="772928"/>
            </a:xfrm>
          </p:grpSpPr>
          <p:grpSp>
            <p:nvGrpSpPr>
              <p:cNvPr id="358" name="Group 357">
                <a:extLst>
                  <a:ext uri="{FF2B5EF4-FFF2-40B4-BE49-F238E27FC236}">
                    <a16:creationId xmlns:a16="http://schemas.microsoft.com/office/drawing/2014/main" id="{823DB95C-BB93-40A4-A5CE-BDF59203FD8C}"/>
                  </a:ext>
                </a:extLst>
              </p:cNvPr>
              <p:cNvGrpSpPr/>
              <p:nvPr/>
            </p:nvGrpSpPr>
            <p:grpSpPr>
              <a:xfrm>
                <a:off x="7386956" y="4839329"/>
                <a:ext cx="1256640" cy="772928"/>
                <a:chOff x="7386956" y="1618304"/>
                <a:chExt cx="1256640" cy="772928"/>
              </a:xfrm>
            </p:grpSpPr>
            <p:grpSp>
              <p:nvGrpSpPr>
                <p:cNvPr id="335" name="Group 334">
                  <a:extLst>
                    <a:ext uri="{FF2B5EF4-FFF2-40B4-BE49-F238E27FC236}">
                      <a16:creationId xmlns:a16="http://schemas.microsoft.com/office/drawing/2014/main" id="{04132B99-4DA4-4B2E-8586-248DE7292234}"/>
                    </a:ext>
                  </a:extLst>
                </p:cNvPr>
                <p:cNvGrpSpPr/>
                <p:nvPr/>
              </p:nvGrpSpPr>
              <p:grpSpPr>
                <a:xfrm>
                  <a:off x="7386956" y="1618304"/>
                  <a:ext cx="1256640" cy="772928"/>
                  <a:chOff x="6469063" y="3849688"/>
                  <a:chExt cx="1179512" cy="725488"/>
                </a:xfrm>
                <a:gradFill>
                  <a:gsLst>
                    <a:gs pos="0">
                      <a:schemeClr val="accent1">
                        <a:lumMod val="50000"/>
                      </a:schemeClr>
                    </a:gs>
                    <a:gs pos="73000">
                      <a:schemeClr val="accent1"/>
                    </a:gs>
                  </a:gsLst>
                  <a:lin ang="5400000" scaled="1"/>
                </a:gradFill>
              </p:grpSpPr>
              <p:sp>
                <p:nvSpPr>
                  <p:cNvPr id="27" name="Freeform 220">
                    <a:extLst>
                      <a:ext uri="{FF2B5EF4-FFF2-40B4-BE49-F238E27FC236}">
                        <a16:creationId xmlns:a16="http://schemas.microsoft.com/office/drawing/2014/main" id="{B5CBBF84-B390-4538-A4F6-E124B111346A}"/>
                      </a:ext>
                    </a:extLst>
                  </p:cNvPr>
                  <p:cNvSpPr>
                    <a:spLocks/>
                  </p:cNvSpPr>
                  <p:nvPr/>
                </p:nvSpPr>
                <p:spPr bwMode="auto">
                  <a:xfrm>
                    <a:off x="6480175" y="3849688"/>
                    <a:ext cx="1046163" cy="544513"/>
                  </a:xfrm>
                  <a:custGeom>
                    <a:avLst/>
                    <a:gdLst>
                      <a:gd name="T0" fmla="*/ 359 w 362"/>
                      <a:gd name="T1" fmla="*/ 134 h 188"/>
                      <a:gd name="T2" fmla="*/ 355 w 362"/>
                      <a:gd name="T3" fmla="*/ 132 h 188"/>
                      <a:gd name="T4" fmla="*/ 317 w 362"/>
                      <a:gd name="T5" fmla="*/ 138 h 188"/>
                      <a:gd name="T6" fmla="*/ 247 w 362"/>
                      <a:gd name="T7" fmla="*/ 149 h 188"/>
                      <a:gd name="T8" fmla="*/ 223 w 362"/>
                      <a:gd name="T9" fmla="*/ 149 h 188"/>
                      <a:gd name="T10" fmla="*/ 214 w 362"/>
                      <a:gd name="T11" fmla="*/ 161 h 188"/>
                      <a:gd name="T12" fmla="*/ 200 w 362"/>
                      <a:gd name="T13" fmla="*/ 181 h 188"/>
                      <a:gd name="T14" fmla="*/ 188 w 362"/>
                      <a:gd name="T15" fmla="*/ 176 h 188"/>
                      <a:gd name="T16" fmla="*/ 170 w 362"/>
                      <a:gd name="T17" fmla="*/ 179 h 188"/>
                      <a:gd name="T18" fmla="*/ 132 w 362"/>
                      <a:gd name="T19" fmla="*/ 178 h 188"/>
                      <a:gd name="T20" fmla="*/ 123 w 362"/>
                      <a:gd name="T21" fmla="*/ 164 h 188"/>
                      <a:gd name="T22" fmla="*/ 124 w 362"/>
                      <a:gd name="T23" fmla="*/ 156 h 188"/>
                      <a:gd name="T24" fmla="*/ 119 w 362"/>
                      <a:gd name="T25" fmla="*/ 150 h 188"/>
                      <a:gd name="T26" fmla="*/ 92 w 362"/>
                      <a:gd name="T27" fmla="*/ 146 h 188"/>
                      <a:gd name="T28" fmla="*/ 73 w 362"/>
                      <a:gd name="T29" fmla="*/ 146 h 188"/>
                      <a:gd name="T30" fmla="*/ 66 w 362"/>
                      <a:gd name="T31" fmla="*/ 142 h 188"/>
                      <a:gd name="T32" fmla="*/ 54 w 362"/>
                      <a:gd name="T33" fmla="*/ 141 h 188"/>
                      <a:gd name="T34" fmla="*/ 44 w 362"/>
                      <a:gd name="T35" fmla="*/ 143 h 188"/>
                      <a:gd name="T36" fmla="*/ 32 w 362"/>
                      <a:gd name="T37" fmla="*/ 150 h 188"/>
                      <a:gd name="T38" fmla="*/ 28 w 362"/>
                      <a:gd name="T39" fmla="*/ 146 h 188"/>
                      <a:gd name="T40" fmla="*/ 25 w 362"/>
                      <a:gd name="T41" fmla="*/ 140 h 188"/>
                      <a:gd name="T42" fmla="*/ 19 w 362"/>
                      <a:gd name="T43" fmla="*/ 132 h 188"/>
                      <a:gd name="T44" fmla="*/ 22 w 362"/>
                      <a:gd name="T45" fmla="*/ 150 h 188"/>
                      <a:gd name="T46" fmla="*/ 5 w 362"/>
                      <a:gd name="T47" fmla="*/ 162 h 188"/>
                      <a:gd name="T48" fmla="*/ 15 w 362"/>
                      <a:gd name="T49" fmla="*/ 114 h 188"/>
                      <a:gd name="T50" fmla="*/ 19 w 362"/>
                      <a:gd name="T51" fmla="*/ 107 h 188"/>
                      <a:gd name="T52" fmla="*/ 35 w 362"/>
                      <a:gd name="T53" fmla="*/ 115 h 188"/>
                      <a:gd name="T54" fmla="*/ 31 w 362"/>
                      <a:gd name="T55" fmla="*/ 95 h 188"/>
                      <a:gd name="T56" fmla="*/ 34 w 362"/>
                      <a:gd name="T57" fmla="*/ 86 h 188"/>
                      <a:gd name="T58" fmla="*/ 50 w 362"/>
                      <a:gd name="T59" fmla="*/ 90 h 188"/>
                      <a:gd name="T60" fmla="*/ 49 w 362"/>
                      <a:gd name="T61" fmla="*/ 81 h 188"/>
                      <a:gd name="T62" fmla="*/ 48 w 362"/>
                      <a:gd name="T63" fmla="*/ 77 h 188"/>
                      <a:gd name="T64" fmla="*/ 39 w 362"/>
                      <a:gd name="T65" fmla="*/ 58 h 188"/>
                      <a:gd name="T66" fmla="*/ 56 w 362"/>
                      <a:gd name="T67" fmla="*/ 39 h 188"/>
                      <a:gd name="T68" fmla="*/ 57 w 362"/>
                      <a:gd name="T69" fmla="*/ 45 h 188"/>
                      <a:gd name="T70" fmla="*/ 59 w 362"/>
                      <a:gd name="T71" fmla="*/ 42 h 188"/>
                      <a:gd name="T72" fmla="*/ 64 w 362"/>
                      <a:gd name="T73" fmla="*/ 38 h 188"/>
                      <a:gd name="T74" fmla="*/ 79 w 362"/>
                      <a:gd name="T75" fmla="*/ 23 h 188"/>
                      <a:gd name="T76" fmla="*/ 103 w 362"/>
                      <a:gd name="T77" fmla="*/ 28 h 188"/>
                      <a:gd name="T78" fmla="*/ 127 w 362"/>
                      <a:gd name="T79" fmla="*/ 28 h 188"/>
                      <a:gd name="T80" fmla="*/ 155 w 362"/>
                      <a:gd name="T81" fmla="*/ 7 h 188"/>
                      <a:gd name="T82" fmla="*/ 175 w 362"/>
                      <a:gd name="T83" fmla="*/ 5 h 188"/>
                      <a:gd name="T84" fmla="*/ 186 w 362"/>
                      <a:gd name="T85" fmla="*/ 6 h 188"/>
                      <a:gd name="T86" fmla="*/ 203 w 362"/>
                      <a:gd name="T87" fmla="*/ 16 h 188"/>
                      <a:gd name="T88" fmla="*/ 206 w 362"/>
                      <a:gd name="T89" fmla="*/ 25 h 188"/>
                      <a:gd name="T90" fmla="*/ 202 w 362"/>
                      <a:gd name="T91" fmla="*/ 48 h 188"/>
                      <a:gd name="T92" fmla="*/ 202 w 362"/>
                      <a:gd name="T93" fmla="*/ 55 h 188"/>
                      <a:gd name="T94" fmla="*/ 232 w 362"/>
                      <a:gd name="T95" fmla="*/ 39 h 188"/>
                      <a:gd name="T96" fmla="*/ 235 w 362"/>
                      <a:gd name="T97" fmla="*/ 40 h 188"/>
                      <a:gd name="T98" fmla="*/ 262 w 362"/>
                      <a:gd name="T99" fmla="*/ 67 h 188"/>
                      <a:gd name="T100" fmla="*/ 308 w 362"/>
                      <a:gd name="T101" fmla="*/ 72 h 188"/>
                      <a:gd name="T102" fmla="*/ 362 w 362"/>
                      <a:gd name="T103" fmla="*/ 99 h 188"/>
                      <a:gd name="T104" fmla="*/ 347 w 362"/>
                      <a:gd name="T105" fmla="*/ 115 h 188"/>
                      <a:gd name="T106" fmla="*/ 343 w 362"/>
                      <a:gd name="T107" fmla="*/ 12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2" h="188">
                        <a:moveTo>
                          <a:pt x="358" y="127"/>
                        </a:moveTo>
                        <a:cubicBezTo>
                          <a:pt x="358" y="125"/>
                          <a:pt x="358" y="124"/>
                          <a:pt x="358" y="122"/>
                        </a:cubicBezTo>
                        <a:cubicBezTo>
                          <a:pt x="358" y="122"/>
                          <a:pt x="358" y="122"/>
                          <a:pt x="358" y="123"/>
                        </a:cubicBezTo>
                        <a:cubicBezTo>
                          <a:pt x="358" y="126"/>
                          <a:pt x="359" y="133"/>
                          <a:pt x="359" y="133"/>
                        </a:cubicBezTo>
                        <a:cubicBezTo>
                          <a:pt x="359" y="133"/>
                          <a:pt x="359" y="134"/>
                          <a:pt x="359" y="134"/>
                        </a:cubicBezTo>
                        <a:cubicBezTo>
                          <a:pt x="358" y="135"/>
                          <a:pt x="360" y="138"/>
                          <a:pt x="358" y="140"/>
                        </a:cubicBezTo>
                        <a:cubicBezTo>
                          <a:pt x="358" y="140"/>
                          <a:pt x="358" y="140"/>
                          <a:pt x="358" y="140"/>
                        </a:cubicBezTo>
                        <a:cubicBezTo>
                          <a:pt x="358" y="139"/>
                          <a:pt x="358" y="137"/>
                          <a:pt x="358" y="135"/>
                        </a:cubicBezTo>
                        <a:cubicBezTo>
                          <a:pt x="357" y="135"/>
                          <a:pt x="356" y="135"/>
                          <a:pt x="355" y="135"/>
                        </a:cubicBezTo>
                        <a:cubicBezTo>
                          <a:pt x="355" y="134"/>
                          <a:pt x="355" y="133"/>
                          <a:pt x="355" y="132"/>
                        </a:cubicBezTo>
                        <a:cubicBezTo>
                          <a:pt x="353" y="132"/>
                          <a:pt x="352" y="132"/>
                          <a:pt x="350" y="132"/>
                        </a:cubicBezTo>
                        <a:cubicBezTo>
                          <a:pt x="350" y="133"/>
                          <a:pt x="350" y="134"/>
                          <a:pt x="350" y="135"/>
                        </a:cubicBezTo>
                        <a:cubicBezTo>
                          <a:pt x="346" y="135"/>
                          <a:pt x="343" y="135"/>
                          <a:pt x="339" y="135"/>
                        </a:cubicBezTo>
                        <a:cubicBezTo>
                          <a:pt x="339" y="137"/>
                          <a:pt x="334" y="140"/>
                          <a:pt x="330" y="140"/>
                        </a:cubicBezTo>
                        <a:cubicBezTo>
                          <a:pt x="329" y="137"/>
                          <a:pt x="321" y="136"/>
                          <a:pt x="317" y="138"/>
                        </a:cubicBezTo>
                        <a:cubicBezTo>
                          <a:pt x="317" y="136"/>
                          <a:pt x="317" y="136"/>
                          <a:pt x="316" y="134"/>
                        </a:cubicBezTo>
                        <a:cubicBezTo>
                          <a:pt x="296" y="136"/>
                          <a:pt x="286" y="138"/>
                          <a:pt x="272" y="144"/>
                        </a:cubicBezTo>
                        <a:cubicBezTo>
                          <a:pt x="267" y="147"/>
                          <a:pt x="263" y="145"/>
                          <a:pt x="259" y="146"/>
                        </a:cubicBezTo>
                        <a:cubicBezTo>
                          <a:pt x="257" y="147"/>
                          <a:pt x="254" y="148"/>
                          <a:pt x="252" y="149"/>
                        </a:cubicBezTo>
                        <a:cubicBezTo>
                          <a:pt x="250" y="149"/>
                          <a:pt x="249" y="149"/>
                          <a:pt x="247" y="149"/>
                        </a:cubicBezTo>
                        <a:cubicBezTo>
                          <a:pt x="244" y="151"/>
                          <a:pt x="238" y="155"/>
                          <a:pt x="237" y="156"/>
                        </a:cubicBezTo>
                        <a:cubicBezTo>
                          <a:pt x="232" y="157"/>
                          <a:pt x="223" y="161"/>
                          <a:pt x="223" y="164"/>
                        </a:cubicBezTo>
                        <a:cubicBezTo>
                          <a:pt x="216" y="161"/>
                          <a:pt x="217" y="156"/>
                          <a:pt x="214" y="151"/>
                        </a:cubicBezTo>
                        <a:cubicBezTo>
                          <a:pt x="214" y="151"/>
                          <a:pt x="214" y="150"/>
                          <a:pt x="214" y="150"/>
                        </a:cubicBezTo>
                        <a:cubicBezTo>
                          <a:pt x="218" y="150"/>
                          <a:pt x="221" y="151"/>
                          <a:pt x="223" y="149"/>
                        </a:cubicBezTo>
                        <a:cubicBezTo>
                          <a:pt x="221" y="148"/>
                          <a:pt x="217" y="144"/>
                          <a:pt x="218" y="141"/>
                        </a:cubicBezTo>
                        <a:cubicBezTo>
                          <a:pt x="216" y="142"/>
                          <a:pt x="216" y="143"/>
                          <a:pt x="214" y="143"/>
                        </a:cubicBezTo>
                        <a:cubicBezTo>
                          <a:pt x="215" y="144"/>
                          <a:pt x="215" y="145"/>
                          <a:pt x="216" y="146"/>
                        </a:cubicBezTo>
                        <a:cubicBezTo>
                          <a:pt x="214" y="147"/>
                          <a:pt x="214" y="148"/>
                          <a:pt x="213" y="149"/>
                        </a:cubicBezTo>
                        <a:cubicBezTo>
                          <a:pt x="213" y="153"/>
                          <a:pt x="213" y="157"/>
                          <a:pt x="214" y="161"/>
                        </a:cubicBezTo>
                        <a:cubicBezTo>
                          <a:pt x="216" y="161"/>
                          <a:pt x="219" y="167"/>
                          <a:pt x="219" y="167"/>
                        </a:cubicBezTo>
                        <a:cubicBezTo>
                          <a:pt x="218" y="169"/>
                          <a:pt x="216" y="169"/>
                          <a:pt x="215" y="170"/>
                        </a:cubicBezTo>
                        <a:cubicBezTo>
                          <a:pt x="208" y="176"/>
                          <a:pt x="209" y="172"/>
                          <a:pt x="202" y="170"/>
                        </a:cubicBezTo>
                        <a:cubicBezTo>
                          <a:pt x="202" y="174"/>
                          <a:pt x="202" y="178"/>
                          <a:pt x="201" y="181"/>
                        </a:cubicBezTo>
                        <a:cubicBezTo>
                          <a:pt x="201" y="181"/>
                          <a:pt x="201" y="181"/>
                          <a:pt x="200" y="181"/>
                        </a:cubicBezTo>
                        <a:cubicBezTo>
                          <a:pt x="199" y="180"/>
                          <a:pt x="198" y="178"/>
                          <a:pt x="197" y="177"/>
                        </a:cubicBezTo>
                        <a:cubicBezTo>
                          <a:pt x="197" y="177"/>
                          <a:pt x="197" y="177"/>
                          <a:pt x="197" y="178"/>
                        </a:cubicBezTo>
                        <a:cubicBezTo>
                          <a:pt x="197" y="178"/>
                          <a:pt x="196" y="177"/>
                          <a:pt x="196" y="177"/>
                        </a:cubicBezTo>
                        <a:cubicBezTo>
                          <a:pt x="196" y="178"/>
                          <a:pt x="197" y="180"/>
                          <a:pt x="197" y="181"/>
                        </a:cubicBezTo>
                        <a:cubicBezTo>
                          <a:pt x="192" y="179"/>
                          <a:pt x="195" y="176"/>
                          <a:pt x="188" y="176"/>
                        </a:cubicBezTo>
                        <a:cubicBezTo>
                          <a:pt x="188" y="177"/>
                          <a:pt x="188" y="177"/>
                          <a:pt x="188" y="177"/>
                        </a:cubicBezTo>
                        <a:cubicBezTo>
                          <a:pt x="188" y="179"/>
                          <a:pt x="192" y="182"/>
                          <a:pt x="194" y="185"/>
                        </a:cubicBezTo>
                        <a:cubicBezTo>
                          <a:pt x="192" y="186"/>
                          <a:pt x="190" y="187"/>
                          <a:pt x="188" y="188"/>
                        </a:cubicBezTo>
                        <a:cubicBezTo>
                          <a:pt x="187" y="187"/>
                          <a:pt x="180" y="180"/>
                          <a:pt x="180" y="180"/>
                        </a:cubicBezTo>
                        <a:cubicBezTo>
                          <a:pt x="177" y="178"/>
                          <a:pt x="171" y="180"/>
                          <a:pt x="170" y="179"/>
                        </a:cubicBezTo>
                        <a:cubicBezTo>
                          <a:pt x="169" y="178"/>
                          <a:pt x="169" y="178"/>
                          <a:pt x="168" y="177"/>
                        </a:cubicBezTo>
                        <a:cubicBezTo>
                          <a:pt x="166" y="178"/>
                          <a:pt x="163" y="178"/>
                          <a:pt x="162" y="180"/>
                        </a:cubicBezTo>
                        <a:cubicBezTo>
                          <a:pt x="157" y="179"/>
                          <a:pt x="161" y="173"/>
                          <a:pt x="150" y="173"/>
                        </a:cubicBezTo>
                        <a:cubicBezTo>
                          <a:pt x="149" y="169"/>
                          <a:pt x="142" y="169"/>
                          <a:pt x="140" y="166"/>
                        </a:cubicBezTo>
                        <a:cubicBezTo>
                          <a:pt x="138" y="167"/>
                          <a:pt x="133" y="176"/>
                          <a:pt x="132" y="178"/>
                        </a:cubicBezTo>
                        <a:cubicBezTo>
                          <a:pt x="132" y="178"/>
                          <a:pt x="132" y="178"/>
                          <a:pt x="132" y="178"/>
                        </a:cubicBezTo>
                        <a:cubicBezTo>
                          <a:pt x="129" y="177"/>
                          <a:pt x="113" y="167"/>
                          <a:pt x="111" y="164"/>
                        </a:cubicBezTo>
                        <a:cubicBezTo>
                          <a:pt x="111" y="164"/>
                          <a:pt x="111" y="164"/>
                          <a:pt x="111" y="164"/>
                        </a:cubicBezTo>
                        <a:cubicBezTo>
                          <a:pt x="112" y="163"/>
                          <a:pt x="113" y="159"/>
                          <a:pt x="115" y="159"/>
                        </a:cubicBezTo>
                        <a:cubicBezTo>
                          <a:pt x="118" y="156"/>
                          <a:pt x="122" y="162"/>
                          <a:pt x="123" y="164"/>
                        </a:cubicBezTo>
                        <a:cubicBezTo>
                          <a:pt x="124" y="163"/>
                          <a:pt x="126" y="162"/>
                          <a:pt x="126" y="163"/>
                        </a:cubicBezTo>
                        <a:cubicBezTo>
                          <a:pt x="127" y="164"/>
                          <a:pt x="127" y="164"/>
                          <a:pt x="128" y="165"/>
                        </a:cubicBezTo>
                        <a:cubicBezTo>
                          <a:pt x="130" y="164"/>
                          <a:pt x="129" y="165"/>
                          <a:pt x="131" y="165"/>
                        </a:cubicBezTo>
                        <a:cubicBezTo>
                          <a:pt x="132" y="164"/>
                          <a:pt x="132" y="163"/>
                          <a:pt x="133" y="162"/>
                        </a:cubicBezTo>
                        <a:cubicBezTo>
                          <a:pt x="130" y="161"/>
                          <a:pt x="126" y="158"/>
                          <a:pt x="124" y="156"/>
                        </a:cubicBezTo>
                        <a:cubicBezTo>
                          <a:pt x="125" y="155"/>
                          <a:pt x="125" y="154"/>
                          <a:pt x="125" y="153"/>
                        </a:cubicBezTo>
                        <a:cubicBezTo>
                          <a:pt x="125" y="152"/>
                          <a:pt x="117" y="141"/>
                          <a:pt x="116" y="141"/>
                        </a:cubicBezTo>
                        <a:cubicBezTo>
                          <a:pt x="116" y="141"/>
                          <a:pt x="115" y="141"/>
                          <a:pt x="115" y="140"/>
                        </a:cubicBezTo>
                        <a:cubicBezTo>
                          <a:pt x="115" y="141"/>
                          <a:pt x="115" y="141"/>
                          <a:pt x="115" y="141"/>
                        </a:cubicBezTo>
                        <a:cubicBezTo>
                          <a:pt x="116" y="146"/>
                          <a:pt x="119" y="146"/>
                          <a:pt x="119" y="150"/>
                        </a:cubicBezTo>
                        <a:cubicBezTo>
                          <a:pt x="113" y="150"/>
                          <a:pt x="98" y="146"/>
                          <a:pt x="95" y="147"/>
                        </a:cubicBezTo>
                        <a:cubicBezTo>
                          <a:pt x="95" y="139"/>
                          <a:pt x="97" y="135"/>
                          <a:pt x="99" y="131"/>
                        </a:cubicBezTo>
                        <a:cubicBezTo>
                          <a:pt x="98" y="131"/>
                          <a:pt x="98" y="131"/>
                          <a:pt x="97" y="131"/>
                        </a:cubicBezTo>
                        <a:cubicBezTo>
                          <a:pt x="97" y="131"/>
                          <a:pt x="96" y="131"/>
                          <a:pt x="96" y="131"/>
                        </a:cubicBezTo>
                        <a:cubicBezTo>
                          <a:pt x="94" y="135"/>
                          <a:pt x="93" y="140"/>
                          <a:pt x="92" y="146"/>
                        </a:cubicBezTo>
                        <a:cubicBezTo>
                          <a:pt x="92" y="146"/>
                          <a:pt x="91" y="146"/>
                          <a:pt x="91" y="146"/>
                        </a:cubicBezTo>
                        <a:cubicBezTo>
                          <a:pt x="89" y="144"/>
                          <a:pt x="86" y="142"/>
                          <a:pt x="84" y="141"/>
                        </a:cubicBezTo>
                        <a:cubicBezTo>
                          <a:pt x="83" y="140"/>
                          <a:pt x="79" y="143"/>
                          <a:pt x="80" y="141"/>
                        </a:cubicBezTo>
                        <a:cubicBezTo>
                          <a:pt x="76" y="142"/>
                          <a:pt x="79" y="144"/>
                          <a:pt x="76" y="146"/>
                        </a:cubicBezTo>
                        <a:cubicBezTo>
                          <a:pt x="75" y="146"/>
                          <a:pt x="74" y="146"/>
                          <a:pt x="73" y="146"/>
                        </a:cubicBezTo>
                        <a:cubicBezTo>
                          <a:pt x="73" y="145"/>
                          <a:pt x="73" y="145"/>
                          <a:pt x="73" y="144"/>
                        </a:cubicBezTo>
                        <a:cubicBezTo>
                          <a:pt x="71" y="143"/>
                          <a:pt x="69" y="142"/>
                          <a:pt x="67" y="142"/>
                        </a:cubicBezTo>
                        <a:cubicBezTo>
                          <a:pt x="67" y="143"/>
                          <a:pt x="68" y="142"/>
                          <a:pt x="67" y="143"/>
                        </a:cubicBezTo>
                        <a:cubicBezTo>
                          <a:pt x="67" y="142"/>
                          <a:pt x="67" y="142"/>
                          <a:pt x="67" y="141"/>
                        </a:cubicBezTo>
                        <a:cubicBezTo>
                          <a:pt x="66" y="141"/>
                          <a:pt x="66" y="142"/>
                          <a:pt x="66" y="142"/>
                        </a:cubicBezTo>
                        <a:cubicBezTo>
                          <a:pt x="66" y="142"/>
                          <a:pt x="66" y="142"/>
                          <a:pt x="66" y="142"/>
                        </a:cubicBezTo>
                        <a:cubicBezTo>
                          <a:pt x="65" y="143"/>
                          <a:pt x="65" y="147"/>
                          <a:pt x="65" y="147"/>
                        </a:cubicBezTo>
                        <a:cubicBezTo>
                          <a:pt x="64" y="149"/>
                          <a:pt x="60" y="149"/>
                          <a:pt x="57" y="149"/>
                        </a:cubicBezTo>
                        <a:cubicBezTo>
                          <a:pt x="57" y="146"/>
                          <a:pt x="57" y="142"/>
                          <a:pt x="55" y="140"/>
                        </a:cubicBezTo>
                        <a:cubicBezTo>
                          <a:pt x="54" y="141"/>
                          <a:pt x="55" y="141"/>
                          <a:pt x="54" y="141"/>
                        </a:cubicBezTo>
                        <a:cubicBezTo>
                          <a:pt x="54" y="144"/>
                          <a:pt x="55" y="147"/>
                          <a:pt x="55" y="150"/>
                        </a:cubicBezTo>
                        <a:cubicBezTo>
                          <a:pt x="55" y="150"/>
                          <a:pt x="54" y="151"/>
                          <a:pt x="54" y="151"/>
                        </a:cubicBezTo>
                        <a:cubicBezTo>
                          <a:pt x="53" y="151"/>
                          <a:pt x="53" y="151"/>
                          <a:pt x="52" y="151"/>
                        </a:cubicBezTo>
                        <a:cubicBezTo>
                          <a:pt x="51" y="149"/>
                          <a:pt x="47" y="144"/>
                          <a:pt x="45" y="143"/>
                        </a:cubicBezTo>
                        <a:cubicBezTo>
                          <a:pt x="45" y="143"/>
                          <a:pt x="45" y="143"/>
                          <a:pt x="44" y="143"/>
                        </a:cubicBezTo>
                        <a:cubicBezTo>
                          <a:pt x="45" y="149"/>
                          <a:pt x="45" y="149"/>
                          <a:pt x="48" y="152"/>
                        </a:cubicBezTo>
                        <a:cubicBezTo>
                          <a:pt x="46" y="154"/>
                          <a:pt x="44" y="156"/>
                          <a:pt x="42" y="158"/>
                        </a:cubicBezTo>
                        <a:cubicBezTo>
                          <a:pt x="41" y="157"/>
                          <a:pt x="41" y="156"/>
                          <a:pt x="40" y="156"/>
                        </a:cubicBezTo>
                        <a:cubicBezTo>
                          <a:pt x="38" y="157"/>
                          <a:pt x="38" y="158"/>
                          <a:pt x="37" y="157"/>
                        </a:cubicBezTo>
                        <a:cubicBezTo>
                          <a:pt x="35" y="156"/>
                          <a:pt x="31" y="152"/>
                          <a:pt x="32" y="150"/>
                        </a:cubicBezTo>
                        <a:cubicBezTo>
                          <a:pt x="32" y="150"/>
                          <a:pt x="33" y="150"/>
                          <a:pt x="33" y="150"/>
                        </a:cubicBezTo>
                        <a:cubicBezTo>
                          <a:pt x="33" y="150"/>
                          <a:pt x="33" y="150"/>
                          <a:pt x="33" y="150"/>
                        </a:cubicBezTo>
                        <a:cubicBezTo>
                          <a:pt x="32" y="149"/>
                          <a:pt x="31" y="148"/>
                          <a:pt x="30" y="147"/>
                        </a:cubicBezTo>
                        <a:cubicBezTo>
                          <a:pt x="30" y="148"/>
                          <a:pt x="30" y="148"/>
                          <a:pt x="29" y="148"/>
                        </a:cubicBezTo>
                        <a:cubicBezTo>
                          <a:pt x="28" y="147"/>
                          <a:pt x="28" y="147"/>
                          <a:pt x="28" y="146"/>
                        </a:cubicBezTo>
                        <a:cubicBezTo>
                          <a:pt x="29" y="146"/>
                          <a:pt x="33" y="142"/>
                          <a:pt x="35" y="140"/>
                        </a:cubicBezTo>
                        <a:cubicBezTo>
                          <a:pt x="34" y="139"/>
                          <a:pt x="34" y="139"/>
                          <a:pt x="34" y="138"/>
                        </a:cubicBezTo>
                        <a:cubicBezTo>
                          <a:pt x="31" y="139"/>
                          <a:pt x="30" y="142"/>
                          <a:pt x="27" y="144"/>
                        </a:cubicBezTo>
                        <a:cubicBezTo>
                          <a:pt x="26" y="142"/>
                          <a:pt x="26" y="142"/>
                          <a:pt x="24" y="141"/>
                        </a:cubicBezTo>
                        <a:cubicBezTo>
                          <a:pt x="25" y="141"/>
                          <a:pt x="25" y="140"/>
                          <a:pt x="25" y="140"/>
                        </a:cubicBezTo>
                        <a:cubicBezTo>
                          <a:pt x="27" y="139"/>
                          <a:pt x="29" y="137"/>
                          <a:pt x="29" y="135"/>
                        </a:cubicBezTo>
                        <a:cubicBezTo>
                          <a:pt x="28" y="135"/>
                          <a:pt x="28" y="134"/>
                          <a:pt x="27" y="133"/>
                        </a:cubicBezTo>
                        <a:cubicBezTo>
                          <a:pt x="25" y="135"/>
                          <a:pt x="25" y="137"/>
                          <a:pt x="22" y="138"/>
                        </a:cubicBezTo>
                        <a:cubicBezTo>
                          <a:pt x="22" y="137"/>
                          <a:pt x="20" y="132"/>
                          <a:pt x="19" y="132"/>
                        </a:cubicBezTo>
                        <a:cubicBezTo>
                          <a:pt x="19" y="132"/>
                          <a:pt x="19" y="132"/>
                          <a:pt x="19" y="132"/>
                        </a:cubicBezTo>
                        <a:cubicBezTo>
                          <a:pt x="18" y="133"/>
                          <a:pt x="17" y="133"/>
                          <a:pt x="16" y="134"/>
                        </a:cubicBezTo>
                        <a:cubicBezTo>
                          <a:pt x="18" y="141"/>
                          <a:pt x="17" y="144"/>
                          <a:pt x="20" y="147"/>
                        </a:cubicBezTo>
                        <a:cubicBezTo>
                          <a:pt x="20" y="147"/>
                          <a:pt x="21" y="148"/>
                          <a:pt x="20" y="148"/>
                        </a:cubicBezTo>
                        <a:cubicBezTo>
                          <a:pt x="20" y="148"/>
                          <a:pt x="22" y="149"/>
                          <a:pt x="21" y="149"/>
                        </a:cubicBezTo>
                        <a:cubicBezTo>
                          <a:pt x="21" y="149"/>
                          <a:pt x="22" y="150"/>
                          <a:pt x="22" y="150"/>
                        </a:cubicBezTo>
                        <a:cubicBezTo>
                          <a:pt x="22" y="151"/>
                          <a:pt x="22" y="151"/>
                          <a:pt x="22" y="151"/>
                        </a:cubicBezTo>
                        <a:cubicBezTo>
                          <a:pt x="23" y="153"/>
                          <a:pt x="24" y="155"/>
                          <a:pt x="25" y="156"/>
                        </a:cubicBezTo>
                        <a:cubicBezTo>
                          <a:pt x="26" y="158"/>
                          <a:pt x="30" y="164"/>
                          <a:pt x="28" y="165"/>
                        </a:cubicBezTo>
                        <a:cubicBezTo>
                          <a:pt x="26" y="167"/>
                          <a:pt x="21" y="165"/>
                          <a:pt x="19" y="165"/>
                        </a:cubicBezTo>
                        <a:cubicBezTo>
                          <a:pt x="10" y="167"/>
                          <a:pt x="8" y="165"/>
                          <a:pt x="5" y="162"/>
                        </a:cubicBezTo>
                        <a:cubicBezTo>
                          <a:pt x="4" y="161"/>
                          <a:pt x="4" y="160"/>
                          <a:pt x="4" y="160"/>
                        </a:cubicBezTo>
                        <a:cubicBezTo>
                          <a:pt x="3" y="159"/>
                          <a:pt x="2" y="158"/>
                          <a:pt x="2" y="157"/>
                        </a:cubicBezTo>
                        <a:cubicBezTo>
                          <a:pt x="2" y="157"/>
                          <a:pt x="1" y="157"/>
                          <a:pt x="0" y="158"/>
                        </a:cubicBezTo>
                        <a:cubicBezTo>
                          <a:pt x="1" y="156"/>
                          <a:pt x="0" y="154"/>
                          <a:pt x="0" y="152"/>
                        </a:cubicBezTo>
                        <a:cubicBezTo>
                          <a:pt x="7" y="144"/>
                          <a:pt x="9" y="124"/>
                          <a:pt x="15" y="114"/>
                        </a:cubicBezTo>
                        <a:cubicBezTo>
                          <a:pt x="15" y="113"/>
                          <a:pt x="14" y="112"/>
                          <a:pt x="14" y="112"/>
                        </a:cubicBezTo>
                        <a:cubicBezTo>
                          <a:pt x="14" y="112"/>
                          <a:pt x="16" y="111"/>
                          <a:pt x="16" y="110"/>
                        </a:cubicBezTo>
                        <a:cubicBezTo>
                          <a:pt x="15" y="108"/>
                          <a:pt x="15" y="107"/>
                          <a:pt x="14" y="105"/>
                        </a:cubicBezTo>
                        <a:cubicBezTo>
                          <a:pt x="15" y="105"/>
                          <a:pt x="18" y="103"/>
                          <a:pt x="19" y="105"/>
                        </a:cubicBezTo>
                        <a:cubicBezTo>
                          <a:pt x="18" y="105"/>
                          <a:pt x="18" y="106"/>
                          <a:pt x="19" y="107"/>
                        </a:cubicBezTo>
                        <a:cubicBezTo>
                          <a:pt x="20" y="109"/>
                          <a:pt x="27" y="111"/>
                          <a:pt x="29" y="112"/>
                        </a:cubicBezTo>
                        <a:cubicBezTo>
                          <a:pt x="28" y="115"/>
                          <a:pt x="30" y="116"/>
                          <a:pt x="29" y="118"/>
                        </a:cubicBezTo>
                        <a:cubicBezTo>
                          <a:pt x="31" y="118"/>
                          <a:pt x="33" y="118"/>
                          <a:pt x="34" y="117"/>
                        </a:cubicBezTo>
                        <a:cubicBezTo>
                          <a:pt x="34" y="117"/>
                          <a:pt x="35" y="116"/>
                          <a:pt x="35" y="116"/>
                        </a:cubicBezTo>
                        <a:cubicBezTo>
                          <a:pt x="35" y="116"/>
                          <a:pt x="35" y="116"/>
                          <a:pt x="35" y="115"/>
                        </a:cubicBezTo>
                        <a:cubicBezTo>
                          <a:pt x="34" y="115"/>
                          <a:pt x="34" y="115"/>
                          <a:pt x="34" y="115"/>
                        </a:cubicBezTo>
                        <a:cubicBezTo>
                          <a:pt x="33" y="115"/>
                          <a:pt x="32" y="116"/>
                          <a:pt x="32" y="115"/>
                        </a:cubicBezTo>
                        <a:cubicBezTo>
                          <a:pt x="30" y="114"/>
                          <a:pt x="31" y="112"/>
                          <a:pt x="31" y="111"/>
                        </a:cubicBezTo>
                        <a:cubicBezTo>
                          <a:pt x="28" y="111"/>
                          <a:pt x="23" y="102"/>
                          <a:pt x="21" y="100"/>
                        </a:cubicBezTo>
                        <a:cubicBezTo>
                          <a:pt x="25" y="99"/>
                          <a:pt x="26" y="96"/>
                          <a:pt x="31" y="95"/>
                        </a:cubicBezTo>
                        <a:cubicBezTo>
                          <a:pt x="31" y="95"/>
                          <a:pt x="31" y="95"/>
                          <a:pt x="31" y="95"/>
                        </a:cubicBezTo>
                        <a:cubicBezTo>
                          <a:pt x="31" y="97"/>
                          <a:pt x="31" y="98"/>
                          <a:pt x="33" y="98"/>
                        </a:cubicBezTo>
                        <a:cubicBezTo>
                          <a:pt x="33" y="98"/>
                          <a:pt x="33" y="97"/>
                          <a:pt x="34" y="97"/>
                        </a:cubicBezTo>
                        <a:cubicBezTo>
                          <a:pt x="32" y="94"/>
                          <a:pt x="31" y="93"/>
                          <a:pt x="30" y="90"/>
                        </a:cubicBezTo>
                        <a:cubicBezTo>
                          <a:pt x="31" y="90"/>
                          <a:pt x="32" y="88"/>
                          <a:pt x="34" y="86"/>
                        </a:cubicBezTo>
                        <a:cubicBezTo>
                          <a:pt x="36" y="88"/>
                          <a:pt x="45" y="87"/>
                          <a:pt x="45" y="86"/>
                        </a:cubicBezTo>
                        <a:cubicBezTo>
                          <a:pt x="46" y="88"/>
                          <a:pt x="46" y="90"/>
                          <a:pt x="46" y="92"/>
                        </a:cubicBezTo>
                        <a:cubicBezTo>
                          <a:pt x="48" y="92"/>
                          <a:pt x="49" y="92"/>
                          <a:pt x="49" y="91"/>
                        </a:cubicBezTo>
                        <a:cubicBezTo>
                          <a:pt x="50" y="90"/>
                          <a:pt x="49" y="91"/>
                          <a:pt x="49" y="89"/>
                        </a:cubicBezTo>
                        <a:cubicBezTo>
                          <a:pt x="50" y="89"/>
                          <a:pt x="50" y="89"/>
                          <a:pt x="50" y="90"/>
                        </a:cubicBezTo>
                        <a:cubicBezTo>
                          <a:pt x="50" y="89"/>
                          <a:pt x="50" y="89"/>
                          <a:pt x="50" y="88"/>
                        </a:cubicBezTo>
                        <a:cubicBezTo>
                          <a:pt x="50" y="88"/>
                          <a:pt x="50" y="88"/>
                          <a:pt x="50" y="88"/>
                        </a:cubicBezTo>
                        <a:cubicBezTo>
                          <a:pt x="49" y="86"/>
                          <a:pt x="48" y="86"/>
                          <a:pt x="46" y="84"/>
                        </a:cubicBezTo>
                        <a:cubicBezTo>
                          <a:pt x="47" y="83"/>
                          <a:pt x="48" y="83"/>
                          <a:pt x="49" y="83"/>
                        </a:cubicBezTo>
                        <a:cubicBezTo>
                          <a:pt x="49" y="82"/>
                          <a:pt x="49" y="81"/>
                          <a:pt x="49" y="81"/>
                        </a:cubicBezTo>
                        <a:cubicBezTo>
                          <a:pt x="51" y="81"/>
                          <a:pt x="52" y="81"/>
                          <a:pt x="53" y="80"/>
                        </a:cubicBezTo>
                        <a:cubicBezTo>
                          <a:pt x="53" y="80"/>
                          <a:pt x="53" y="80"/>
                          <a:pt x="53" y="79"/>
                        </a:cubicBezTo>
                        <a:cubicBezTo>
                          <a:pt x="53" y="79"/>
                          <a:pt x="53" y="79"/>
                          <a:pt x="53" y="79"/>
                        </a:cubicBezTo>
                        <a:cubicBezTo>
                          <a:pt x="50" y="80"/>
                          <a:pt x="52" y="80"/>
                          <a:pt x="48" y="79"/>
                        </a:cubicBezTo>
                        <a:cubicBezTo>
                          <a:pt x="48" y="78"/>
                          <a:pt x="48" y="78"/>
                          <a:pt x="48" y="77"/>
                        </a:cubicBezTo>
                        <a:cubicBezTo>
                          <a:pt x="46" y="77"/>
                          <a:pt x="37" y="79"/>
                          <a:pt x="35" y="76"/>
                        </a:cubicBezTo>
                        <a:cubicBezTo>
                          <a:pt x="35" y="76"/>
                          <a:pt x="35" y="77"/>
                          <a:pt x="36" y="77"/>
                        </a:cubicBezTo>
                        <a:cubicBezTo>
                          <a:pt x="36" y="75"/>
                          <a:pt x="36" y="75"/>
                          <a:pt x="38" y="75"/>
                        </a:cubicBezTo>
                        <a:cubicBezTo>
                          <a:pt x="37" y="71"/>
                          <a:pt x="40" y="61"/>
                          <a:pt x="41" y="60"/>
                        </a:cubicBezTo>
                        <a:cubicBezTo>
                          <a:pt x="40" y="59"/>
                          <a:pt x="39" y="59"/>
                          <a:pt x="39" y="58"/>
                        </a:cubicBezTo>
                        <a:cubicBezTo>
                          <a:pt x="39" y="58"/>
                          <a:pt x="41" y="55"/>
                          <a:pt x="42" y="55"/>
                        </a:cubicBezTo>
                        <a:cubicBezTo>
                          <a:pt x="42" y="55"/>
                          <a:pt x="45" y="54"/>
                          <a:pt x="45" y="54"/>
                        </a:cubicBezTo>
                        <a:cubicBezTo>
                          <a:pt x="46" y="48"/>
                          <a:pt x="50" y="40"/>
                          <a:pt x="53" y="37"/>
                        </a:cubicBezTo>
                        <a:cubicBezTo>
                          <a:pt x="53" y="38"/>
                          <a:pt x="54" y="38"/>
                          <a:pt x="55" y="37"/>
                        </a:cubicBezTo>
                        <a:cubicBezTo>
                          <a:pt x="55" y="38"/>
                          <a:pt x="55" y="38"/>
                          <a:pt x="56" y="39"/>
                        </a:cubicBezTo>
                        <a:cubicBezTo>
                          <a:pt x="55" y="40"/>
                          <a:pt x="55" y="40"/>
                          <a:pt x="55" y="41"/>
                        </a:cubicBezTo>
                        <a:cubicBezTo>
                          <a:pt x="53" y="40"/>
                          <a:pt x="54" y="40"/>
                          <a:pt x="52" y="40"/>
                        </a:cubicBezTo>
                        <a:cubicBezTo>
                          <a:pt x="52" y="41"/>
                          <a:pt x="52" y="41"/>
                          <a:pt x="51" y="40"/>
                        </a:cubicBezTo>
                        <a:cubicBezTo>
                          <a:pt x="52" y="41"/>
                          <a:pt x="52" y="42"/>
                          <a:pt x="52" y="42"/>
                        </a:cubicBezTo>
                        <a:cubicBezTo>
                          <a:pt x="53" y="43"/>
                          <a:pt x="56" y="44"/>
                          <a:pt x="57" y="45"/>
                        </a:cubicBezTo>
                        <a:cubicBezTo>
                          <a:pt x="57" y="44"/>
                          <a:pt x="57" y="44"/>
                          <a:pt x="57" y="44"/>
                        </a:cubicBezTo>
                        <a:cubicBezTo>
                          <a:pt x="57" y="43"/>
                          <a:pt x="57" y="42"/>
                          <a:pt x="57" y="42"/>
                        </a:cubicBezTo>
                        <a:cubicBezTo>
                          <a:pt x="57" y="42"/>
                          <a:pt x="57" y="42"/>
                          <a:pt x="57" y="42"/>
                        </a:cubicBezTo>
                        <a:cubicBezTo>
                          <a:pt x="59" y="42"/>
                          <a:pt x="57" y="42"/>
                          <a:pt x="59" y="43"/>
                        </a:cubicBezTo>
                        <a:cubicBezTo>
                          <a:pt x="59" y="42"/>
                          <a:pt x="59" y="42"/>
                          <a:pt x="59" y="42"/>
                        </a:cubicBezTo>
                        <a:cubicBezTo>
                          <a:pt x="58" y="40"/>
                          <a:pt x="59" y="40"/>
                          <a:pt x="60" y="40"/>
                        </a:cubicBezTo>
                        <a:cubicBezTo>
                          <a:pt x="61" y="41"/>
                          <a:pt x="64" y="42"/>
                          <a:pt x="65" y="42"/>
                        </a:cubicBezTo>
                        <a:cubicBezTo>
                          <a:pt x="65" y="41"/>
                          <a:pt x="65" y="41"/>
                          <a:pt x="66" y="40"/>
                        </a:cubicBezTo>
                        <a:cubicBezTo>
                          <a:pt x="65" y="40"/>
                          <a:pt x="65" y="40"/>
                          <a:pt x="65" y="40"/>
                        </a:cubicBezTo>
                        <a:cubicBezTo>
                          <a:pt x="65" y="40"/>
                          <a:pt x="64" y="40"/>
                          <a:pt x="64" y="38"/>
                        </a:cubicBezTo>
                        <a:cubicBezTo>
                          <a:pt x="62" y="39"/>
                          <a:pt x="58" y="38"/>
                          <a:pt x="57" y="37"/>
                        </a:cubicBezTo>
                        <a:cubicBezTo>
                          <a:pt x="57" y="37"/>
                          <a:pt x="57" y="36"/>
                          <a:pt x="57" y="36"/>
                        </a:cubicBezTo>
                        <a:cubicBezTo>
                          <a:pt x="63" y="37"/>
                          <a:pt x="69" y="31"/>
                          <a:pt x="74" y="28"/>
                        </a:cubicBezTo>
                        <a:cubicBezTo>
                          <a:pt x="75" y="26"/>
                          <a:pt x="76" y="25"/>
                          <a:pt x="77" y="24"/>
                        </a:cubicBezTo>
                        <a:cubicBezTo>
                          <a:pt x="78" y="23"/>
                          <a:pt x="78" y="23"/>
                          <a:pt x="79" y="23"/>
                        </a:cubicBezTo>
                        <a:cubicBezTo>
                          <a:pt x="80" y="22"/>
                          <a:pt x="81" y="22"/>
                          <a:pt x="82" y="21"/>
                        </a:cubicBezTo>
                        <a:cubicBezTo>
                          <a:pt x="83" y="20"/>
                          <a:pt x="89" y="18"/>
                          <a:pt x="90" y="19"/>
                        </a:cubicBezTo>
                        <a:cubicBezTo>
                          <a:pt x="91" y="19"/>
                          <a:pt x="91" y="19"/>
                          <a:pt x="91" y="20"/>
                        </a:cubicBezTo>
                        <a:cubicBezTo>
                          <a:pt x="95" y="16"/>
                          <a:pt x="103" y="26"/>
                          <a:pt x="104" y="27"/>
                        </a:cubicBezTo>
                        <a:cubicBezTo>
                          <a:pt x="103" y="28"/>
                          <a:pt x="104" y="27"/>
                          <a:pt x="103" y="28"/>
                        </a:cubicBezTo>
                        <a:cubicBezTo>
                          <a:pt x="103" y="28"/>
                          <a:pt x="103" y="29"/>
                          <a:pt x="103" y="29"/>
                        </a:cubicBezTo>
                        <a:cubicBezTo>
                          <a:pt x="107" y="29"/>
                          <a:pt x="108" y="29"/>
                          <a:pt x="109" y="28"/>
                        </a:cubicBezTo>
                        <a:cubicBezTo>
                          <a:pt x="111" y="29"/>
                          <a:pt x="113" y="30"/>
                          <a:pt x="115" y="31"/>
                        </a:cubicBezTo>
                        <a:cubicBezTo>
                          <a:pt x="116" y="29"/>
                          <a:pt x="125" y="30"/>
                          <a:pt x="127" y="28"/>
                        </a:cubicBezTo>
                        <a:cubicBezTo>
                          <a:pt x="127" y="28"/>
                          <a:pt x="127" y="28"/>
                          <a:pt x="127" y="28"/>
                        </a:cubicBezTo>
                        <a:cubicBezTo>
                          <a:pt x="127" y="28"/>
                          <a:pt x="131" y="19"/>
                          <a:pt x="132" y="19"/>
                        </a:cubicBezTo>
                        <a:cubicBezTo>
                          <a:pt x="133" y="20"/>
                          <a:pt x="132" y="20"/>
                          <a:pt x="133" y="21"/>
                        </a:cubicBezTo>
                        <a:cubicBezTo>
                          <a:pt x="136" y="19"/>
                          <a:pt x="138" y="18"/>
                          <a:pt x="141" y="17"/>
                        </a:cubicBezTo>
                        <a:cubicBezTo>
                          <a:pt x="141" y="16"/>
                          <a:pt x="152" y="8"/>
                          <a:pt x="153" y="7"/>
                        </a:cubicBezTo>
                        <a:cubicBezTo>
                          <a:pt x="153" y="7"/>
                          <a:pt x="154" y="7"/>
                          <a:pt x="155" y="7"/>
                        </a:cubicBezTo>
                        <a:cubicBezTo>
                          <a:pt x="157" y="5"/>
                          <a:pt x="162" y="1"/>
                          <a:pt x="163" y="2"/>
                        </a:cubicBezTo>
                        <a:cubicBezTo>
                          <a:pt x="167" y="1"/>
                          <a:pt x="173" y="0"/>
                          <a:pt x="176" y="2"/>
                        </a:cubicBezTo>
                        <a:cubicBezTo>
                          <a:pt x="177" y="3"/>
                          <a:pt x="176" y="2"/>
                          <a:pt x="177" y="3"/>
                        </a:cubicBezTo>
                        <a:cubicBezTo>
                          <a:pt x="176" y="3"/>
                          <a:pt x="176" y="4"/>
                          <a:pt x="176" y="4"/>
                        </a:cubicBezTo>
                        <a:cubicBezTo>
                          <a:pt x="175" y="4"/>
                          <a:pt x="175" y="4"/>
                          <a:pt x="175" y="5"/>
                        </a:cubicBezTo>
                        <a:cubicBezTo>
                          <a:pt x="176" y="5"/>
                          <a:pt x="176" y="4"/>
                          <a:pt x="176" y="6"/>
                        </a:cubicBezTo>
                        <a:cubicBezTo>
                          <a:pt x="175" y="7"/>
                          <a:pt x="176" y="7"/>
                          <a:pt x="176" y="8"/>
                        </a:cubicBezTo>
                        <a:cubicBezTo>
                          <a:pt x="177" y="8"/>
                          <a:pt x="177" y="8"/>
                          <a:pt x="177" y="8"/>
                        </a:cubicBezTo>
                        <a:cubicBezTo>
                          <a:pt x="178" y="7"/>
                          <a:pt x="180" y="4"/>
                          <a:pt x="180" y="3"/>
                        </a:cubicBezTo>
                        <a:cubicBezTo>
                          <a:pt x="182" y="4"/>
                          <a:pt x="184" y="4"/>
                          <a:pt x="186" y="6"/>
                        </a:cubicBezTo>
                        <a:cubicBezTo>
                          <a:pt x="185" y="7"/>
                          <a:pt x="185" y="8"/>
                          <a:pt x="185" y="9"/>
                        </a:cubicBezTo>
                        <a:cubicBezTo>
                          <a:pt x="185" y="9"/>
                          <a:pt x="185" y="10"/>
                          <a:pt x="186" y="10"/>
                        </a:cubicBezTo>
                        <a:cubicBezTo>
                          <a:pt x="186" y="9"/>
                          <a:pt x="186" y="9"/>
                          <a:pt x="186" y="9"/>
                        </a:cubicBezTo>
                        <a:cubicBezTo>
                          <a:pt x="187" y="8"/>
                          <a:pt x="186" y="7"/>
                          <a:pt x="188" y="6"/>
                        </a:cubicBezTo>
                        <a:cubicBezTo>
                          <a:pt x="189" y="7"/>
                          <a:pt x="202" y="16"/>
                          <a:pt x="203" y="16"/>
                        </a:cubicBezTo>
                        <a:cubicBezTo>
                          <a:pt x="202" y="18"/>
                          <a:pt x="201" y="19"/>
                          <a:pt x="199" y="20"/>
                        </a:cubicBezTo>
                        <a:cubicBezTo>
                          <a:pt x="199" y="19"/>
                          <a:pt x="199" y="20"/>
                          <a:pt x="197" y="19"/>
                        </a:cubicBezTo>
                        <a:cubicBezTo>
                          <a:pt x="198" y="20"/>
                          <a:pt x="198" y="21"/>
                          <a:pt x="198" y="21"/>
                        </a:cubicBezTo>
                        <a:cubicBezTo>
                          <a:pt x="199" y="23"/>
                          <a:pt x="202" y="21"/>
                          <a:pt x="204" y="20"/>
                        </a:cubicBezTo>
                        <a:cubicBezTo>
                          <a:pt x="206" y="22"/>
                          <a:pt x="206" y="23"/>
                          <a:pt x="206" y="25"/>
                        </a:cubicBezTo>
                        <a:cubicBezTo>
                          <a:pt x="205" y="26"/>
                          <a:pt x="205" y="27"/>
                          <a:pt x="204" y="28"/>
                        </a:cubicBezTo>
                        <a:cubicBezTo>
                          <a:pt x="206" y="27"/>
                          <a:pt x="206" y="27"/>
                          <a:pt x="206" y="26"/>
                        </a:cubicBezTo>
                        <a:cubicBezTo>
                          <a:pt x="208" y="28"/>
                          <a:pt x="209" y="29"/>
                          <a:pt x="210" y="30"/>
                        </a:cubicBezTo>
                        <a:cubicBezTo>
                          <a:pt x="210" y="34"/>
                          <a:pt x="208" y="38"/>
                          <a:pt x="205" y="40"/>
                        </a:cubicBezTo>
                        <a:cubicBezTo>
                          <a:pt x="203" y="42"/>
                          <a:pt x="204" y="45"/>
                          <a:pt x="202" y="48"/>
                        </a:cubicBezTo>
                        <a:cubicBezTo>
                          <a:pt x="200" y="53"/>
                          <a:pt x="191" y="57"/>
                          <a:pt x="183" y="59"/>
                        </a:cubicBezTo>
                        <a:cubicBezTo>
                          <a:pt x="184" y="60"/>
                          <a:pt x="184" y="62"/>
                          <a:pt x="185" y="63"/>
                        </a:cubicBezTo>
                        <a:cubicBezTo>
                          <a:pt x="186" y="62"/>
                          <a:pt x="186" y="62"/>
                          <a:pt x="186" y="61"/>
                        </a:cubicBezTo>
                        <a:cubicBezTo>
                          <a:pt x="187" y="61"/>
                          <a:pt x="187" y="60"/>
                          <a:pt x="187" y="59"/>
                        </a:cubicBezTo>
                        <a:cubicBezTo>
                          <a:pt x="195" y="59"/>
                          <a:pt x="200" y="57"/>
                          <a:pt x="202" y="55"/>
                        </a:cubicBezTo>
                        <a:cubicBezTo>
                          <a:pt x="209" y="49"/>
                          <a:pt x="206" y="37"/>
                          <a:pt x="220" y="41"/>
                        </a:cubicBezTo>
                        <a:cubicBezTo>
                          <a:pt x="219" y="39"/>
                          <a:pt x="217" y="39"/>
                          <a:pt x="216" y="37"/>
                        </a:cubicBezTo>
                        <a:cubicBezTo>
                          <a:pt x="219" y="36"/>
                          <a:pt x="221" y="34"/>
                          <a:pt x="223" y="33"/>
                        </a:cubicBezTo>
                        <a:cubicBezTo>
                          <a:pt x="225" y="36"/>
                          <a:pt x="231" y="36"/>
                          <a:pt x="233" y="39"/>
                        </a:cubicBezTo>
                        <a:cubicBezTo>
                          <a:pt x="232" y="39"/>
                          <a:pt x="232" y="39"/>
                          <a:pt x="232" y="39"/>
                        </a:cubicBezTo>
                        <a:cubicBezTo>
                          <a:pt x="231" y="41"/>
                          <a:pt x="229" y="43"/>
                          <a:pt x="228" y="46"/>
                        </a:cubicBezTo>
                        <a:cubicBezTo>
                          <a:pt x="228" y="46"/>
                          <a:pt x="228" y="46"/>
                          <a:pt x="228" y="46"/>
                        </a:cubicBezTo>
                        <a:cubicBezTo>
                          <a:pt x="229" y="46"/>
                          <a:pt x="229" y="46"/>
                          <a:pt x="230" y="46"/>
                        </a:cubicBezTo>
                        <a:cubicBezTo>
                          <a:pt x="231" y="43"/>
                          <a:pt x="232" y="43"/>
                          <a:pt x="233" y="40"/>
                        </a:cubicBezTo>
                        <a:cubicBezTo>
                          <a:pt x="234" y="40"/>
                          <a:pt x="234" y="40"/>
                          <a:pt x="235" y="40"/>
                        </a:cubicBezTo>
                        <a:cubicBezTo>
                          <a:pt x="236" y="44"/>
                          <a:pt x="248" y="45"/>
                          <a:pt x="255" y="44"/>
                        </a:cubicBezTo>
                        <a:cubicBezTo>
                          <a:pt x="256" y="55"/>
                          <a:pt x="261" y="55"/>
                          <a:pt x="266" y="60"/>
                        </a:cubicBezTo>
                        <a:cubicBezTo>
                          <a:pt x="266" y="61"/>
                          <a:pt x="266" y="62"/>
                          <a:pt x="267" y="63"/>
                        </a:cubicBezTo>
                        <a:cubicBezTo>
                          <a:pt x="265" y="63"/>
                          <a:pt x="262" y="64"/>
                          <a:pt x="261" y="67"/>
                        </a:cubicBezTo>
                        <a:cubicBezTo>
                          <a:pt x="261" y="67"/>
                          <a:pt x="262" y="67"/>
                          <a:pt x="262" y="67"/>
                        </a:cubicBezTo>
                        <a:cubicBezTo>
                          <a:pt x="265" y="65"/>
                          <a:pt x="266" y="63"/>
                          <a:pt x="272" y="62"/>
                        </a:cubicBezTo>
                        <a:cubicBezTo>
                          <a:pt x="274" y="68"/>
                          <a:pt x="284" y="79"/>
                          <a:pt x="289" y="78"/>
                        </a:cubicBezTo>
                        <a:cubicBezTo>
                          <a:pt x="291" y="78"/>
                          <a:pt x="294" y="78"/>
                          <a:pt x="296" y="79"/>
                        </a:cubicBezTo>
                        <a:cubicBezTo>
                          <a:pt x="299" y="78"/>
                          <a:pt x="307" y="75"/>
                          <a:pt x="308" y="72"/>
                        </a:cubicBezTo>
                        <a:cubicBezTo>
                          <a:pt x="308" y="72"/>
                          <a:pt x="307" y="72"/>
                          <a:pt x="308" y="72"/>
                        </a:cubicBezTo>
                        <a:cubicBezTo>
                          <a:pt x="309" y="69"/>
                          <a:pt x="311" y="68"/>
                          <a:pt x="316" y="68"/>
                        </a:cubicBezTo>
                        <a:cubicBezTo>
                          <a:pt x="317" y="69"/>
                          <a:pt x="318" y="69"/>
                          <a:pt x="318" y="69"/>
                        </a:cubicBezTo>
                        <a:cubicBezTo>
                          <a:pt x="330" y="64"/>
                          <a:pt x="333" y="83"/>
                          <a:pt x="338" y="89"/>
                        </a:cubicBezTo>
                        <a:cubicBezTo>
                          <a:pt x="339" y="89"/>
                          <a:pt x="341" y="88"/>
                          <a:pt x="342" y="88"/>
                        </a:cubicBezTo>
                        <a:cubicBezTo>
                          <a:pt x="345" y="88"/>
                          <a:pt x="360" y="96"/>
                          <a:pt x="362" y="99"/>
                        </a:cubicBezTo>
                        <a:cubicBezTo>
                          <a:pt x="362" y="99"/>
                          <a:pt x="362" y="99"/>
                          <a:pt x="362" y="99"/>
                        </a:cubicBezTo>
                        <a:cubicBezTo>
                          <a:pt x="361" y="100"/>
                          <a:pt x="359" y="98"/>
                          <a:pt x="357" y="98"/>
                        </a:cubicBezTo>
                        <a:cubicBezTo>
                          <a:pt x="357" y="99"/>
                          <a:pt x="357" y="99"/>
                          <a:pt x="356" y="101"/>
                        </a:cubicBezTo>
                        <a:cubicBezTo>
                          <a:pt x="357" y="102"/>
                          <a:pt x="352" y="113"/>
                          <a:pt x="350" y="114"/>
                        </a:cubicBezTo>
                        <a:cubicBezTo>
                          <a:pt x="349" y="115"/>
                          <a:pt x="348" y="115"/>
                          <a:pt x="347" y="115"/>
                        </a:cubicBezTo>
                        <a:cubicBezTo>
                          <a:pt x="348" y="116"/>
                          <a:pt x="347" y="116"/>
                          <a:pt x="348" y="117"/>
                        </a:cubicBezTo>
                        <a:cubicBezTo>
                          <a:pt x="349" y="116"/>
                          <a:pt x="349" y="116"/>
                          <a:pt x="350" y="117"/>
                        </a:cubicBezTo>
                        <a:cubicBezTo>
                          <a:pt x="349" y="117"/>
                          <a:pt x="349" y="117"/>
                          <a:pt x="349" y="118"/>
                        </a:cubicBezTo>
                        <a:cubicBezTo>
                          <a:pt x="348" y="118"/>
                          <a:pt x="347" y="118"/>
                          <a:pt x="346" y="117"/>
                        </a:cubicBezTo>
                        <a:cubicBezTo>
                          <a:pt x="345" y="120"/>
                          <a:pt x="344" y="122"/>
                          <a:pt x="343" y="125"/>
                        </a:cubicBezTo>
                        <a:cubicBezTo>
                          <a:pt x="341" y="126"/>
                          <a:pt x="335" y="127"/>
                          <a:pt x="336" y="128"/>
                        </a:cubicBezTo>
                        <a:cubicBezTo>
                          <a:pt x="335" y="129"/>
                          <a:pt x="336" y="128"/>
                          <a:pt x="335" y="129"/>
                        </a:cubicBezTo>
                        <a:cubicBezTo>
                          <a:pt x="336" y="129"/>
                          <a:pt x="336" y="129"/>
                          <a:pt x="337" y="129"/>
                        </a:cubicBezTo>
                        <a:cubicBezTo>
                          <a:pt x="344" y="128"/>
                          <a:pt x="345" y="127"/>
                          <a:pt x="358" y="127"/>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21">
                    <a:extLst>
                      <a:ext uri="{FF2B5EF4-FFF2-40B4-BE49-F238E27FC236}">
                        <a16:creationId xmlns:a16="http://schemas.microsoft.com/office/drawing/2014/main" id="{A264DCD7-89DF-4CBB-B2BD-32C6CEE89A37}"/>
                      </a:ext>
                    </a:extLst>
                  </p:cNvPr>
                  <p:cNvSpPr>
                    <a:spLocks/>
                  </p:cNvSpPr>
                  <p:nvPr/>
                </p:nvSpPr>
                <p:spPr bwMode="auto">
                  <a:xfrm>
                    <a:off x="6991350" y="38576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22">
                    <a:extLst>
                      <a:ext uri="{FF2B5EF4-FFF2-40B4-BE49-F238E27FC236}">
                        <a16:creationId xmlns:a16="http://schemas.microsoft.com/office/drawing/2014/main" id="{E7BF4B97-2AFD-46AB-A7F3-0EE9F2B5A0CE}"/>
                      </a:ext>
                    </a:extLst>
                  </p:cNvPr>
                  <p:cNvSpPr>
                    <a:spLocks/>
                  </p:cNvSpPr>
                  <p:nvPr/>
                </p:nvSpPr>
                <p:spPr bwMode="auto">
                  <a:xfrm>
                    <a:off x="6856413" y="3889376"/>
                    <a:ext cx="3175" cy="9525"/>
                  </a:xfrm>
                  <a:custGeom>
                    <a:avLst/>
                    <a:gdLst>
                      <a:gd name="T0" fmla="*/ 1 w 1"/>
                      <a:gd name="T1" fmla="*/ 0 h 3"/>
                      <a:gd name="T2" fmla="*/ 1 w 1"/>
                      <a:gd name="T3" fmla="*/ 1 h 3"/>
                      <a:gd name="T4" fmla="*/ 1 w 1"/>
                      <a:gd name="T5" fmla="*/ 3 h 3"/>
                      <a:gd name="T6" fmla="*/ 0 w 1"/>
                      <a:gd name="T7" fmla="*/ 3 h 3"/>
                      <a:gd name="T8" fmla="*/ 0 w 1"/>
                      <a:gd name="T9" fmla="*/ 2 h 3"/>
                      <a:gd name="T10" fmla="*/ 1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1" y="0"/>
                        </a:moveTo>
                        <a:cubicBezTo>
                          <a:pt x="1" y="1"/>
                          <a:pt x="0" y="1"/>
                          <a:pt x="1" y="1"/>
                        </a:cubicBezTo>
                        <a:cubicBezTo>
                          <a:pt x="1" y="2"/>
                          <a:pt x="1" y="2"/>
                          <a:pt x="1" y="3"/>
                        </a:cubicBezTo>
                        <a:cubicBezTo>
                          <a:pt x="1" y="3"/>
                          <a:pt x="1" y="3"/>
                          <a:pt x="0" y="3"/>
                        </a:cubicBezTo>
                        <a:cubicBezTo>
                          <a:pt x="0" y="2"/>
                          <a:pt x="1" y="2"/>
                          <a:pt x="0" y="2"/>
                        </a:cubicBezTo>
                        <a:cubicBezTo>
                          <a:pt x="0" y="1"/>
                          <a:pt x="1" y="1"/>
                          <a:pt x="1"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23">
                    <a:extLst>
                      <a:ext uri="{FF2B5EF4-FFF2-40B4-BE49-F238E27FC236}">
                        <a16:creationId xmlns:a16="http://schemas.microsoft.com/office/drawing/2014/main" id="{7A18E9BE-D92F-4894-9EC6-25EED2F7728E}"/>
                      </a:ext>
                    </a:extLst>
                  </p:cNvPr>
                  <p:cNvSpPr>
                    <a:spLocks/>
                  </p:cNvSpPr>
                  <p:nvPr/>
                </p:nvSpPr>
                <p:spPr bwMode="auto">
                  <a:xfrm>
                    <a:off x="6859588" y="3898901"/>
                    <a:ext cx="1588" cy="1588"/>
                  </a:xfrm>
                  <a:custGeom>
                    <a:avLst/>
                    <a:gdLst>
                      <a:gd name="T0" fmla="*/ 0 w 1"/>
                      <a:gd name="T1" fmla="*/ 0 h 1"/>
                      <a:gd name="T2" fmla="*/ 1 w 1"/>
                      <a:gd name="T3" fmla="*/ 0 h 1"/>
                      <a:gd name="T4" fmla="*/ 1 w 1"/>
                      <a:gd name="T5" fmla="*/ 0 h 1"/>
                      <a:gd name="T6" fmla="*/ 0 w 1"/>
                      <a:gd name="T7" fmla="*/ 1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1" y="0"/>
                        </a:cubicBezTo>
                        <a:cubicBezTo>
                          <a:pt x="1" y="0"/>
                          <a:pt x="1" y="0"/>
                          <a:pt x="1" y="0"/>
                        </a:cubicBezTo>
                        <a:cubicBezTo>
                          <a:pt x="0" y="0"/>
                          <a:pt x="0" y="0"/>
                          <a:pt x="0" y="1"/>
                        </a:cubicBezTo>
                        <a:cubicBezTo>
                          <a:pt x="0" y="1"/>
                          <a:pt x="0" y="1"/>
                          <a:pt x="0" y="1"/>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4">
                    <a:extLst>
                      <a:ext uri="{FF2B5EF4-FFF2-40B4-BE49-F238E27FC236}">
                        <a16:creationId xmlns:a16="http://schemas.microsoft.com/office/drawing/2014/main" id="{B3F470AC-668E-42AE-8552-52499E7383F8}"/>
                      </a:ext>
                    </a:extLst>
                  </p:cNvPr>
                  <p:cNvSpPr>
                    <a:spLocks/>
                  </p:cNvSpPr>
                  <p:nvPr/>
                </p:nvSpPr>
                <p:spPr bwMode="auto">
                  <a:xfrm>
                    <a:off x="6859588" y="3900488"/>
                    <a:ext cx="1588" cy="3175"/>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0"/>
                          <a:pt x="0" y="0"/>
                          <a:pt x="0" y="1"/>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25">
                    <a:extLst>
                      <a:ext uri="{FF2B5EF4-FFF2-40B4-BE49-F238E27FC236}">
                        <a16:creationId xmlns:a16="http://schemas.microsoft.com/office/drawing/2014/main" id="{80D11FCF-0AEC-47F2-A2E1-47D1233980DB}"/>
                      </a:ext>
                    </a:extLst>
                  </p:cNvPr>
                  <p:cNvSpPr>
                    <a:spLocks/>
                  </p:cNvSpPr>
                  <p:nvPr/>
                </p:nvSpPr>
                <p:spPr bwMode="auto">
                  <a:xfrm>
                    <a:off x="6746875" y="390048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26">
                    <a:extLst>
                      <a:ext uri="{FF2B5EF4-FFF2-40B4-BE49-F238E27FC236}">
                        <a16:creationId xmlns:a16="http://schemas.microsoft.com/office/drawing/2014/main" id="{28D58AB7-B7F5-41F4-9B5E-AB2238D0F848}"/>
                      </a:ext>
                    </a:extLst>
                  </p:cNvPr>
                  <p:cNvSpPr>
                    <a:spLocks/>
                  </p:cNvSpPr>
                  <p:nvPr/>
                </p:nvSpPr>
                <p:spPr bwMode="auto">
                  <a:xfrm>
                    <a:off x="7075488" y="3900488"/>
                    <a:ext cx="20638" cy="33338"/>
                  </a:xfrm>
                  <a:custGeom>
                    <a:avLst/>
                    <a:gdLst>
                      <a:gd name="T0" fmla="*/ 0 w 7"/>
                      <a:gd name="T1" fmla="*/ 0 h 11"/>
                      <a:gd name="T2" fmla="*/ 7 w 7"/>
                      <a:gd name="T3" fmla="*/ 7 h 11"/>
                      <a:gd name="T4" fmla="*/ 7 w 7"/>
                      <a:gd name="T5" fmla="*/ 11 h 11"/>
                      <a:gd name="T6" fmla="*/ 5 w 7"/>
                      <a:gd name="T7" fmla="*/ 9 h 11"/>
                      <a:gd name="T8" fmla="*/ 0 w 7"/>
                      <a:gd name="T9" fmla="*/ 0 h 11"/>
                    </a:gdLst>
                    <a:ahLst/>
                    <a:cxnLst>
                      <a:cxn ang="0">
                        <a:pos x="T0" y="T1"/>
                      </a:cxn>
                      <a:cxn ang="0">
                        <a:pos x="T2" y="T3"/>
                      </a:cxn>
                      <a:cxn ang="0">
                        <a:pos x="T4" y="T5"/>
                      </a:cxn>
                      <a:cxn ang="0">
                        <a:pos x="T6" y="T7"/>
                      </a:cxn>
                      <a:cxn ang="0">
                        <a:pos x="T8" y="T9"/>
                      </a:cxn>
                    </a:cxnLst>
                    <a:rect l="0" t="0" r="r" b="b"/>
                    <a:pathLst>
                      <a:path w="7" h="11">
                        <a:moveTo>
                          <a:pt x="0" y="0"/>
                        </a:moveTo>
                        <a:cubicBezTo>
                          <a:pt x="4" y="3"/>
                          <a:pt x="3" y="6"/>
                          <a:pt x="7" y="7"/>
                        </a:cubicBezTo>
                        <a:cubicBezTo>
                          <a:pt x="7" y="9"/>
                          <a:pt x="7" y="9"/>
                          <a:pt x="7" y="11"/>
                        </a:cubicBezTo>
                        <a:cubicBezTo>
                          <a:pt x="6" y="11"/>
                          <a:pt x="6" y="10"/>
                          <a:pt x="5" y="9"/>
                        </a:cubicBezTo>
                        <a:cubicBezTo>
                          <a:pt x="2" y="7"/>
                          <a:pt x="0" y="2"/>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27">
                    <a:extLst>
                      <a:ext uri="{FF2B5EF4-FFF2-40B4-BE49-F238E27FC236}">
                        <a16:creationId xmlns:a16="http://schemas.microsoft.com/office/drawing/2014/main" id="{621D61E0-B3CD-4736-B893-B23F96649D80}"/>
                      </a:ext>
                    </a:extLst>
                  </p:cNvPr>
                  <p:cNvSpPr>
                    <a:spLocks/>
                  </p:cNvSpPr>
                  <p:nvPr/>
                </p:nvSpPr>
                <p:spPr bwMode="auto">
                  <a:xfrm>
                    <a:off x="6702425" y="3933826"/>
                    <a:ext cx="104775" cy="114300"/>
                  </a:xfrm>
                  <a:custGeom>
                    <a:avLst/>
                    <a:gdLst>
                      <a:gd name="T0" fmla="*/ 27 w 36"/>
                      <a:gd name="T1" fmla="*/ 0 h 40"/>
                      <a:gd name="T2" fmla="*/ 27 w 36"/>
                      <a:gd name="T3" fmla="*/ 5 h 40"/>
                      <a:gd name="T4" fmla="*/ 26 w 36"/>
                      <a:gd name="T5" fmla="*/ 6 h 40"/>
                      <a:gd name="T6" fmla="*/ 27 w 36"/>
                      <a:gd name="T7" fmla="*/ 8 h 40"/>
                      <a:gd name="T8" fmla="*/ 19 w 36"/>
                      <a:gd name="T9" fmla="*/ 21 h 40"/>
                      <a:gd name="T10" fmla="*/ 16 w 36"/>
                      <a:gd name="T11" fmla="*/ 21 h 40"/>
                      <a:gd name="T12" fmla="*/ 15 w 36"/>
                      <a:gd name="T13" fmla="*/ 23 h 40"/>
                      <a:gd name="T14" fmla="*/ 11 w 36"/>
                      <a:gd name="T15" fmla="*/ 23 h 40"/>
                      <a:gd name="T16" fmla="*/ 8 w 36"/>
                      <a:gd name="T17" fmla="*/ 21 h 40"/>
                      <a:gd name="T18" fmla="*/ 3 w 36"/>
                      <a:gd name="T19" fmla="*/ 23 h 40"/>
                      <a:gd name="T20" fmla="*/ 4 w 36"/>
                      <a:gd name="T21" fmla="*/ 26 h 40"/>
                      <a:gd name="T22" fmla="*/ 0 w 36"/>
                      <a:gd name="T23" fmla="*/ 27 h 40"/>
                      <a:gd name="T24" fmla="*/ 0 w 36"/>
                      <a:gd name="T25" fmla="*/ 28 h 40"/>
                      <a:gd name="T26" fmla="*/ 3 w 36"/>
                      <a:gd name="T27" fmla="*/ 29 h 40"/>
                      <a:gd name="T28" fmla="*/ 4 w 36"/>
                      <a:gd name="T29" fmla="*/ 29 h 40"/>
                      <a:gd name="T30" fmla="*/ 7 w 36"/>
                      <a:gd name="T31" fmla="*/ 23 h 40"/>
                      <a:gd name="T32" fmla="*/ 8 w 36"/>
                      <a:gd name="T33" fmla="*/ 23 h 40"/>
                      <a:gd name="T34" fmla="*/ 8 w 36"/>
                      <a:gd name="T35" fmla="*/ 26 h 40"/>
                      <a:gd name="T36" fmla="*/ 17 w 36"/>
                      <a:gd name="T37" fmla="*/ 26 h 40"/>
                      <a:gd name="T38" fmla="*/ 13 w 36"/>
                      <a:gd name="T39" fmla="*/ 39 h 40"/>
                      <a:gd name="T40" fmla="*/ 15 w 36"/>
                      <a:gd name="T41" fmla="*/ 39 h 40"/>
                      <a:gd name="T42" fmla="*/ 17 w 36"/>
                      <a:gd name="T43" fmla="*/ 38 h 40"/>
                      <a:gd name="T44" fmla="*/ 18 w 36"/>
                      <a:gd name="T45" fmla="*/ 32 h 40"/>
                      <a:gd name="T46" fmla="*/ 19 w 36"/>
                      <a:gd name="T47" fmla="*/ 31 h 40"/>
                      <a:gd name="T48" fmla="*/ 20 w 36"/>
                      <a:gd name="T49" fmla="*/ 31 h 40"/>
                      <a:gd name="T50" fmla="*/ 25 w 36"/>
                      <a:gd name="T51" fmla="*/ 40 h 40"/>
                      <a:gd name="T52" fmla="*/ 25 w 36"/>
                      <a:gd name="T53" fmla="*/ 39 h 40"/>
                      <a:gd name="T54" fmla="*/ 26 w 36"/>
                      <a:gd name="T55" fmla="*/ 35 h 40"/>
                      <a:gd name="T56" fmla="*/ 20 w 36"/>
                      <a:gd name="T57" fmla="*/ 24 h 40"/>
                      <a:gd name="T58" fmla="*/ 20 w 36"/>
                      <a:gd name="T59" fmla="*/ 24 h 40"/>
                      <a:gd name="T60" fmla="*/ 22 w 36"/>
                      <a:gd name="T61" fmla="*/ 24 h 40"/>
                      <a:gd name="T62" fmla="*/ 30 w 36"/>
                      <a:gd name="T63" fmla="*/ 20 h 40"/>
                      <a:gd name="T64" fmla="*/ 30 w 36"/>
                      <a:gd name="T65" fmla="*/ 19 h 40"/>
                      <a:gd name="T66" fmla="*/ 29 w 36"/>
                      <a:gd name="T67" fmla="*/ 18 h 40"/>
                      <a:gd name="T68" fmla="*/ 28 w 36"/>
                      <a:gd name="T69" fmla="*/ 18 h 40"/>
                      <a:gd name="T70" fmla="*/ 35 w 36"/>
                      <a:gd name="T71" fmla="*/ 9 h 40"/>
                      <a:gd name="T72" fmla="*/ 32 w 36"/>
                      <a:gd name="T73" fmla="*/ 1 h 40"/>
                      <a:gd name="T74" fmla="*/ 27 w 36"/>
                      <a:gd name="T7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40">
                        <a:moveTo>
                          <a:pt x="27" y="0"/>
                        </a:moveTo>
                        <a:cubicBezTo>
                          <a:pt x="26" y="2"/>
                          <a:pt x="26" y="4"/>
                          <a:pt x="27" y="5"/>
                        </a:cubicBezTo>
                        <a:cubicBezTo>
                          <a:pt x="26" y="5"/>
                          <a:pt x="25" y="5"/>
                          <a:pt x="26" y="6"/>
                        </a:cubicBezTo>
                        <a:cubicBezTo>
                          <a:pt x="25" y="6"/>
                          <a:pt x="26" y="7"/>
                          <a:pt x="27" y="8"/>
                        </a:cubicBezTo>
                        <a:cubicBezTo>
                          <a:pt x="26" y="13"/>
                          <a:pt x="23" y="21"/>
                          <a:pt x="19" y="21"/>
                        </a:cubicBezTo>
                        <a:cubicBezTo>
                          <a:pt x="18" y="21"/>
                          <a:pt x="17" y="21"/>
                          <a:pt x="16" y="21"/>
                        </a:cubicBezTo>
                        <a:cubicBezTo>
                          <a:pt x="16" y="21"/>
                          <a:pt x="16" y="22"/>
                          <a:pt x="15" y="23"/>
                        </a:cubicBezTo>
                        <a:cubicBezTo>
                          <a:pt x="15" y="23"/>
                          <a:pt x="10" y="24"/>
                          <a:pt x="11" y="23"/>
                        </a:cubicBezTo>
                        <a:cubicBezTo>
                          <a:pt x="10" y="22"/>
                          <a:pt x="9" y="20"/>
                          <a:pt x="8" y="21"/>
                        </a:cubicBezTo>
                        <a:cubicBezTo>
                          <a:pt x="7" y="21"/>
                          <a:pt x="4" y="22"/>
                          <a:pt x="3" y="23"/>
                        </a:cubicBezTo>
                        <a:cubicBezTo>
                          <a:pt x="5" y="24"/>
                          <a:pt x="4" y="24"/>
                          <a:pt x="4" y="26"/>
                        </a:cubicBezTo>
                        <a:cubicBezTo>
                          <a:pt x="2" y="26"/>
                          <a:pt x="1" y="26"/>
                          <a:pt x="0" y="27"/>
                        </a:cubicBezTo>
                        <a:cubicBezTo>
                          <a:pt x="0" y="27"/>
                          <a:pt x="0" y="27"/>
                          <a:pt x="0" y="28"/>
                        </a:cubicBezTo>
                        <a:cubicBezTo>
                          <a:pt x="1" y="28"/>
                          <a:pt x="2" y="28"/>
                          <a:pt x="3" y="29"/>
                        </a:cubicBezTo>
                        <a:cubicBezTo>
                          <a:pt x="3" y="29"/>
                          <a:pt x="4" y="29"/>
                          <a:pt x="4" y="29"/>
                        </a:cubicBezTo>
                        <a:cubicBezTo>
                          <a:pt x="3" y="26"/>
                          <a:pt x="6" y="24"/>
                          <a:pt x="7" y="23"/>
                        </a:cubicBezTo>
                        <a:cubicBezTo>
                          <a:pt x="8" y="23"/>
                          <a:pt x="7" y="23"/>
                          <a:pt x="8" y="23"/>
                        </a:cubicBezTo>
                        <a:cubicBezTo>
                          <a:pt x="8" y="24"/>
                          <a:pt x="8" y="25"/>
                          <a:pt x="8" y="26"/>
                        </a:cubicBezTo>
                        <a:cubicBezTo>
                          <a:pt x="12" y="24"/>
                          <a:pt x="14" y="25"/>
                          <a:pt x="17" y="26"/>
                        </a:cubicBezTo>
                        <a:cubicBezTo>
                          <a:pt x="17" y="32"/>
                          <a:pt x="14" y="36"/>
                          <a:pt x="13" y="39"/>
                        </a:cubicBezTo>
                        <a:cubicBezTo>
                          <a:pt x="14" y="39"/>
                          <a:pt x="14" y="39"/>
                          <a:pt x="15" y="39"/>
                        </a:cubicBezTo>
                        <a:cubicBezTo>
                          <a:pt x="15" y="39"/>
                          <a:pt x="16" y="39"/>
                          <a:pt x="17" y="38"/>
                        </a:cubicBezTo>
                        <a:cubicBezTo>
                          <a:pt x="17" y="37"/>
                          <a:pt x="18" y="33"/>
                          <a:pt x="18" y="32"/>
                        </a:cubicBezTo>
                        <a:cubicBezTo>
                          <a:pt x="18" y="32"/>
                          <a:pt x="19" y="31"/>
                          <a:pt x="19" y="31"/>
                        </a:cubicBezTo>
                        <a:cubicBezTo>
                          <a:pt x="19" y="31"/>
                          <a:pt x="20" y="31"/>
                          <a:pt x="20" y="31"/>
                        </a:cubicBezTo>
                        <a:cubicBezTo>
                          <a:pt x="20" y="33"/>
                          <a:pt x="24" y="40"/>
                          <a:pt x="25" y="40"/>
                        </a:cubicBezTo>
                        <a:cubicBezTo>
                          <a:pt x="25" y="40"/>
                          <a:pt x="25" y="40"/>
                          <a:pt x="25" y="39"/>
                        </a:cubicBezTo>
                        <a:cubicBezTo>
                          <a:pt x="26" y="39"/>
                          <a:pt x="25" y="37"/>
                          <a:pt x="26" y="35"/>
                        </a:cubicBezTo>
                        <a:cubicBezTo>
                          <a:pt x="24" y="34"/>
                          <a:pt x="21" y="27"/>
                          <a:pt x="20" y="24"/>
                        </a:cubicBezTo>
                        <a:cubicBezTo>
                          <a:pt x="20" y="24"/>
                          <a:pt x="20" y="24"/>
                          <a:pt x="20" y="24"/>
                        </a:cubicBezTo>
                        <a:cubicBezTo>
                          <a:pt x="22" y="24"/>
                          <a:pt x="21" y="24"/>
                          <a:pt x="22" y="24"/>
                        </a:cubicBezTo>
                        <a:cubicBezTo>
                          <a:pt x="22" y="21"/>
                          <a:pt x="26" y="18"/>
                          <a:pt x="30" y="20"/>
                        </a:cubicBezTo>
                        <a:cubicBezTo>
                          <a:pt x="30" y="19"/>
                          <a:pt x="30" y="19"/>
                          <a:pt x="30" y="19"/>
                        </a:cubicBezTo>
                        <a:cubicBezTo>
                          <a:pt x="29" y="18"/>
                          <a:pt x="30" y="18"/>
                          <a:pt x="29" y="18"/>
                        </a:cubicBezTo>
                        <a:cubicBezTo>
                          <a:pt x="29" y="17"/>
                          <a:pt x="29" y="18"/>
                          <a:pt x="28" y="18"/>
                        </a:cubicBezTo>
                        <a:cubicBezTo>
                          <a:pt x="29" y="15"/>
                          <a:pt x="33" y="12"/>
                          <a:pt x="35" y="9"/>
                        </a:cubicBezTo>
                        <a:cubicBezTo>
                          <a:pt x="36" y="9"/>
                          <a:pt x="32" y="2"/>
                          <a:pt x="32" y="1"/>
                        </a:cubicBezTo>
                        <a:cubicBezTo>
                          <a:pt x="30" y="1"/>
                          <a:pt x="28" y="1"/>
                          <a:pt x="27"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28">
                    <a:extLst>
                      <a:ext uri="{FF2B5EF4-FFF2-40B4-BE49-F238E27FC236}">
                        <a16:creationId xmlns:a16="http://schemas.microsoft.com/office/drawing/2014/main" id="{95A1DD56-9F14-4FA0-9DDC-672371CA4FE6}"/>
                      </a:ext>
                    </a:extLst>
                  </p:cNvPr>
                  <p:cNvSpPr>
                    <a:spLocks/>
                  </p:cNvSpPr>
                  <p:nvPr/>
                </p:nvSpPr>
                <p:spPr bwMode="auto">
                  <a:xfrm>
                    <a:off x="7505700" y="3949701"/>
                    <a:ext cx="142875" cy="139700"/>
                  </a:xfrm>
                  <a:custGeom>
                    <a:avLst/>
                    <a:gdLst>
                      <a:gd name="T0" fmla="*/ 23 w 49"/>
                      <a:gd name="T1" fmla="*/ 0 h 48"/>
                      <a:gd name="T2" fmla="*/ 48 w 49"/>
                      <a:gd name="T3" fmla="*/ 17 h 48"/>
                      <a:gd name="T4" fmla="*/ 44 w 49"/>
                      <a:gd name="T5" fmla="*/ 35 h 48"/>
                      <a:gd name="T6" fmla="*/ 26 w 49"/>
                      <a:gd name="T7" fmla="*/ 38 h 48"/>
                      <a:gd name="T8" fmla="*/ 23 w 49"/>
                      <a:gd name="T9" fmla="*/ 41 h 48"/>
                      <a:gd name="T10" fmla="*/ 7 w 49"/>
                      <a:gd name="T11" fmla="*/ 28 h 48"/>
                      <a:gd name="T12" fmla="*/ 7 w 49"/>
                      <a:gd name="T13" fmla="*/ 26 h 48"/>
                      <a:gd name="T14" fmla="*/ 0 w 49"/>
                      <a:gd name="T15" fmla="*/ 22 h 48"/>
                      <a:gd name="T16" fmla="*/ 2 w 49"/>
                      <a:gd name="T17" fmla="*/ 20 h 48"/>
                      <a:gd name="T18" fmla="*/ 0 w 49"/>
                      <a:gd name="T19" fmla="*/ 6 h 48"/>
                      <a:gd name="T20" fmla="*/ 12 w 49"/>
                      <a:gd name="T21" fmla="*/ 0 h 48"/>
                      <a:gd name="T22" fmla="*/ 21 w 49"/>
                      <a:gd name="T23" fmla="*/ 2 h 48"/>
                      <a:gd name="T24" fmla="*/ 23 w 49"/>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48">
                        <a:moveTo>
                          <a:pt x="23" y="0"/>
                        </a:moveTo>
                        <a:cubicBezTo>
                          <a:pt x="34" y="2"/>
                          <a:pt x="42" y="7"/>
                          <a:pt x="48" y="17"/>
                        </a:cubicBezTo>
                        <a:cubicBezTo>
                          <a:pt x="49" y="19"/>
                          <a:pt x="44" y="32"/>
                          <a:pt x="44" y="35"/>
                        </a:cubicBezTo>
                        <a:cubicBezTo>
                          <a:pt x="40" y="36"/>
                          <a:pt x="33" y="37"/>
                          <a:pt x="26" y="38"/>
                        </a:cubicBezTo>
                        <a:cubicBezTo>
                          <a:pt x="25" y="40"/>
                          <a:pt x="24" y="40"/>
                          <a:pt x="23" y="41"/>
                        </a:cubicBezTo>
                        <a:cubicBezTo>
                          <a:pt x="13" y="48"/>
                          <a:pt x="14" y="33"/>
                          <a:pt x="7" y="28"/>
                        </a:cubicBezTo>
                        <a:cubicBezTo>
                          <a:pt x="7" y="28"/>
                          <a:pt x="6" y="27"/>
                          <a:pt x="7" y="26"/>
                        </a:cubicBezTo>
                        <a:cubicBezTo>
                          <a:pt x="5" y="23"/>
                          <a:pt x="0" y="26"/>
                          <a:pt x="0" y="22"/>
                        </a:cubicBezTo>
                        <a:cubicBezTo>
                          <a:pt x="1" y="22"/>
                          <a:pt x="3" y="21"/>
                          <a:pt x="2" y="20"/>
                        </a:cubicBezTo>
                        <a:cubicBezTo>
                          <a:pt x="2" y="15"/>
                          <a:pt x="1" y="9"/>
                          <a:pt x="0" y="6"/>
                        </a:cubicBezTo>
                        <a:cubicBezTo>
                          <a:pt x="7" y="6"/>
                          <a:pt x="13" y="3"/>
                          <a:pt x="12" y="0"/>
                        </a:cubicBezTo>
                        <a:cubicBezTo>
                          <a:pt x="16" y="2"/>
                          <a:pt x="16" y="2"/>
                          <a:pt x="21" y="2"/>
                        </a:cubicBezTo>
                        <a:cubicBezTo>
                          <a:pt x="22" y="2"/>
                          <a:pt x="22" y="1"/>
                          <a:pt x="23"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29">
                    <a:extLst>
                      <a:ext uri="{FF2B5EF4-FFF2-40B4-BE49-F238E27FC236}">
                        <a16:creationId xmlns:a16="http://schemas.microsoft.com/office/drawing/2014/main" id="{942B4318-61BF-46E5-9344-2B3AA7F66467}"/>
                      </a:ext>
                    </a:extLst>
                  </p:cNvPr>
                  <p:cNvSpPr>
                    <a:spLocks/>
                  </p:cNvSpPr>
                  <p:nvPr/>
                </p:nvSpPr>
                <p:spPr bwMode="auto">
                  <a:xfrm>
                    <a:off x="6780213" y="39528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30">
                    <a:extLst>
                      <a:ext uri="{FF2B5EF4-FFF2-40B4-BE49-F238E27FC236}">
                        <a16:creationId xmlns:a16="http://schemas.microsoft.com/office/drawing/2014/main" id="{2B341148-057E-4C73-ADBC-B024EB0F035A}"/>
                      </a:ext>
                    </a:extLst>
                  </p:cNvPr>
                  <p:cNvSpPr>
                    <a:spLocks/>
                  </p:cNvSpPr>
                  <p:nvPr/>
                </p:nvSpPr>
                <p:spPr bwMode="auto">
                  <a:xfrm>
                    <a:off x="6642100" y="39560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31">
                    <a:extLst>
                      <a:ext uri="{FF2B5EF4-FFF2-40B4-BE49-F238E27FC236}">
                        <a16:creationId xmlns:a16="http://schemas.microsoft.com/office/drawing/2014/main" id="{6E8790B8-8FC6-4C58-B655-CFD04154768D}"/>
                      </a:ext>
                    </a:extLst>
                  </p:cNvPr>
                  <p:cNvSpPr>
                    <a:spLocks/>
                  </p:cNvSpPr>
                  <p:nvPr/>
                </p:nvSpPr>
                <p:spPr bwMode="auto">
                  <a:xfrm>
                    <a:off x="7251700" y="3962401"/>
                    <a:ext cx="165100" cy="69850"/>
                  </a:xfrm>
                  <a:custGeom>
                    <a:avLst/>
                    <a:gdLst>
                      <a:gd name="T0" fmla="*/ 7 w 57"/>
                      <a:gd name="T1" fmla="*/ 0 h 24"/>
                      <a:gd name="T2" fmla="*/ 19 w 57"/>
                      <a:gd name="T3" fmla="*/ 6 h 24"/>
                      <a:gd name="T4" fmla="*/ 26 w 57"/>
                      <a:gd name="T5" fmla="*/ 8 h 24"/>
                      <a:gd name="T6" fmla="*/ 56 w 57"/>
                      <a:gd name="T7" fmla="*/ 10 h 24"/>
                      <a:gd name="T8" fmla="*/ 56 w 57"/>
                      <a:gd name="T9" fmla="*/ 16 h 24"/>
                      <a:gd name="T10" fmla="*/ 57 w 57"/>
                      <a:gd name="T11" fmla="*/ 16 h 24"/>
                      <a:gd name="T12" fmla="*/ 57 w 57"/>
                      <a:gd name="T13" fmla="*/ 17 h 24"/>
                      <a:gd name="T14" fmla="*/ 41 w 57"/>
                      <a:gd name="T15" fmla="*/ 18 h 24"/>
                      <a:gd name="T16" fmla="*/ 41 w 57"/>
                      <a:gd name="T17" fmla="*/ 20 h 24"/>
                      <a:gd name="T18" fmla="*/ 41 w 57"/>
                      <a:gd name="T19" fmla="*/ 20 h 24"/>
                      <a:gd name="T20" fmla="*/ 40 w 57"/>
                      <a:gd name="T21" fmla="*/ 21 h 24"/>
                      <a:gd name="T22" fmla="*/ 29 w 57"/>
                      <a:gd name="T23" fmla="*/ 24 h 24"/>
                      <a:gd name="T24" fmla="*/ 24 w 57"/>
                      <a:gd name="T25" fmla="*/ 19 h 24"/>
                      <a:gd name="T26" fmla="*/ 9 w 57"/>
                      <a:gd name="T27" fmla="*/ 11 h 24"/>
                      <a:gd name="T28" fmla="*/ 2 w 57"/>
                      <a:gd name="T29" fmla="*/ 7 h 24"/>
                      <a:gd name="T30" fmla="*/ 0 w 57"/>
                      <a:gd name="T31" fmla="*/ 3 h 24"/>
                      <a:gd name="T32" fmla="*/ 7 w 57"/>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24">
                        <a:moveTo>
                          <a:pt x="7" y="0"/>
                        </a:moveTo>
                        <a:cubicBezTo>
                          <a:pt x="12" y="1"/>
                          <a:pt x="14" y="2"/>
                          <a:pt x="19" y="6"/>
                        </a:cubicBezTo>
                        <a:cubicBezTo>
                          <a:pt x="20" y="5"/>
                          <a:pt x="24" y="7"/>
                          <a:pt x="26" y="8"/>
                        </a:cubicBezTo>
                        <a:cubicBezTo>
                          <a:pt x="36" y="7"/>
                          <a:pt x="48" y="7"/>
                          <a:pt x="56" y="10"/>
                        </a:cubicBezTo>
                        <a:cubicBezTo>
                          <a:pt x="56" y="12"/>
                          <a:pt x="56" y="14"/>
                          <a:pt x="56" y="16"/>
                        </a:cubicBezTo>
                        <a:cubicBezTo>
                          <a:pt x="57" y="16"/>
                          <a:pt x="56" y="15"/>
                          <a:pt x="57" y="16"/>
                        </a:cubicBezTo>
                        <a:cubicBezTo>
                          <a:pt x="57" y="16"/>
                          <a:pt x="57" y="16"/>
                          <a:pt x="57" y="17"/>
                        </a:cubicBezTo>
                        <a:cubicBezTo>
                          <a:pt x="51" y="17"/>
                          <a:pt x="45" y="18"/>
                          <a:pt x="41" y="18"/>
                        </a:cubicBezTo>
                        <a:cubicBezTo>
                          <a:pt x="41" y="19"/>
                          <a:pt x="41" y="19"/>
                          <a:pt x="41" y="20"/>
                        </a:cubicBezTo>
                        <a:cubicBezTo>
                          <a:pt x="41" y="20"/>
                          <a:pt x="41" y="20"/>
                          <a:pt x="41" y="20"/>
                        </a:cubicBezTo>
                        <a:cubicBezTo>
                          <a:pt x="40" y="21"/>
                          <a:pt x="40" y="21"/>
                          <a:pt x="40" y="21"/>
                        </a:cubicBezTo>
                        <a:cubicBezTo>
                          <a:pt x="40" y="21"/>
                          <a:pt x="29" y="23"/>
                          <a:pt x="29" y="24"/>
                        </a:cubicBezTo>
                        <a:cubicBezTo>
                          <a:pt x="26" y="23"/>
                          <a:pt x="27" y="21"/>
                          <a:pt x="24" y="19"/>
                        </a:cubicBezTo>
                        <a:cubicBezTo>
                          <a:pt x="23" y="18"/>
                          <a:pt x="9" y="11"/>
                          <a:pt x="9" y="11"/>
                        </a:cubicBezTo>
                        <a:cubicBezTo>
                          <a:pt x="8" y="11"/>
                          <a:pt x="2" y="7"/>
                          <a:pt x="2" y="7"/>
                        </a:cubicBezTo>
                        <a:cubicBezTo>
                          <a:pt x="1" y="7"/>
                          <a:pt x="0" y="5"/>
                          <a:pt x="0" y="3"/>
                        </a:cubicBezTo>
                        <a:cubicBezTo>
                          <a:pt x="3" y="3"/>
                          <a:pt x="5" y="2"/>
                          <a:pt x="7"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32">
                    <a:extLst>
                      <a:ext uri="{FF2B5EF4-FFF2-40B4-BE49-F238E27FC236}">
                        <a16:creationId xmlns:a16="http://schemas.microsoft.com/office/drawing/2014/main" id="{BFFE3B28-DF6F-499C-B2E5-BEEBB463532E}"/>
                      </a:ext>
                    </a:extLst>
                  </p:cNvPr>
                  <p:cNvSpPr>
                    <a:spLocks/>
                  </p:cNvSpPr>
                  <p:nvPr/>
                </p:nvSpPr>
                <p:spPr bwMode="auto">
                  <a:xfrm>
                    <a:off x="7116763" y="3970338"/>
                    <a:ext cx="19050" cy="17463"/>
                  </a:xfrm>
                  <a:custGeom>
                    <a:avLst/>
                    <a:gdLst>
                      <a:gd name="T0" fmla="*/ 0 w 7"/>
                      <a:gd name="T1" fmla="*/ 0 h 6"/>
                      <a:gd name="T2" fmla="*/ 3 w 7"/>
                      <a:gd name="T3" fmla="*/ 5 h 6"/>
                      <a:gd name="T4" fmla="*/ 7 w 7"/>
                      <a:gd name="T5" fmla="*/ 6 h 6"/>
                      <a:gd name="T6" fmla="*/ 7 w 7"/>
                      <a:gd name="T7" fmla="*/ 5 h 6"/>
                      <a:gd name="T8" fmla="*/ 1 w 7"/>
                      <a:gd name="T9" fmla="*/ 0 h 6"/>
                      <a:gd name="T10" fmla="*/ 0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0" y="0"/>
                        </a:moveTo>
                        <a:cubicBezTo>
                          <a:pt x="1" y="3"/>
                          <a:pt x="2" y="3"/>
                          <a:pt x="3" y="5"/>
                        </a:cubicBezTo>
                        <a:cubicBezTo>
                          <a:pt x="5" y="6"/>
                          <a:pt x="6" y="6"/>
                          <a:pt x="7" y="6"/>
                        </a:cubicBezTo>
                        <a:cubicBezTo>
                          <a:pt x="7" y="6"/>
                          <a:pt x="7" y="6"/>
                          <a:pt x="7" y="5"/>
                        </a:cubicBezTo>
                        <a:cubicBezTo>
                          <a:pt x="7" y="3"/>
                          <a:pt x="3" y="2"/>
                          <a:pt x="1" y="0"/>
                        </a:cubicBezTo>
                        <a:cubicBezTo>
                          <a:pt x="1" y="0"/>
                          <a:pt x="1"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33">
                    <a:extLst>
                      <a:ext uri="{FF2B5EF4-FFF2-40B4-BE49-F238E27FC236}">
                        <a16:creationId xmlns:a16="http://schemas.microsoft.com/office/drawing/2014/main" id="{4FFF21B0-4DDE-4DC7-839F-2F3015BE4A3E}"/>
                      </a:ext>
                    </a:extLst>
                  </p:cNvPr>
                  <p:cNvSpPr>
                    <a:spLocks/>
                  </p:cNvSpPr>
                  <p:nvPr/>
                </p:nvSpPr>
                <p:spPr bwMode="auto">
                  <a:xfrm>
                    <a:off x="7473950" y="3973513"/>
                    <a:ext cx="31750" cy="38100"/>
                  </a:xfrm>
                  <a:custGeom>
                    <a:avLst/>
                    <a:gdLst>
                      <a:gd name="T0" fmla="*/ 2 w 11"/>
                      <a:gd name="T1" fmla="*/ 0 h 13"/>
                      <a:gd name="T2" fmla="*/ 11 w 11"/>
                      <a:gd name="T3" fmla="*/ 9 h 13"/>
                      <a:gd name="T4" fmla="*/ 10 w 11"/>
                      <a:gd name="T5" fmla="*/ 10 h 13"/>
                      <a:gd name="T6" fmla="*/ 0 w 11"/>
                      <a:gd name="T7" fmla="*/ 5 h 13"/>
                      <a:gd name="T8" fmla="*/ 2 w 11"/>
                      <a:gd name="T9" fmla="*/ 0 h 13"/>
                    </a:gdLst>
                    <a:ahLst/>
                    <a:cxnLst>
                      <a:cxn ang="0">
                        <a:pos x="T0" y="T1"/>
                      </a:cxn>
                      <a:cxn ang="0">
                        <a:pos x="T2" y="T3"/>
                      </a:cxn>
                      <a:cxn ang="0">
                        <a:pos x="T4" y="T5"/>
                      </a:cxn>
                      <a:cxn ang="0">
                        <a:pos x="T6" y="T7"/>
                      </a:cxn>
                      <a:cxn ang="0">
                        <a:pos x="T8" y="T9"/>
                      </a:cxn>
                    </a:cxnLst>
                    <a:rect l="0" t="0" r="r" b="b"/>
                    <a:pathLst>
                      <a:path w="11" h="13">
                        <a:moveTo>
                          <a:pt x="2" y="0"/>
                        </a:moveTo>
                        <a:cubicBezTo>
                          <a:pt x="8" y="0"/>
                          <a:pt x="8" y="6"/>
                          <a:pt x="11" y="9"/>
                        </a:cubicBezTo>
                        <a:cubicBezTo>
                          <a:pt x="11" y="10"/>
                          <a:pt x="10" y="10"/>
                          <a:pt x="10" y="10"/>
                        </a:cubicBezTo>
                        <a:cubicBezTo>
                          <a:pt x="7" y="13"/>
                          <a:pt x="0" y="7"/>
                          <a:pt x="0" y="5"/>
                        </a:cubicBezTo>
                        <a:cubicBezTo>
                          <a:pt x="0" y="5"/>
                          <a:pt x="2" y="2"/>
                          <a:pt x="2"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34">
                    <a:extLst>
                      <a:ext uri="{FF2B5EF4-FFF2-40B4-BE49-F238E27FC236}">
                        <a16:creationId xmlns:a16="http://schemas.microsoft.com/office/drawing/2014/main" id="{0DE3D6ED-A776-40CD-AE95-ECF689BB228E}"/>
                      </a:ext>
                    </a:extLst>
                  </p:cNvPr>
                  <p:cNvSpPr>
                    <a:spLocks/>
                  </p:cNvSpPr>
                  <p:nvPr/>
                </p:nvSpPr>
                <p:spPr bwMode="auto">
                  <a:xfrm>
                    <a:off x="7229475" y="39909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35">
                    <a:extLst>
                      <a:ext uri="{FF2B5EF4-FFF2-40B4-BE49-F238E27FC236}">
                        <a16:creationId xmlns:a16="http://schemas.microsoft.com/office/drawing/2014/main" id="{EE7FA875-F4E9-4FEC-8B06-8E0FF0AF1C29}"/>
                      </a:ext>
                    </a:extLst>
                  </p:cNvPr>
                  <p:cNvSpPr>
                    <a:spLocks/>
                  </p:cNvSpPr>
                  <p:nvPr/>
                </p:nvSpPr>
                <p:spPr bwMode="auto">
                  <a:xfrm>
                    <a:off x="7229475" y="3990976"/>
                    <a:ext cx="1588"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0" y="1"/>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36">
                    <a:extLst>
                      <a:ext uri="{FF2B5EF4-FFF2-40B4-BE49-F238E27FC236}">
                        <a16:creationId xmlns:a16="http://schemas.microsoft.com/office/drawing/2014/main" id="{4FB18119-1170-42E7-A0FA-17FCA01600DE}"/>
                      </a:ext>
                    </a:extLst>
                  </p:cNvPr>
                  <p:cNvSpPr>
                    <a:spLocks/>
                  </p:cNvSpPr>
                  <p:nvPr/>
                </p:nvSpPr>
                <p:spPr bwMode="auto">
                  <a:xfrm>
                    <a:off x="7231063" y="3994151"/>
                    <a:ext cx="3175" cy="3175"/>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1" y="1"/>
                        </a:cubicBezTo>
                        <a:cubicBezTo>
                          <a:pt x="0" y="1"/>
                          <a:pt x="0" y="1"/>
                          <a:pt x="0" y="1"/>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37">
                    <a:extLst>
                      <a:ext uri="{FF2B5EF4-FFF2-40B4-BE49-F238E27FC236}">
                        <a16:creationId xmlns:a16="http://schemas.microsoft.com/office/drawing/2014/main" id="{6CE4993B-F225-4FE9-9A4E-B33DE395C53A}"/>
                      </a:ext>
                    </a:extLst>
                  </p:cNvPr>
                  <p:cNvSpPr>
                    <a:spLocks/>
                  </p:cNvSpPr>
                  <p:nvPr/>
                </p:nvSpPr>
                <p:spPr bwMode="auto">
                  <a:xfrm>
                    <a:off x="7231063" y="3997326"/>
                    <a:ext cx="30163" cy="22225"/>
                  </a:xfrm>
                  <a:custGeom>
                    <a:avLst/>
                    <a:gdLst>
                      <a:gd name="T0" fmla="*/ 1 w 10"/>
                      <a:gd name="T1" fmla="*/ 0 h 8"/>
                      <a:gd name="T2" fmla="*/ 9 w 10"/>
                      <a:gd name="T3" fmla="*/ 6 h 8"/>
                      <a:gd name="T4" fmla="*/ 8 w 10"/>
                      <a:gd name="T5" fmla="*/ 8 h 8"/>
                      <a:gd name="T6" fmla="*/ 0 w 10"/>
                      <a:gd name="T7" fmla="*/ 1 h 8"/>
                      <a:gd name="T8" fmla="*/ 1 w 10"/>
                      <a:gd name="T9" fmla="*/ 0 h 8"/>
                    </a:gdLst>
                    <a:ahLst/>
                    <a:cxnLst>
                      <a:cxn ang="0">
                        <a:pos x="T0" y="T1"/>
                      </a:cxn>
                      <a:cxn ang="0">
                        <a:pos x="T2" y="T3"/>
                      </a:cxn>
                      <a:cxn ang="0">
                        <a:pos x="T4" y="T5"/>
                      </a:cxn>
                      <a:cxn ang="0">
                        <a:pos x="T6" y="T7"/>
                      </a:cxn>
                      <a:cxn ang="0">
                        <a:pos x="T8" y="T9"/>
                      </a:cxn>
                    </a:cxnLst>
                    <a:rect l="0" t="0" r="r" b="b"/>
                    <a:pathLst>
                      <a:path w="10" h="8">
                        <a:moveTo>
                          <a:pt x="1" y="0"/>
                        </a:moveTo>
                        <a:cubicBezTo>
                          <a:pt x="4" y="2"/>
                          <a:pt x="6" y="4"/>
                          <a:pt x="9" y="6"/>
                        </a:cubicBezTo>
                        <a:cubicBezTo>
                          <a:pt x="9" y="6"/>
                          <a:pt x="10" y="7"/>
                          <a:pt x="8" y="8"/>
                        </a:cubicBezTo>
                        <a:cubicBezTo>
                          <a:pt x="8" y="7"/>
                          <a:pt x="1" y="1"/>
                          <a:pt x="0" y="1"/>
                        </a:cubicBezTo>
                        <a:cubicBezTo>
                          <a:pt x="1" y="0"/>
                          <a:pt x="1" y="0"/>
                          <a:pt x="1"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38">
                    <a:extLst>
                      <a:ext uri="{FF2B5EF4-FFF2-40B4-BE49-F238E27FC236}">
                        <a16:creationId xmlns:a16="http://schemas.microsoft.com/office/drawing/2014/main" id="{3B1A96BB-E099-44BF-ABD5-F42A63FA527D}"/>
                      </a:ext>
                    </a:extLst>
                  </p:cNvPr>
                  <p:cNvSpPr>
                    <a:spLocks/>
                  </p:cNvSpPr>
                  <p:nvPr/>
                </p:nvSpPr>
                <p:spPr bwMode="auto">
                  <a:xfrm>
                    <a:off x="7296150" y="4005263"/>
                    <a:ext cx="15875" cy="23813"/>
                  </a:xfrm>
                  <a:custGeom>
                    <a:avLst/>
                    <a:gdLst>
                      <a:gd name="T0" fmla="*/ 0 w 6"/>
                      <a:gd name="T1" fmla="*/ 0 h 8"/>
                      <a:gd name="T2" fmla="*/ 6 w 6"/>
                      <a:gd name="T3" fmla="*/ 6 h 8"/>
                      <a:gd name="T4" fmla="*/ 0 w 6"/>
                      <a:gd name="T5" fmla="*/ 0 h 8"/>
                    </a:gdLst>
                    <a:ahLst/>
                    <a:cxnLst>
                      <a:cxn ang="0">
                        <a:pos x="T0" y="T1"/>
                      </a:cxn>
                      <a:cxn ang="0">
                        <a:pos x="T2" y="T3"/>
                      </a:cxn>
                      <a:cxn ang="0">
                        <a:pos x="T4" y="T5"/>
                      </a:cxn>
                    </a:cxnLst>
                    <a:rect l="0" t="0" r="r" b="b"/>
                    <a:pathLst>
                      <a:path w="6" h="8">
                        <a:moveTo>
                          <a:pt x="0" y="0"/>
                        </a:moveTo>
                        <a:cubicBezTo>
                          <a:pt x="3" y="1"/>
                          <a:pt x="5" y="6"/>
                          <a:pt x="6" y="6"/>
                        </a:cubicBezTo>
                        <a:cubicBezTo>
                          <a:pt x="5" y="8"/>
                          <a:pt x="0" y="1"/>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39">
                    <a:extLst>
                      <a:ext uri="{FF2B5EF4-FFF2-40B4-BE49-F238E27FC236}">
                        <a16:creationId xmlns:a16="http://schemas.microsoft.com/office/drawing/2014/main" id="{174E66F6-E843-44E1-BAF1-1D210123AF2A}"/>
                      </a:ext>
                    </a:extLst>
                  </p:cNvPr>
                  <p:cNvSpPr>
                    <a:spLocks/>
                  </p:cNvSpPr>
                  <p:nvPr/>
                </p:nvSpPr>
                <p:spPr bwMode="auto">
                  <a:xfrm>
                    <a:off x="7243763" y="40116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40">
                    <a:extLst>
                      <a:ext uri="{FF2B5EF4-FFF2-40B4-BE49-F238E27FC236}">
                        <a16:creationId xmlns:a16="http://schemas.microsoft.com/office/drawing/2014/main" id="{A9E531ED-95B4-4A17-B9BE-8C0F7107C927}"/>
                      </a:ext>
                    </a:extLst>
                  </p:cNvPr>
                  <p:cNvSpPr>
                    <a:spLocks/>
                  </p:cNvSpPr>
                  <p:nvPr/>
                </p:nvSpPr>
                <p:spPr bwMode="auto">
                  <a:xfrm>
                    <a:off x="6757988" y="4019551"/>
                    <a:ext cx="3175" cy="3175"/>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1"/>
                        </a:cubicBezTo>
                        <a:cubicBezTo>
                          <a:pt x="0" y="1"/>
                          <a:pt x="0" y="1"/>
                          <a:pt x="0" y="1"/>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41">
                    <a:extLst>
                      <a:ext uri="{FF2B5EF4-FFF2-40B4-BE49-F238E27FC236}">
                        <a16:creationId xmlns:a16="http://schemas.microsoft.com/office/drawing/2014/main" id="{CADE6800-906E-4DAA-89DA-C654EEA29BCD}"/>
                      </a:ext>
                    </a:extLst>
                  </p:cNvPr>
                  <p:cNvSpPr>
                    <a:spLocks/>
                  </p:cNvSpPr>
                  <p:nvPr/>
                </p:nvSpPr>
                <p:spPr bwMode="auto">
                  <a:xfrm>
                    <a:off x="7350125" y="40655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42">
                    <a:extLst>
                      <a:ext uri="{FF2B5EF4-FFF2-40B4-BE49-F238E27FC236}">
                        <a16:creationId xmlns:a16="http://schemas.microsoft.com/office/drawing/2014/main" id="{E5514604-8A63-4982-91C5-01B4F806A324}"/>
                      </a:ext>
                    </a:extLst>
                  </p:cNvPr>
                  <p:cNvSpPr>
                    <a:spLocks/>
                  </p:cNvSpPr>
                  <p:nvPr/>
                </p:nvSpPr>
                <p:spPr bwMode="auto">
                  <a:xfrm>
                    <a:off x="7353300" y="4068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43">
                    <a:extLst>
                      <a:ext uri="{FF2B5EF4-FFF2-40B4-BE49-F238E27FC236}">
                        <a16:creationId xmlns:a16="http://schemas.microsoft.com/office/drawing/2014/main" id="{BB03A4EA-E629-4BF2-8EA3-AA472375EF76}"/>
                      </a:ext>
                    </a:extLst>
                  </p:cNvPr>
                  <p:cNvSpPr>
                    <a:spLocks/>
                  </p:cNvSpPr>
                  <p:nvPr/>
                </p:nvSpPr>
                <p:spPr bwMode="auto">
                  <a:xfrm>
                    <a:off x="6581775" y="40719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44">
                    <a:extLst>
                      <a:ext uri="{FF2B5EF4-FFF2-40B4-BE49-F238E27FC236}">
                        <a16:creationId xmlns:a16="http://schemas.microsoft.com/office/drawing/2014/main" id="{2EE8479D-F3A9-450B-9C76-6A02BDC54B09}"/>
                      </a:ext>
                    </a:extLst>
                  </p:cNvPr>
                  <p:cNvSpPr>
                    <a:spLocks/>
                  </p:cNvSpPr>
                  <p:nvPr/>
                </p:nvSpPr>
                <p:spPr bwMode="auto">
                  <a:xfrm>
                    <a:off x="6592888" y="40751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45">
                    <a:extLst>
                      <a:ext uri="{FF2B5EF4-FFF2-40B4-BE49-F238E27FC236}">
                        <a16:creationId xmlns:a16="http://schemas.microsoft.com/office/drawing/2014/main" id="{5C2D9C6D-7B57-4017-88D8-4199A3E91833}"/>
                      </a:ext>
                    </a:extLst>
                  </p:cNvPr>
                  <p:cNvSpPr>
                    <a:spLocks/>
                  </p:cNvSpPr>
                  <p:nvPr/>
                </p:nvSpPr>
                <p:spPr bwMode="auto">
                  <a:xfrm>
                    <a:off x="6575425" y="4078288"/>
                    <a:ext cx="6350" cy="3175"/>
                  </a:xfrm>
                  <a:custGeom>
                    <a:avLst/>
                    <a:gdLst>
                      <a:gd name="T0" fmla="*/ 1 w 2"/>
                      <a:gd name="T1" fmla="*/ 0 h 1"/>
                      <a:gd name="T2" fmla="*/ 0 w 2"/>
                      <a:gd name="T3" fmla="*/ 1 h 1"/>
                      <a:gd name="T4" fmla="*/ 1 w 2"/>
                      <a:gd name="T5" fmla="*/ 0 h 1"/>
                    </a:gdLst>
                    <a:ahLst/>
                    <a:cxnLst>
                      <a:cxn ang="0">
                        <a:pos x="T0" y="T1"/>
                      </a:cxn>
                      <a:cxn ang="0">
                        <a:pos x="T2" y="T3"/>
                      </a:cxn>
                      <a:cxn ang="0">
                        <a:pos x="T4" y="T5"/>
                      </a:cxn>
                    </a:cxnLst>
                    <a:rect l="0" t="0" r="r" b="b"/>
                    <a:pathLst>
                      <a:path w="2" h="1">
                        <a:moveTo>
                          <a:pt x="1" y="0"/>
                        </a:moveTo>
                        <a:cubicBezTo>
                          <a:pt x="2" y="1"/>
                          <a:pt x="1" y="1"/>
                          <a:pt x="0" y="1"/>
                        </a:cubicBezTo>
                        <a:cubicBezTo>
                          <a:pt x="0" y="1"/>
                          <a:pt x="0" y="1"/>
                          <a:pt x="1"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46">
                    <a:extLst>
                      <a:ext uri="{FF2B5EF4-FFF2-40B4-BE49-F238E27FC236}">
                        <a16:creationId xmlns:a16="http://schemas.microsoft.com/office/drawing/2014/main" id="{DE5E5FCC-7C83-4F7F-81E7-D862EAB8A8A6}"/>
                      </a:ext>
                    </a:extLst>
                  </p:cNvPr>
                  <p:cNvSpPr>
                    <a:spLocks/>
                  </p:cNvSpPr>
                  <p:nvPr/>
                </p:nvSpPr>
                <p:spPr bwMode="auto">
                  <a:xfrm>
                    <a:off x="6618288" y="40782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47">
                    <a:extLst>
                      <a:ext uri="{FF2B5EF4-FFF2-40B4-BE49-F238E27FC236}">
                        <a16:creationId xmlns:a16="http://schemas.microsoft.com/office/drawing/2014/main" id="{5B61160D-F409-490F-9510-0E998C60E37D}"/>
                      </a:ext>
                    </a:extLst>
                  </p:cNvPr>
                  <p:cNvSpPr>
                    <a:spLocks/>
                  </p:cNvSpPr>
                  <p:nvPr/>
                </p:nvSpPr>
                <p:spPr bwMode="auto">
                  <a:xfrm>
                    <a:off x="6575425" y="40830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248">
                    <a:extLst>
                      <a:ext uri="{FF2B5EF4-FFF2-40B4-BE49-F238E27FC236}">
                        <a16:creationId xmlns:a16="http://schemas.microsoft.com/office/drawing/2014/main" id="{287730AD-D89B-46EB-BE43-C1897050A909}"/>
                      </a:ext>
                    </a:extLst>
                  </p:cNvPr>
                  <p:cNvSpPr>
                    <a:spLocks/>
                  </p:cNvSpPr>
                  <p:nvPr/>
                </p:nvSpPr>
                <p:spPr bwMode="auto">
                  <a:xfrm>
                    <a:off x="6575425" y="40830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49">
                    <a:extLst>
                      <a:ext uri="{FF2B5EF4-FFF2-40B4-BE49-F238E27FC236}">
                        <a16:creationId xmlns:a16="http://schemas.microsoft.com/office/drawing/2014/main" id="{500D14F3-16E9-4094-A64D-29711AF20AED}"/>
                      </a:ext>
                    </a:extLst>
                  </p:cNvPr>
                  <p:cNvSpPr>
                    <a:spLocks/>
                  </p:cNvSpPr>
                  <p:nvPr/>
                </p:nvSpPr>
                <p:spPr bwMode="auto">
                  <a:xfrm>
                    <a:off x="6572250" y="408622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0" y="0"/>
                          <a:pt x="0" y="0"/>
                          <a:pt x="1"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50">
                    <a:extLst>
                      <a:ext uri="{FF2B5EF4-FFF2-40B4-BE49-F238E27FC236}">
                        <a16:creationId xmlns:a16="http://schemas.microsoft.com/office/drawing/2014/main" id="{3667459A-59F0-4E16-82CE-2E9372166E3A}"/>
                      </a:ext>
                    </a:extLst>
                  </p:cNvPr>
                  <p:cNvSpPr>
                    <a:spLocks/>
                  </p:cNvSpPr>
                  <p:nvPr/>
                </p:nvSpPr>
                <p:spPr bwMode="auto">
                  <a:xfrm>
                    <a:off x="6572250" y="408940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51">
                    <a:extLst>
                      <a:ext uri="{FF2B5EF4-FFF2-40B4-BE49-F238E27FC236}">
                        <a16:creationId xmlns:a16="http://schemas.microsoft.com/office/drawing/2014/main" id="{3ADB0526-0B0C-4155-B22D-6EC04C8C86E0}"/>
                      </a:ext>
                    </a:extLst>
                  </p:cNvPr>
                  <p:cNvSpPr>
                    <a:spLocks/>
                  </p:cNvSpPr>
                  <p:nvPr/>
                </p:nvSpPr>
                <p:spPr bwMode="auto">
                  <a:xfrm>
                    <a:off x="6569075" y="40925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52">
                    <a:extLst>
                      <a:ext uri="{FF2B5EF4-FFF2-40B4-BE49-F238E27FC236}">
                        <a16:creationId xmlns:a16="http://schemas.microsoft.com/office/drawing/2014/main" id="{2017E98E-4CEE-4424-99F9-42C6BC479271}"/>
                      </a:ext>
                    </a:extLst>
                  </p:cNvPr>
                  <p:cNvSpPr>
                    <a:spLocks/>
                  </p:cNvSpPr>
                  <p:nvPr/>
                </p:nvSpPr>
                <p:spPr bwMode="auto">
                  <a:xfrm>
                    <a:off x="6561138" y="4092576"/>
                    <a:ext cx="14288" cy="11113"/>
                  </a:xfrm>
                  <a:custGeom>
                    <a:avLst/>
                    <a:gdLst>
                      <a:gd name="T0" fmla="*/ 3 w 5"/>
                      <a:gd name="T1" fmla="*/ 0 h 4"/>
                      <a:gd name="T2" fmla="*/ 4 w 5"/>
                      <a:gd name="T3" fmla="*/ 0 h 4"/>
                      <a:gd name="T4" fmla="*/ 5 w 5"/>
                      <a:gd name="T5" fmla="*/ 2 h 4"/>
                      <a:gd name="T6" fmla="*/ 2 w 5"/>
                      <a:gd name="T7" fmla="*/ 4 h 4"/>
                      <a:gd name="T8" fmla="*/ 0 w 5"/>
                      <a:gd name="T9" fmla="*/ 3 h 4"/>
                      <a:gd name="T10" fmla="*/ 1 w 5"/>
                      <a:gd name="T11" fmla="*/ 2 h 4"/>
                      <a:gd name="T12" fmla="*/ 1 w 5"/>
                      <a:gd name="T13" fmla="*/ 1 h 4"/>
                      <a:gd name="T14" fmla="*/ 3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0"/>
                        </a:moveTo>
                        <a:cubicBezTo>
                          <a:pt x="3" y="0"/>
                          <a:pt x="4" y="0"/>
                          <a:pt x="4" y="0"/>
                        </a:cubicBezTo>
                        <a:cubicBezTo>
                          <a:pt x="4" y="2"/>
                          <a:pt x="4" y="1"/>
                          <a:pt x="5" y="2"/>
                        </a:cubicBezTo>
                        <a:cubicBezTo>
                          <a:pt x="4" y="3"/>
                          <a:pt x="3" y="3"/>
                          <a:pt x="2" y="4"/>
                        </a:cubicBezTo>
                        <a:cubicBezTo>
                          <a:pt x="1" y="4"/>
                          <a:pt x="0" y="4"/>
                          <a:pt x="0" y="3"/>
                        </a:cubicBezTo>
                        <a:cubicBezTo>
                          <a:pt x="0" y="3"/>
                          <a:pt x="0" y="2"/>
                          <a:pt x="1" y="2"/>
                        </a:cubicBezTo>
                        <a:cubicBezTo>
                          <a:pt x="2" y="2"/>
                          <a:pt x="1" y="2"/>
                          <a:pt x="1" y="1"/>
                        </a:cubicBezTo>
                        <a:cubicBezTo>
                          <a:pt x="3" y="1"/>
                          <a:pt x="2" y="1"/>
                          <a:pt x="3"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53">
                    <a:extLst>
                      <a:ext uri="{FF2B5EF4-FFF2-40B4-BE49-F238E27FC236}">
                        <a16:creationId xmlns:a16="http://schemas.microsoft.com/office/drawing/2014/main" id="{8AC442FF-5B8E-403D-8A99-CC5B5F4C2E80}"/>
                      </a:ext>
                    </a:extLst>
                  </p:cNvPr>
                  <p:cNvSpPr>
                    <a:spLocks/>
                  </p:cNvSpPr>
                  <p:nvPr/>
                </p:nvSpPr>
                <p:spPr bwMode="auto">
                  <a:xfrm>
                    <a:off x="6557963" y="41036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54">
                    <a:extLst>
                      <a:ext uri="{FF2B5EF4-FFF2-40B4-BE49-F238E27FC236}">
                        <a16:creationId xmlns:a16="http://schemas.microsoft.com/office/drawing/2014/main" id="{97C418FB-6D2F-446E-954D-B8FDBA502ED4}"/>
                      </a:ext>
                    </a:extLst>
                  </p:cNvPr>
                  <p:cNvSpPr>
                    <a:spLocks/>
                  </p:cNvSpPr>
                  <p:nvPr/>
                </p:nvSpPr>
                <p:spPr bwMode="auto">
                  <a:xfrm>
                    <a:off x="6557963" y="41036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55">
                    <a:extLst>
                      <a:ext uri="{FF2B5EF4-FFF2-40B4-BE49-F238E27FC236}">
                        <a16:creationId xmlns:a16="http://schemas.microsoft.com/office/drawing/2014/main" id="{C9CB339B-F403-4EDA-A3E7-DD28C2A404F3}"/>
                      </a:ext>
                    </a:extLst>
                  </p:cNvPr>
                  <p:cNvSpPr>
                    <a:spLocks/>
                  </p:cNvSpPr>
                  <p:nvPr/>
                </p:nvSpPr>
                <p:spPr bwMode="auto">
                  <a:xfrm>
                    <a:off x="6557963" y="41068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56">
                    <a:extLst>
                      <a:ext uri="{FF2B5EF4-FFF2-40B4-BE49-F238E27FC236}">
                        <a16:creationId xmlns:a16="http://schemas.microsoft.com/office/drawing/2014/main" id="{0AD7B7F3-3173-4E1B-8267-322FA3E680E2}"/>
                      </a:ext>
                    </a:extLst>
                  </p:cNvPr>
                  <p:cNvSpPr>
                    <a:spLocks/>
                  </p:cNvSpPr>
                  <p:nvPr/>
                </p:nvSpPr>
                <p:spPr bwMode="auto">
                  <a:xfrm>
                    <a:off x="6554788" y="41100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57">
                    <a:extLst>
                      <a:ext uri="{FF2B5EF4-FFF2-40B4-BE49-F238E27FC236}">
                        <a16:creationId xmlns:a16="http://schemas.microsoft.com/office/drawing/2014/main" id="{DFD78F80-A231-4CBC-8FE5-2C63ECD07591}"/>
                      </a:ext>
                    </a:extLst>
                  </p:cNvPr>
                  <p:cNvSpPr>
                    <a:spLocks/>
                  </p:cNvSpPr>
                  <p:nvPr/>
                </p:nvSpPr>
                <p:spPr bwMode="auto">
                  <a:xfrm>
                    <a:off x="6554788" y="41132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58">
                    <a:extLst>
                      <a:ext uri="{FF2B5EF4-FFF2-40B4-BE49-F238E27FC236}">
                        <a16:creationId xmlns:a16="http://schemas.microsoft.com/office/drawing/2014/main" id="{2C5FA4F1-1BD9-4E29-A0E1-B48FAE86256F}"/>
                      </a:ext>
                    </a:extLst>
                  </p:cNvPr>
                  <p:cNvSpPr>
                    <a:spLocks/>
                  </p:cNvSpPr>
                  <p:nvPr/>
                </p:nvSpPr>
                <p:spPr bwMode="auto">
                  <a:xfrm>
                    <a:off x="6553200" y="4113213"/>
                    <a:ext cx="1588" cy="158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59">
                    <a:extLst>
                      <a:ext uri="{FF2B5EF4-FFF2-40B4-BE49-F238E27FC236}">
                        <a16:creationId xmlns:a16="http://schemas.microsoft.com/office/drawing/2014/main" id="{5EC8DDCA-8FA3-4C44-9AEC-1B01077DFBF5}"/>
                      </a:ext>
                    </a:extLst>
                  </p:cNvPr>
                  <p:cNvSpPr>
                    <a:spLocks/>
                  </p:cNvSpPr>
                  <p:nvPr/>
                </p:nvSpPr>
                <p:spPr bwMode="auto">
                  <a:xfrm>
                    <a:off x="6553200" y="4114801"/>
                    <a:ext cx="1588"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60">
                    <a:extLst>
                      <a:ext uri="{FF2B5EF4-FFF2-40B4-BE49-F238E27FC236}">
                        <a16:creationId xmlns:a16="http://schemas.microsoft.com/office/drawing/2014/main" id="{89193D94-82F3-472A-AE6C-F6338E964398}"/>
                      </a:ext>
                    </a:extLst>
                  </p:cNvPr>
                  <p:cNvSpPr>
                    <a:spLocks/>
                  </p:cNvSpPr>
                  <p:nvPr/>
                </p:nvSpPr>
                <p:spPr bwMode="auto">
                  <a:xfrm>
                    <a:off x="6553200" y="4117976"/>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61">
                    <a:extLst>
                      <a:ext uri="{FF2B5EF4-FFF2-40B4-BE49-F238E27FC236}">
                        <a16:creationId xmlns:a16="http://schemas.microsoft.com/office/drawing/2014/main" id="{0F7519BE-7C84-4ECA-80AB-E70727924B0F}"/>
                      </a:ext>
                    </a:extLst>
                  </p:cNvPr>
                  <p:cNvSpPr>
                    <a:spLocks/>
                  </p:cNvSpPr>
                  <p:nvPr/>
                </p:nvSpPr>
                <p:spPr bwMode="auto">
                  <a:xfrm>
                    <a:off x="6550025" y="4117976"/>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62">
                    <a:extLst>
                      <a:ext uri="{FF2B5EF4-FFF2-40B4-BE49-F238E27FC236}">
                        <a16:creationId xmlns:a16="http://schemas.microsoft.com/office/drawing/2014/main" id="{BA6CF95D-C49F-4019-8CF1-772374F6EE77}"/>
                      </a:ext>
                    </a:extLst>
                  </p:cNvPr>
                  <p:cNvSpPr>
                    <a:spLocks/>
                  </p:cNvSpPr>
                  <p:nvPr/>
                </p:nvSpPr>
                <p:spPr bwMode="auto">
                  <a:xfrm>
                    <a:off x="6546850" y="4121151"/>
                    <a:ext cx="6350" cy="6350"/>
                  </a:xfrm>
                  <a:custGeom>
                    <a:avLst/>
                    <a:gdLst>
                      <a:gd name="T0" fmla="*/ 1 w 2"/>
                      <a:gd name="T1" fmla="*/ 0 h 2"/>
                      <a:gd name="T2" fmla="*/ 2 w 2"/>
                      <a:gd name="T3" fmla="*/ 1 h 2"/>
                      <a:gd name="T4" fmla="*/ 1 w 2"/>
                      <a:gd name="T5" fmla="*/ 2 h 2"/>
                      <a:gd name="T6" fmla="*/ 0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2" y="0"/>
                          <a:pt x="2" y="1"/>
                        </a:cubicBezTo>
                        <a:cubicBezTo>
                          <a:pt x="2" y="1"/>
                          <a:pt x="1" y="2"/>
                          <a:pt x="1" y="2"/>
                        </a:cubicBezTo>
                        <a:cubicBezTo>
                          <a:pt x="0" y="2"/>
                          <a:pt x="0" y="2"/>
                          <a:pt x="0" y="1"/>
                        </a:cubicBezTo>
                        <a:cubicBezTo>
                          <a:pt x="1" y="1"/>
                          <a:pt x="1" y="0"/>
                          <a:pt x="1"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63">
                    <a:extLst>
                      <a:ext uri="{FF2B5EF4-FFF2-40B4-BE49-F238E27FC236}">
                        <a16:creationId xmlns:a16="http://schemas.microsoft.com/office/drawing/2014/main" id="{79B44D8A-C3EE-4A2A-A580-83C8D2BCD7FA}"/>
                      </a:ext>
                    </a:extLst>
                  </p:cNvPr>
                  <p:cNvSpPr>
                    <a:spLocks/>
                  </p:cNvSpPr>
                  <p:nvPr/>
                </p:nvSpPr>
                <p:spPr bwMode="auto">
                  <a:xfrm>
                    <a:off x="6546850" y="4127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64">
                    <a:extLst>
                      <a:ext uri="{FF2B5EF4-FFF2-40B4-BE49-F238E27FC236}">
                        <a16:creationId xmlns:a16="http://schemas.microsoft.com/office/drawing/2014/main" id="{8F6AF312-B2A6-48D1-A437-E4C4A953DC9E}"/>
                      </a:ext>
                    </a:extLst>
                  </p:cNvPr>
                  <p:cNvSpPr>
                    <a:spLocks/>
                  </p:cNvSpPr>
                  <p:nvPr/>
                </p:nvSpPr>
                <p:spPr bwMode="auto">
                  <a:xfrm>
                    <a:off x="6543675" y="41306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65">
                    <a:extLst>
                      <a:ext uri="{FF2B5EF4-FFF2-40B4-BE49-F238E27FC236}">
                        <a16:creationId xmlns:a16="http://schemas.microsoft.com/office/drawing/2014/main" id="{AA29C209-05A8-419C-859D-D7DFEF13B18D}"/>
                      </a:ext>
                    </a:extLst>
                  </p:cNvPr>
                  <p:cNvSpPr>
                    <a:spLocks/>
                  </p:cNvSpPr>
                  <p:nvPr/>
                </p:nvSpPr>
                <p:spPr bwMode="auto">
                  <a:xfrm>
                    <a:off x="6488113" y="4130676"/>
                    <a:ext cx="3175" cy="1588"/>
                  </a:xfrm>
                  <a:custGeom>
                    <a:avLst/>
                    <a:gdLst>
                      <a:gd name="T0" fmla="*/ 1 w 1"/>
                      <a:gd name="T1" fmla="*/ 0 h 1"/>
                      <a:gd name="T2" fmla="*/ 1 w 1"/>
                      <a:gd name="T3" fmla="*/ 1 h 1"/>
                      <a:gd name="T4" fmla="*/ 1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1" y="1"/>
                        </a:cubicBezTo>
                        <a:cubicBezTo>
                          <a:pt x="1" y="1"/>
                          <a:pt x="1" y="1"/>
                          <a:pt x="1" y="1"/>
                        </a:cubicBezTo>
                        <a:cubicBezTo>
                          <a:pt x="1" y="1"/>
                          <a:pt x="1" y="1"/>
                          <a:pt x="0" y="1"/>
                        </a:cubicBezTo>
                        <a:cubicBezTo>
                          <a:pt x="1" y="1"/>
                          <a:pt x="1" y="0"/>
                          <a:pt x="1"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66">
                    <a:extLst>
                      <a:ext uri="{FF2B5EF4-FFF2-40B4-BE49-F238E27FC236}">
                        <a16:creationId xmlns:a16="http://schemas.microsoft.com/office/drawing/2014/main" id="{2F41CCCB-47F1-4BBB-80B6-D652E98414C7}"/>
                      </a:ext>
                    </a:extLst>
                  </p:cNvPr>
                  <p:cNvSpPr>
                    <a:spLocks/>
                  </p:cNvSpPr>
                  <p:nvPr/>
                </p:nvSpPr>
                <p:spPr bwMode="auto">
                  <a:xfrm>
                    <a:off x="6543675" y="4130676"/>
                    <a:ext cx="3175" cy="1588"/>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0"/>
                        </a:cubicBezTo>
                        <a:cubicBezTo>
                          <a:pt x="1" y="1"/>
                          <a:pt x="1" y="1"/>
                          <a:pt x="1" y="1"/>
                        </a:cubicBezTo>
                        <a:cubicBezTo>
                          <a:pt x="0" y="1"/>
                          <a:pt x="1" y="1"/>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67">
                    <a:extLst>
                      <a:ext uri="{FF2B5EF4-FFF2-40B4-BE49-F238E27FC236}">
                        <a16:creationId xmlns:a16="http://schemas.microsoft.com/office/drawing/2014/main" id="{E7B77446-E1BC-4C2E-B752-7E933124209D}"/>
                      </a:ext>
                    </a:extLst>
                  </p:cNvPr>
                  <p:cNvSpPr>
                    <a:spLocks/>
                  </p:cNvSpPr>
                  <p:nvPr/>
                </p:nvSpPr>
                <p:spPr bwMode="auto">
                  <a:xfrm>
                    <a:off x="6494463" y="4132263"/>
                    <a:ext cx="3175" cy="3175"/>
                  </a:xfrm>
                  <a:custGeom>
                    <a:avLst/>
                    <a:gdLst>
                      <a:gd name="T0" fmla="*/ 0 w 1"/>
                      <a:gd name="T1" fmla="*/ 0 h 1"/>
                      <a:gd name="T2" fmla="*/ 1 w 1"/>
                      <a:gd name="T3" fmla="*/ 1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1"/>
                          <a:pt x="1" y="1"/>
                        </a:cubicBezTo>
                        <a:cubicBezTo>
                          <a:pt x="1" y="1"/>
                          <a:pt x="1" y="1"/>
                          <a:pt x="0" y="1"/>
                        </a:cubicBezTo>
                        <a:cubicBezTo>
                          <a:pt x="0" y="1"/>
                          <a:pt x="0" y="1"/>
                          <a:pt x="0" y="1"/>
                        </a:cubicBezTo>
                        <a:cubicBezTo>
                          <a:pt x="0" y="1"/>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68">
                    <a:extLst>
                      <a:ext uri="{FF2B5EF4-FFF2-40B4-BE49-F238E27FC236}">
                        <a16:creationId xmlns:a16="http://schemas.microsoft.com/office/drawing/2014/main" id="{835CA03C-2218-43FE-A1A1-DBD7B44BA795}"/>
                      </a:ext>
                    </a:extLst>
                  </p:cNvPr>
                  <p:cNvSpPr>
                    <a:spLocks/>
                  </p:cNvSpPr>
                  <p:nvPr/>
                </p:nvSpPr>
                <p:spPr bwMode="auto">
                  <a:xfrm>
                    <a:off x="6540500" y="4132263"/>
                    <a:ext cx="3175" cy="3175"/>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0"/>
                        </a:cubicBezTo>
                        <a:cubicBezTo>
                          <a:pt x="1" y="0"/>
                          <a:pt x="1" y="1"/>
                          <a:pt x="0" y="1"/>
                        </a:cubicBezTo>
                        <a:cubicBezTo>
                          <a:pt x="0" y="1"/>
                          <a:pt x="0" y="1"/>
                          <a:pt x="0" y="1"/>
                        </a:cubicBezTo>
                        <a:cubicBezTo>
                          <a:pt x="0" y="1"/>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269">
                    <a:extLst>
                      <a:ext uri="{FF2B5EF4-FFF2-40B4-BE49-F238E27FC236}">
                        <a16:creationId xmlns:a16="http://schemas.microsoft.com/office/drawing/2014/main" id="{69BFCFD5-6F87-4EAA-80A9-9888CC5D3338}"/>
                      </a:ext>
                    </a:extLst>
                  </p:cNvPr>
                  <p:cNvSpPr>
                    <a:spLocks/>
                  </p:cNvSpPr>
                  <p:nvPr/>
                </p:nvSpPr>
                <p:spPr bwMode="auto">
                  <a:xfrm>
                    <a:off x="6535738" y="4135438"/>
                    <a:ext cx="4763" cy="9525"/>
                  </a:xfrm>
                  <a:custGeom>
                    <a:avLst/>
                    <a:gdLst>
                      <a:gd name="T0" fmla="*/ 1 w 2"/>
                      <a:gd name="T1" fmla="*/ 0 h 3"/>
                      <a:gd name="T2" fmla="*/ 1 w 2"/>
                      <a:gd name="T3" fmla="*/ 3 h 3"/>
                      <a:gd name="T4" fmla="*/ 0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2" y="0"/>
                          <a:pt x="1" y="2"/>
                          <a:pt x="1" y="3"/>
                        </a:cubicBezTo>
                        <a:cubicBezTo>
                          <a:pt x="0" y="3"/>
                          <a:pt x="0" y="3"/>
                          <a:pt x="0" y="2"/>
                        </a:cubicBezTo>
                        <a:cubicBezTo>
                          <a:pt x="0" y="2"/>
                          <a:pt x="1" y="1"/>
                          <a:pt x="1"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70">
                    <a:extLst>
                      <a:ext uri="{FF2B5EF4-FFF2-40B4-BE49-F238E27FC236}">
                        <a16:creationId xmlns:a16="http://schemas.microsoft.com/office/drawing/2014/main" id="{31106C58-20DE-4638-852F-322C7715F652}"/>
                      </a:ext>
                    </a:extLst>
                  </p:cNvPr>
                  <p:cNvSpPr>
                    <a:spLocks/>
                  </p:cNvSpPr>
                  <p:nvPr/>
                </p:nvSpPr>
                <p:spPr bwMode="auto">
                  <a:xfrm>
                    <a:off x="6497638" y="4135438"/>
                    <a:ext cx="3175" cy="3175"/>
                  </a:xfrm>
                  <a:custGeom>
                    <a:avLst/>
                    <a:gdLst>
                      <a:gd name="T0" fmla="*/ 0 w 1"/>
                      <a:gd name="T1" fmla="*/ 0 h 1"/>
                      <a:gd name="T2" fmla="*/ 1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1"/>
                          <a:pt x="1" y="1"/>
                        </a:cubicBezTo>
                        <a:cubicBezTo>
                          <a:pt x="1" y="1"/>
                          <a:pt x="1" y="1"/>
                          <a:pt x="1" y="1"/>
                        </a:cubicBezTo>
                        <a:cubicBezTo>
                          <a:pt x="1" y="1"/>
                          <a:pt x="0" y="1"/>
                          <a:pt x="0" y="1"/>
                        </a:cubicBezTo>
                        <a:cubicBezTo>
                          <a:pt x="0" y="1"/>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71">
                    <a:extLst>
                      <a:ext uri="{FF2B5EF4-FFF2-40B4-BE49-F238E27FC236}">
                        <a16:creationId xmlns:a16="http://schemas.microsoft.com/office/drawing/2014/main" id="{6C642109-228E-4B87-907B-BBB594F4A894}"/>
                      </a:ext>
                    </a:extLst>
                  </p:cNvPr>
                  <p:cNvSpPr>
                    <a:spLocks/>
                  </p:cNvSpPr>
                  <p:nvPr/>
                </p:nvSpPr>
                <p:spPr bwMode="auto">
                  <a:xfrm>
                    <a:off x="7526338" y="41354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72">
                    <a:extLst>
                      <a:ext uri="{FF2B5EF4-FFF2-40B4-BE49-F238E27FC236}">
                        <a16:creationId xmlns:a16="http://schemas.microsoft.com/office/drawing/2014/main" id="{1A4D865A-95A3-4EB6-994D-76372266F80C}"/>
                      </a:ext>
                    </a:extLst>
                  </p:cNvPr>
                  <p:cNvSpPr>
                    <a:spLocks/>
                  </p:cNvSpPr>
                  <p:nvPr/>
                </p:nvSpPr>
                <p:spPr bwMode="auto">
                  <a:xfrm>
                    <a:off x="7529513" y="41386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73">
                    <a:extLst>
                      <a:ext uri="{FF2B5EF4-FFF2-40B4-BE49-F238E27FC236}">
                        <a16:creationId xmlns:a16="http://schemas.microsoft.com/office/drawing/2014/main" id="{8B5DEE1B-9385-4620-B9FD-1EE62B3BFB4E}"/>
                      </a:ext>
                    </a:extLst>
                  </p:cNvPr>
                  <p:cNvSpPr>
                    <a:spLocks/>
                  </p:cNvSpPr>
                  <p:nvPr/>
                </p:nvSpPr>
                <p:spPr bwMode="auto">
                  <a:xfrm>
                    <a:off x="7532688" y="4138613"/>
                    <a:ext cx="3175" cy="3175"/>
                  </a:xfrm>
                  <a:custGeom>
                    <a:avLst/>
                    <a:gdLst>
                      <a:gd name="T0" fmla="*/ 0 w 1"/>
                      <a:gd name="T1" fmla="*/ 0 h 1"/>
                      <a:gd name="T2" fmla="*/ 0 w 1"/>
                      <a:gd name="T3" fmla="*/ 1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1"/>
                          <a:pt x="0" y="0"/>
                          <a:pt x="0" y="1"/>
                        </a:cubicBezTo>
                        <a:cubicBezTo>
                          <a:pt x="0" y="1"/>
                          <a:pt x="0" y="1"/>
                          <a:pt x="0" y="1"/>
                        </a:cubicBezTo>
                        <a:cubicBezTo>
                          <a:pt x="0" y="1"/>
                          <a:pt x="0" y="1"/>
                          <a:pt x="0" y="0"/>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74">
                    <a:extLst>
                      <a:ext uri="{FF2B5EF4-FFF2-40B4-BE49-F238E27FC236}">
                        <a16:creationId xmlns:a16="http://schemas.microsoft.com/office/drawing/2014/main" id="{C333C8DF-9F70-45E2-B88C-CBABC3F16EFF}"/>
                      </a:ext>
                    </a:extLst>
                  </p:cNvPr>
                  <p:cNvSpPr>
                    <a:spLocks/>
                  </p:cNvSpPr>
                  <p:nvPr/>
                </p:nvSpPr>
                <p:spPr bwMode="auto">
                  <a:xfrm>
                    <a:off x="6500813" y="4138613"/>
                    <a:ext cx="3175" cy="3175"/>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1" y="1"/>
                          <a:pt x="1" y="1"/>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75">
                    <a:extLst>
                      <a:ext uri="{FF2B5EF4-FFF2-40B4-BE49-F238E27FC236}">
                        <a16:creationId xmlns:a16="http://schemas.microsoft.com/office/drawing/2014/main" id="{7210E78F-FADF-422D-85CC-83715CC17F13}"/>
                      </a:ext>
                    </a:extLst>
                  </p:cNvPr>
                  <p:cNvSpPr>
                    <a:spLocks/>
                  </p:cNvSpPr>
                  <p:nvPr/>
                </p:nvSpPr>
                <p:spPr bwMode="auto">
                  <a:xfrm>
                    <a:off x="7535863" y="4138613"/>
                    <a:ext cx="1588" cy="6350"/>
                  </a:xfrm>
                  <a:custGeom>
                    <a:avLst/>
                    <a:gdLst>
                      <a:gd name="T0" fmla="*/ 0 w 1"/>
                      <a:gd name="T1" fmla="*/ 0 h 2"/>
                      <a:gd name="T2" fmla="*/ 1 w 1"/>
                      <a:gd name="T3" fmla="*/ 1 h 2"/>
                      <a:gd name="T4" fmla="*/ 0 w 1"/>
                      <a:gd name="T5" fmla="*/ 2 h 2"/>
                      <a:gd name="T6" fmla="*/ 0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1" y="1"/>
                        </a:cubicBezTo>
                        <a:cubicBezTo>
                          <a:pt x="1" y="1"/>
                          <a:pt x="1" y="1"/>
                          <a:pt x="0" y="2"/>
                        </a:cubicBezTo>
                        <a:cubicBezTo>
                          <a:pt x="0" y="2"/>
                          <a:pt x="0" y="2"/>
                          <a:pt x="0" y="1"/>
                        </a:cubicBezTo>
                        <a:cubicBezTo>
                          <a:pt x="0" y="1"/>
                          <a:pt x="0" y="1"/>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76">
                    <a:extLst>
                      <a:ext uri="{FF2B5EF4-FFF2-40B4-BE49-F238E27FC236}">
                        <a16:creationId xmlns:a16="http://schemas.microsoft.com/office/drawing/2014/main" id="{45646F05-FD60-4F46-8501-B068FA22C471}"/>
                      </a:ext>
                    </a:extLst>
                  </p:cNvPr>
                  <p:cNvSpPr>
                    <a:spLocks/>
                  </p:cNvSpPr>
                  <p:nvPr/>
                </p:nvSpPr>
                <p:spPr bwMode="auto">
                  <a:xfrm>
                    <a:off x="6505575" y="4141788"/>
                    <a:ext cx="3175" cy="3175"/>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1" y="0"/>
                        </a:cubicBezTo>
                        <a:cubicBezTo>
                          <a:pt x="1" y="1"/>
                          <a:pt x="1" y="1"/>
                          <a:pt x="0" y="1"/>
                        </a:cubicBezTo>
                        <a:cubicBezTo>
                          <a:pt x="0" y="1"/>
                          <a:pt x="0" y="1"/>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77">
                    <a:extLst>
                      <a:ext uri="{FF2B5EF4-FFF2-40B4-BE49-F238E27FC236}">
                        <a16:creationId xmlns:a16="http://schemas.microsoft.com/office/drawing/2014/main" id="{610A374A-3AF9-491E-A52F-94CDB1DC6531}"/>
                      </a:ext>
                    </a:extLst>
                  </p:cNvPr>
                  <p:cNvSpPr>
                    <a:spLocks/>
                  </p:cNvSpPr>
                  <p:nvPr/>
                </p:nvSpPr>
                <p:spPr bwMode="auto">
                  <a:xfrm>
                    <a:off x="7537450" y="41417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78">
                    <a:extLst>
                      <a:ext uri="{FF2B5EF4-FFF2-40B4-BE49-F238E27FC236}">
                        <a16:creationId xmlns:a16="http://schemas.microsoft.com/office/drawing/2014/main" id="{07AD6B4F-C798-447B-A557-EB301E4C949D}"/>
                      </a:ext>
                    </a:extLst>
                  </p:cNvPr>
                  <p:cNvSpPr>
                    <a:spLocks/>
                  </p:cNvSpPr>
                  <p:nvPr/>
                </p:nvSpPr>
                <p:spPr bwMode="auto">
                  <a:xfrm>
                    <a:off x="6535738" y="4144963"/>
                    <a:ext cx="1588" cy="1588"/>
                  </a:xfrm>
                  <a:custGeom>
                    <a:avLst/>
                    <a:gdLst>
                      <a:gd name="T0" fmla="*/ 0 w 1"/>
                      <a:gd name="T1" fmla="*/ 0 h 1"/>
                      <a:gd name="T2" fmla="*/ 1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1" y="1"/>
                        </a:cubicBezTo>
                        <a:cubicBezTo>
                          <a:pt x="1" y="1"/>
                          <a:pt x="1" y="1"/>
                          <a:pt x="1" y="1"/>
                        </a:cubicBezTo>
                        <a:cubicBezTo>
                          <a:pt x="1" y="1"/>
                          <a:pt x="0" y="1"/>
                          <a:pt x="0" y="1"/>
                        </a:cubicBezTo>
                        <a:cubicBezTo>
                          <a:pt x="0" y="1"/>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79">
                    <a:extLst>
                      <a:ext uri="{FF2B5EF4-FFF2-40B4-BE49-F238E27FC236}">
                        <a16:creationId xmlns:a16="http://schemas.microsoft.com/office/drawing/2014/main" id="{F7A05645-5322-4C1A-8201-2737E914192A}"/>
                      </a:ext>
                    </a:extLst>
                  </p:cNvPr>
                  <p:cNvSpPr>
                    <a:spLocks/>
                  </p:cNvSpPr>
                  <p:nvPr/>
                </p:nvSpPr>
                <p:spPr bwMode="auto">
                  <a:xfrm>
                    <a:off x="6508750" y="4144963"/>
                    <a:ext cx="3175" cy="4763"/>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1"/>
                          <a:pt x="1" y="0"/>
                          <a:pt x="1" y="1"/>
                        </a:cubicBezTo>
                        <a:cubicBezTo>
                          <a:pt x="0" y="1"/>
                          <a:pt x="1" y="2"/>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280">
                    <a:extLst>
                      <a:ext uri="{FF2B5EF4-FFF2-40B4-BE49-F238E27FC236}">
                        <a16:creationId xmlns:a16="http://schemas.microsoft.com/office/drawing/2014/main" id="{A38A376F-BE59-4A2E-84BB-492B9FD68AF1}"/>
                      </a:ext>
                    </a:extLst>
                  </p:cNvPr>
                  <p:cNvSpPr>
                    <a:spLocks/>
                  </p:cNvSpPr>
                  <p:nvPr/>
                </p:nvSpPr>
                <p:spPr bwMode="auto">
                  <a:xfrm>
                    <a:off x="6532563" y="4146551"/>
                    <a:ext cx="3175" cy="3175"/>
                  </a:xfrm>
                  <a:custGeom>
                    <a:avLst/>
                    <a:gdLst>
                      <a:gd name="T0" fmla="*/ 0 w 1"/>
                      <a:gd name="T1" fmla="*/ 0 h 1"/>
                      <a:gd name="T2" fmla="*/ 1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1"/>
                          <a:pt x="1" y="1"/>
                        </a:cubicBezTo>
                        <a:cubicBezTo>
                          <a:pt x="1" y="1"/>
                          <a:pt x="1" y="1"/>
                          <a:pt x="1" y="1"/>
                        </a:cubicBezTo>
                        <a:cubicBezTo>
                          <a:pt x="1" y="1"/>
                          <a:pt x="1" y="1"/>
                          <a:pt x="1" y="1"/>
                        </a:cubicBezTo>
                        <a:cubicBezTo>
                          <a:pt x="1" y="1"/>
                          <a:pt x="1"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281">
                    <a:extLst>
                      <a:ext uri="{FF2B5EF4-FFF2-40B4-BE49-F238E27FC236}">
                        <a16:creationId xmlns:a16="http://schemas.microsoft.com/office/drawing/2014/main" id="{06DC8D2D-E305-420E-86CA-4ED727D897AB}"/>
                      </a:ext>
                    </a:extLst>
                  </p:cNvPr>
                  <p:cNvSpPr>
                    <a:spLocks/>
                  </p:cNvSpPr>
                  <p:nvPr/>
                </p:nvSpPr>
                <p:spPr bwMode="auto">
                  <a:xfrm>
                    <a:off x="6511925" y="4146551"/>
                    <a:ext cx="6350" cy="6350"/>
                  </a:xfrm>
                  <a:custGeom>
                    <a:avLst/>
                    <a:gdLst>
                      <a:gd name="T0" fmla="*/ 0 w 2"/>
                      <a:gd name="T1" fmla="*/ 0 h 2"/>
                      <a:gd name="T2" fmla="*/ 2 w 2"/>
                      <a:gd name="T3" fmla="*/ 1 h 2"/>
                      <a:gd name="T4" fmla="*/ 0 w 2"/>
                      <a:gd name="T5" fmla="*/ 0 h 2"/>
                    </a:gdLst>
                    <a:ahLst/>
                    <a:cxnLst>
                      <a:cxn ang="0">
                        <a:pos x="T0" y="T1"/>
                      </a:cxn>
                      <a:cxn ang="0">
                        <a:pos x="T2" y="T3"/>
                      </a:cxn>
                      <a:cxn ang="0">
                        <a:pos x="T4" y="T5"/>
                      </a:cxn>
                    </a:cxnLst>
                    <a:rect l="0" t="0" r="r" b="b"/>
                    <a:pathLst>
                      <a:path w="2" h="2">
                        <a:moveTo>
                          <a:pt x="0" y="0"/>
                        </a:moveTo>
                        <a:cubicBezTo>
                          <a:pt x="1" y="1"/>
                          <a:pt x="1" y="0"/>
                          <a:pt x="2" y="1"/>
                        </a:cubicBezTo>
                        <a:cubicBezTo>
                          <a:pt x="1" y="1"/>
                          <a:pt x="1" y="2"/>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282">
                    <a:extLst>
                      <a:ext uri="{FF2B5EF4-FFF2-40B4-BE49-F238E27FC236}">
                        <a16:creationId xmlns:a16="http://schemas.microsoft.com/office/drawing/2014/main" id="{19649D30-CAE8-4DB4-B31E-FF383BA28AE3}"/>
                      </a:ext>
                    </a:extLst>
                  </p:cNvPr>
                  <p:cNvSpPr>
                    <a:spLocks/>
                  </p:cNvSpPr>
                  <p:nvPr/>
                </p:nvSpPr>
                <p:spPr bwMode="auto">
                  <a:xfrm>
                    <a:off x="6518275" y="4149726"/>
                    <a:ext cx="1588" cy="6350"/>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1"/>
                          <a:pt x="0" y="0"/>
                          <a:pt x="1" y="1"/>
                        </a:cubicBezTo>
                        <a:cubicBezTo>
                          <a:pt x="0" y="1"/>
                          <a:pt x="0" y="2"/>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283">
                    <a:extLst>
                      <a:ext uri="{FF2B5EF4-FFF2-40B4-BE49-F238E27FC236}">
                        <a16:creationId xmlns:a16="http://schemas.microsoft.com/office/drawing/2014/main" id="{C764F59E-BDF0-4C14-8D20-09C977552EE6}"/>
                      </a:ext>
                    </a:extLst>
                  </p:cNvPr>
                  <p:cNvSpPr>
                    <a:spLocks/>
                  </p:cNvSpPr>
                  <p:nvPr/>
                </p:nvSpPr>
                <p:spPr bwMode="auto">
                  <a:xfrm>
                    <a:off x="6561138" y="41703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284">
                    <a:extLst>
                      <a:ext uri="{FF2B5EF4-FFF2-40B4-BE49-F238E27FC236}">
                        <a16:creationId xmlns:a16="http://schemas.microsoft.com/office/drawing/2014/main" id="{C498A1A9-BDA6-46F6-8842-F9603DE75405}"/>
                      </a:ext>
                    </a:extLst>
                  </p:cNvPr>
                  <p:cNvSpPr>
                    <a:spLocks/>
                  </p:cNvSpPr>
                  <p:nvPr/>
                </p:nvSpPr>
                <p:spPr bwMode="auto">
                  <a:xfrm>
                    <a:off x="7392988" y="424815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85">
                    <a:extLst>
                      <a:ext uri="{FF2B5EF4-FFF2-40B4-BE49-F238E27FC236}">
                        <a16:creationId xmlns:a16="http://schemas.microsoft.com/office/drawing/2014/main" id="{4042A55B-458F-4FA7-96E9-9BDDBF02F180}"/>
                      </a:ext>
                    </a:extLst>
                  </p:cNvPr>
                  <p:cNvSpPr>
                    <a:spLocks/>
                  </p:cNvSpPr>
                  <p:nvPr/>
                </p:nvSpPr>
                <p:spPr bwMode="auto">
                  <a:xfrm>
                    <a:off x="6578600" y="4260851"/>
                    <a:ext cx="211138" cy="176213"/>
                  </a:xfrm>
                  <a:custGeom>
                    <a:avLst/>
                    <a:gdLst>
                      <a:gd name="T0" fmla="*/ 47 w 73"/>
                      <a:gd name="T1" fmla="*/ 0 h 61"/>
                      <a:gd name="T2" fmla="*/ 48 w 73"/>
                      <a:gd name="T3" fmla="*/ 12 h 61"/>
                      <a:gd name="T4" fmla="*/ 57 w 73"/>
                      <a:gd name="T5" fmla="*/ 13 h 61"/>
                      <a:gd name="T6" fmla="*/ 57 w 73"/>
                      <a:gd name="T7" fmla="*/ 14 h 61"/>
                      <a:gd name="T8" fmla="*/ 56 w 73"/>
                      <a:gd name="T9" fmla="*/ 15 h 61"/>
                      <a:gd name="T10" fmla="*/ 56 w 73"/>
                      <a:gd name="T11" fmla="*/ 18 h 61"/>
                      <a:gd name="T12" fmla="*/ 59 w 73"/>
                      <a:gd name="T13" fmla="*/ 18 h 61"/>
                      <a:gd name="T14" fmla="*/ 63 w 73"/>
                      <a:gd name="T15" fmla="*/ 24 h 61"/>
                      <a:gd name="T16" fmla="*/ 72 w 73"/>
                      <a:gd name="T17" fmla="*/ 26 h 61"/>
                      <a:gd name="T18" fmla="*/ 73 w 73"/>
                      <a:gd name="T19" fmla="*/ 29 h 61"/>
                      <a:gd name="T20" fmla="*/ 68 w 73"/>
                      <a:gd name="T21" fmla="*/ 33 h 61"/>
                      <a:gd name="T22" fmla="*/ 58 w 73"/>
                      <a:gd name="T23" fmla="*/ 30 h 61"/>
                      <a:gd name="T24" fmla="*/ 55 w 73"/>
                      <a:gd name="T25" fmla="*/ 33 h 61"/>
                      <a:gd name="T26" fmla="*/ 59 w 73"/>
                      <a:gd name="T27" fmla="*/ 38 h 61"/>
                      <a:gd name="T28" fmla="*/ 55 w 73"/>
                      <a:gd name="T29" fmla="*/ 40 h 61"/>
                      <a:gd name="T30" fmla="*/ 46 w 73"/>
                      <a:gd name="T31" fmla="*/ 33 h 61"/>
                      <a:gd name="T32" fmla="*/ 44 w 73"/>
                      <a:gd name="T33" fmla="*/ 34 h 61"/>
                      <a:gd name="T34" fmla="*/ 43 w 73"/>
                      <a:gd name="T35" fmla="*/ 36 h 61"/>
                      <a:gd name="T36" fmla="*/ 50 w 73"/>
                      <a:gd name="T37" fmla="*/ 41 h 61"/>
                      <a:gd name="T38" fmla="*/ 50 w 73"/>
                      <a:gd name="T39" fmla="*/ 41 h 61"/>
                      <a:gd name="T40" fmla="*/ 37 w 73"/>
                      <a:gd name="T41" fmla="*/ 50 h 61"/>
                      <a:gd name="T42" fmla="*/ 36 w 73"/>
                      <a:gd name="T43" fmla="*/ 49 h 61"/>
                      <a:gd name="T44" fmla="*/ 31 w 73"/>
                      <a:gd name="T45" fmla="*/ 40 h 61"/>
                      <a:gd name="T46" fmla="*/ 28 w 73"/>
                      <a:gd name="T47" fmla="*/ 41 h 61"/>
                      <a:gd name="T48" fmla="*/ 30 w 73"/>
                      <a:gd name="T49" fmla="*/ 53 h 61"/>
                      <a:gd name="T50" fmla="*/ 28 w 73"/>
                      <a:gd name="T51" fmla="*/ 54 h 61"/>
                      <a:gd name="T52" fmla="*/ 27 w 73"/>
                      <a:gd name="T53" fmla="*/ 54 h 61"/>
                      <a:gd name="T54" fmla="*/ 23 w 73"/>
                      <a:gd name="T55" fmla="*/ 45 h 61"/>
                      <a:gd name="T56" fmla="*/ 23 w 73"/>
                      <a:gd name="T57" fmla="*/ 45 h 61"/>
                      <a:gd name="T58" fmla="*/ 20 w 73"/>
                      <a:gd name="T59" fmla="*/ 47 h 61"/>
                      <a:gd name="T60" fmla="*/ 23 w 73"/>
                      <a:gd name="T61" fmla="*/ 58 h 61"/>
                      <a:gd name="T62" fmla="*/ 15 w 73"/>
                      <a:gd name="T63" fmla="*/ 60 h 61"/>
                      <a:gd name="T64" fmla="*/ 0 w 73"/>
                      <a:gd name="T65" fmla="*/ 36 h 61"/>
                      <a:gd name="T66" fmla="*/ 31 w 73"/>
                      <a:gd name="T67" fmla="*/ 16 h 61"/>
                      <a:gd name="T68" fmla="*/ 31 w 73"/>
                      <a:gd name="T69" fmla="*/ 14 h 61"/>
                      <a:gd name="T70" fmla="*/ 34 w 73"/>
                      <a:gd name="T71" fmla="*/ 14 h 61"/>
                      <a:gd name="T72" fmla="*/ 24 w 73"/>
                      <a:gd name="T73" fmla="*/ 27 h 61"/>
                      <a:gd name="T74" fmla="*/ 28 w 73"/>
                      <a:gd name="T75" fmla="*/ 29 h 61"/>
                      <a:gd name="T76" fmla="*/ 34 w 73"/>
                      <a:gd name="T77" fmla="*/ 25 h 61"/>
                      <a:gd name="T78" fmla="*/ 33 w 73"/>
                      <a:gd name="T79" fmla="*/ 23 h 61"/>
                      <a:gd name="T80" fmla="*/ 39 w 73"/>
                      <a:gd name="T81" fmla="*/ 19 h 61"/>
                      <a:gd name="T82" fmla="*/ 39 w 73"/>
                      <a:gd name="T83" fmla="*/ 17 h 61"/>
                      <a:gd name="T84" fmla="*/ 41 w 73"/>
                      <a:gd name="T85" fmla="*/ 16 h 61"/>
                      <a:gd name="T86" fmla="*/ 41 w 73"/>
                      <a:gd name="T87" fmla="*/ 14 h 61"/>
                      <a:gd name="T88" fmla="*/ 47 w 73"/>
                      <a:gd name="T89" fmla="*/ 12 h 61"/>
                      <a:gd name="T90" fmla="*/ 47 w 73"/>
                      <a:gd name="T9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61">
                        <a:moveTo>
                          <a:pt x="47" y="0"/>
                        </a:moveTo>
                        <a:cubicBezTo>
                          <a:pt x="49" y="2"/>
                          <a:pt x="47" y="9"/>
                          <a:pt x="48" y="12"/>
                        </a:cubicBezTo>
                        <a:cubicBezTo>
                          <a:pt x="53" y="10"/>
                          <a:pt x="55" y="12"/>
                          <a:pt x="57" y="13"/>
                        </a:cubicBezTo>
                        <a:cubicBezTo>
                          <a:pt x="57" y="13"/>
                          <a:pt x="57" y="14"/>
                          <a:pt x="57" y="14"/>
                        </a:cubicBezTo>
                        <a:cubicBezTo>
                          <a:pt x="56" y="14"/>
                          <a:pt x="56" y="14"/>
                          <a:pt x="56" y="15"/>
                        </a:cubicBezTo>
                        <a:cubicBezTo>
                          <a:pt x="56" y="16"/>
                          <a:pt x="56" y="17"/>
                          <a:pt x="56" y="18"/>
                        </a:cubicBezTo>
                        <a:cubicBezTo>
                          <a:pt x="58" y="17"/>
                          <a:pt x="59" y="17"/>
                          <a:pt x="59" y="18"/>
                        </a:cubicBezTo>
                        <a:cubicBezTo>
                          <a:pt x="61" y="19"/>
                          <a:pt x="63" y="24"/>
                          <a:pt x="63" y="24"/>
                        </a:cubicBezTo>
                        <a:cubicBezTo>
                          <a:pt x="64" y="25"/>
                          <a:pt x="71" y="26"/>
                          <a:pt x="72" y="26"/>
                        </a:cubicBezTo>
                        <a:cubicBezTo>
                          <a:pt x="72" y="27"/>
                          <a:pt x="72" y="28"/>
                          <a:pt x="73" y="29"/>
                        </a:cubicBezTo>
                        <a:cubicBezTo>
                          <a:pt x="72" y="30"/>
                          <a:pt x="69" y="34"/>
                          <a:pt x="68" y="33"/>
                        </a:cubicBezTo>
                        <a:cubicBezTo>
                          <a:pt x="66" y="34"/>
                          <a:pt x="61" y="31"/>
                          <a:pt x="58" y="30"/>
                        </a:cubicBezTo>
                        <a:cubicBezTo>
                          <a:pt x="57" y="31"/>
                          <a:pt x="56" y="32"/>
                          <a:pt x="55" y="33"/>
                        </a:cubicBezTo>
                        <a:cubicBezTo>
                          <a:pt x="57" y="35"/>
                          <a:pt x="60" y="36"/>
                          <a:pt x="59" y="38"/>
                        </a:cubicBezTo>
                        <a:cubicBezTo>
                          <a:pt x="57" y="39"/>
                          <a:pt x="56" y="39"/>
                          <a:pt x="55" y="40"/>
                        </a:cubicBezTo>
                        <a:cubicBezTo>
                          <a:pt x="53" y="37"/>
                          <a:pt x="49" y="37"/>
                          <a:pt x="46" y="33"/>
                        </a:cubicBezTo>
                        <a:cubicBezTo>
                          <a:pt x="45" y="34"/>
                          <a:pt x="43" y="33"/>
                          <a:pt x="44" y="34"/>
                        </a:cubicBezTo>
                        <a:cubicBezTo>
                          <a:pt x="42" y="35"/>
                          <a:pt x="42" y="37"/>
                          <a:pt x="43" y="36"/>
                        </a:cubicBezTo>
                        <a:cubicBezTo>
                          <a:pt x="45" y="37"/>
                          <a:pt x="48" y="39"/>
                          <a:pt x="50" y="41"/>
                        </a:cubicBezTo>
                        <a:cubicBezTo>
                          <a:pt x="50" y="41"/>
                          <a:pt x="50" y="41"/>
                          <a:pt x="50" y="41"/>
                        </a:cubicBezTo>
                        <a:cubicBezTo>
                          <a:pt x="46" y="44"/>
                          <a:pt x="42" y="45"/>
                          <a:pt x="37" y="50"/>
                        </a:cubicBezTo>
                        <a:cubicBezTo>
                          <a:pt x="36" y="49"/>
                          <a:pt x="36" y="49"/>
                          <a:pt x="36" y="49"/>
                        </a:cubicBezTo>
                        <a:cubicBezTo>
                          <a:pt x="36" y="47"/>
                          <a:pt x="32" y="40"/>
                          <a:pt x="31" y="40"/>
                        </a:cubicBezTo>
                        <a:cubicBezTo>
                          <a:pt x="30" y="40"/>
                          <a:pt x="30" y="41"/>
                          <a:pt x="28" y="41"/>
                        </a:cubicBezTo>
                        <a:cubicBezTo>
                          <a:pt x="29" y="43"/>
                          <a:pt x="32" y="51"/>
                          <a:pt x="30" y="53"/>
                        </a:cubicBezTo>
                        <a:cubicBezTo>
                          <a:pt x="30" y="53"/>
                          <a:pt x="28" y="54"/>
                          <a:pt x="28" y="54"/>
                        </a:cubicBezTo>
                        <a:cubicBezTo>
                          <a:pt x="28" y="54"/>
                          <a:pt x="27" y="54"/>
                          <a:pt x="27" y="54"/>
                        </a:cubicBezTo>
                        <a:cubicBezTo>
                          <a:pt x="27" y="52"/>
                          <a:pt x="25" y="47"/>
                          <a:pt x="23" y="45"/>
                        </a:cubicBezTo>
                        <a:cubicBezTo>
                          <a:pt x="23" y="45"/>
                          <a:pt x="23" y="45"/>
                          <a:pt x="23" y="45"/>
                        </a:cubicBezTo>
                        <a:cubicBezTo>
                          <a:pt x="22" y="45"/>
                          <a:pt x="21" y="46"/>
                          <a:pt x="20" y="47"/>
                        </a:cubicBezTo>
                        <a:cubicBezTo>
                          <a:pt x="20" y="52"/>
                          <a:pt x="22" y="53"/>
                          <a:pt x="23" y="58"/>
                        </a:cubicBezTo>
                        <a:cubicBezTo>
                          <a:pt x="21" y="58"/>
                          <a:pt x="17" y="61"/>
                          <a:pt x="15" y="60"/>
                        </a:cubicBezTo>
                        <a:cubicBezTo>
                          <a:pt x="9" y="58"/>
                          <a:pt x="0" y="45"/>
                          <a:pt x="0" y="36"/>
                        </a:cubicBezTo>
                        <a:cubicBezTo>
                          <a:pt x="5" y="33"/>
                          <a:pt x="22" y="11"/>
                          <a:pt x="31" y="16"/>
                        </a:cubicBezTo>
                        <a:cubicBezTo>
                          <a:pt x="31" y="15"/>
                          <a:pt x="31" y="14"/>
                          <a:pt x="31" y="14"/>
                        </a:cubicBezTo>
                        <a:cubicBezTo>
                          <a:pt x="33" y="14"/>
                          <a:pt x="33" y="14"/>
                          <a:pt x="34" y="14"/>
                        </a:cubicBezTo>
                        <a:cubicBezTo>
                          <a:pt x="33" y="18"/>
                          <a:pt x="26" y="23"/>
                          <a:pt x="24" y="27"/>
                        </a:cubicBezTo>
                        <a:cubicBezTo>
                          <a:pt x="25" y="28"/>
                          <a:pt x="27" y="28"/>
                          <a:pt x="28" y="29"/>
                        </a:cubicBezTo>
                        <a:cubicBezTo>
                          <a:pt x="30" y="27"/>
                          <a:pt x="32" y="27"/>
                          <a:pt x="34" y="25"/>
                        </a:cubicBezTo>
                        <a:cubicBezTo>
                          <a:pt x="33" y="24"/>
                          <a:pt x="33" y="24"/>
                          <a:pt x="33" y="23"/>
                        </a:cubicBezTo>
                        <a:cubicBezTo>
                          <a:pt x="36" y="22"/>
                          <a:pt x="36" y="19"/>
                          <a:pt x="39" y="19"/>
                        </a:cubicBezTo>
                        <a:cubicBezTo>
                          <a:pt x="39" y="18"/>
                          <a:pt x="39" y="18"/>
                          <a:pt x="39" y="17"/>
                        </a:cubicBezTo>
                        <a:cubicBezTo>
                          <a:pt x="39" y="17"/>
                          <a:pt x="42" y="17"/>
                          <a:pt x="41" y="16"/>
                        </a:cubicBezTo>
                        <a:cubicBezTo>
                          <a:pt x="41" y="15"/>
                          <a:pt x="40" y="15"/>
                          <a:pt x="41" y="14"/>
                        </a:cubicBezTo>
                        <a:cubicBezTo>
                          <a:pt x="41" y="13"/>
                          <a:pt x="45" y="11"/>
                          <a:pt x="47" y="12"/>
                        </a:cubicBezTo>
                        <a:cubicBezTo>
                          <a:pt x="47" y="8"/>
                          <a:pt x="47" y="4"/>
                          <a:pt x="47"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86">
                    <a:extLst>
                      <a:ext uri="{FF2B5EF4-FFF2-40B4-BE49-F238E27FC236}">
                        <a16:creationId xmlns:a16="http://schemas.microsoft.com/office/drawing/2014/main" id="{25F25B5A-D174-432D-9386-55BDC600DDDE}"/>
                      </a:ext>
                    </a:extLst>
                  </p:cNvPr>
                  <p:cNvSpPr>
                    <a:spLocks/>
                  </p:cNvSpPr>
                  <p:nvPr/>
                </p:nvSpPr>
                <p:spPr bwMode="auto">
                  <a:xfrm>
                    <a:off x="6670675" y="4262438"/>
                    <a:ext cx="11113" cy="15875"/>
                  </a:xfrm>
                  <a:custGeom>
                    <a:avLst/>
                    <a:gdLst>
                      <a:gd name="T0" fmla="*/ 4 w 4"/>
                      <a:gd name="T1" fmla="*/ 5 h 5"/>
                      <a:gd name="T2" fmla="*/ 2 w 4"/>
                      <a:gd name="T3" fmla="*/ 5 h 5"/>
                      <a:gd name="T4" fmla="*/ 1 w 4"/>
                      <a:gd name="T5" fmla="*/ 0 h 5"/>
                      <a:gd name="T6" fmla="*/ 4 w 4"/>
                      <a:gd name="T7" fmla="*/ 5 h 5"/>
                    </a:gdLst>
                    <a:ahLst/>
                    <a:cxnLst>
                      <a:cxn ang="0">
                        <a:pos x="T0" y="T1"/>
                      </a:cxn>
                      <a:cxn ang="0">
                        <a:pos x="T2" y="T3"/>
                      </a:cxn>
                      <a:cxn ang="0">
                        <a:pos x="T4" y="T5"/>
                      </a:cxn>
                      <a:cxn ang="0">
                        <a:pos x="T6" y="T7"/>
                      </a:cxn>
                    </a:cxnLst>
                    <a:rect l="0" t="0" r="r" b="b"/>
                    <a:pathLst>
                      <a:path w="4" h="5">
                        <a:moveTo>
                          <a:pt x="4" y="5"/>
                        </a:moveTo>
                        <a:cubicBezTo>
                          <a:pt x="3" y="5"/>
                          <a:pt x="2" y="5"/>
                          <a:pt x="2" y="5"/>
                        </a:cubicBezTo>
                        <a:cubicBezTo>
                          <a:pt x="1" y="2"/>
                          <a:pt x="0" y="3"/>
                          <a:pt x="1" y="0"/>
                        </a:cubicBezTo>
                        <a:cubicBezTo>
                          <a:pt x="3" y="1"/>
                          <a:pt x="4" y="1"/>
                          <a:pt x="4" y="5"/>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87">
                    <a:extLst>
                      <a:ext uri="{FF2B5EF4-FFF2-40B4-BE49-F238E27FC236}">
                        <a16:creationId xmlns:a16="http://schemas.microsoft.com/office/drawing/2014/main" id="{8920F379-35C8-4B67-9FA5-5AFF9D4A0052}"/>
                      </a:ext>
                    </a:extLst>
                  </p:cNvPr>
                  <p:cNvSpPr>
                    <a:spLocks/>
                  </p:cNvSpPr>
                  <p:nvPr/>
                </p:nvSpPr>
                <p:spPr bwMode="auto">
                  <a:xfrm>
                    <a:off x="7104063" y="42687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88">
                    <a:extLst>
                      <a:ext uri="{FF2B5EF4-FFF2-40B4-BE49-F238E27FC236}">
                        <a16:creationId xmlns:a16="http://schemas.microsoft.com/office/drawing/2014/main" id="{AAC5DA55-5848-4372-9A23-E28CFA9CE719}"/>
                      </a:ext>
                    </a:extLst>
                  </p:cNvPr>
                  <p:cNvSpPr>
                    <a:spLocks/>
                  </p:cNvSpPr>
                  <p:nvPr/>
                </p:nvSpPr>
                <p:spPr bwMode="auto">
                  <a:xfrm>
                    <a:off x="6743700" y="43005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89">
                    <a:extLst>
                      <a:ext uri="{FF2B5EF4-FFF2-40B4-BE49-F238E27FC236}">
                        <a16:creationId xmlns:a16="http://schemas.microsoft.com/office/drawing/2014/main" id="{5BCB5701-F1BF-4564-B276-DE4E5B19EF9D}"/>
                      </a:ext>
                    </a:extLst>
                  </p:cNvPr>
                  <p:cNvSpPr>
                    <a:spLocks/>
                  </p:cNvSpPr>
                  <p:nvPr/>
                </p:nvSpPr>
                <p:spPr bwMode="auto">
                  <a:xfrm>
                    <a:off x="6477000" y="4303713"/>
                    <a:ext cx="3175" cy="3175"/>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1" y="1"/>
                        </a:cubicBezTo>
                        <a:cubicBezTo>
                          <a:pt x="1" y="1"/>
                          <a:pt x="1" y="1"/>
                          <a:pt x="0" y="1"/>
                        </a:cubicBezTo>
                        <a:cubicBezTo>
                          <a:pt x="1" y="0"/>
                          <a:pt x="1" y="0"/>
                          <a:pt x="1"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90">
                    <a:extLst>
                      <a:ext uri="{FF2B5EF4-FFF2-40B4-BE49-F238E27FC236}">
                        <a16:creationId xmlns:a16="http://schemas.microsoft.com/office/drawing/2014/main" id="{ED3E0D93-C18E-4C5D-B6FB-35A395FCE035}"/>
                      </a:ext>
                    </a:extLst>
                  </p:cNvPr>
                  <p:cNvSpPr>
                    <a:spLocks/>
                  </p:cNvSpPr>
                  <p:nvPr/>
                </p:nvSpPr>
                <p:spPr bwMode="auto">
                  <a:xfrm>
                    <a:off x="6477000" y="4306888"/>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0"/>
                          <a:pt x="0" y="0"/>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91">
                    <a:extLst>
                      <a:ext uri="{FF2B5EF4-FFF2-40B4-BE49-F238E27FC236}">
                        <a16:creationId xmlns:a16="http://schemas.microsoft.com/office/drawing/2014/main" id="{62DDFDC0-07CE-42E0-918D-6667B09EA836}"/>
                      </a:ext>
                    </a:extLst>
                  </p:cNvPr>
                  <p:cNvSpPr>
                    <a:spLocks/>
                  </p:cNvSpPr>
                  <p:nvPr/>
                </p:nvSpPr>
                <p:spPr bwMode="auto">
                  <a:xfrm>
                    <a:off x="6473825" y="4306888"/>
                    <a:ext cx="3175" cy="3175"/>
                  </a:xfrm>
                  <a:custGeom>
                    <a:avLst/>
                    <a:gdLst>
                      <a:gd name="T0" fmla="*/ 0 w 1"/>
                      <a:gd name="T1" fmla="*/ 0 h 1"/>
                      <a:gd name="T2" fmla="*/ 1 w 1"/>
                      <a:gd name="T3" fmla="*/ 1 h 1"/>
                      <a:gd name="T4" fmla="*/ 0 w 1"/>
                      <a:gd name="T5" fmla="*/ 1 h 1"/>
                      <a:gd name="T6" fmla="*/ 0 w 1"/>
                      <a:gd name="T7" fmla="*/ 1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1"/>
                          <a:pt x="1" y="1"/>
                        </a:cubicBezTo>
                        <a:cubicBezTo>
                          <a:pt x="0" y="1"/>
                          <a:pt x="0" y="1"/>
                          <a:pt x="0" y="1"/>
                        </a:cubicBezTo>
                        <a:cubicBezTo>
                          <a:pt x="0" y="1"/>
                          <a:pt x="0" y="1"/>
                          <a:pt x="0" y="1"/>
                        </a:cubicBezTo>
                        <a:cubicBezTo>
                          <a:pt x="0" y="1"/>
                          <a:pt x="0" y="1"/>
                          <a:pt x="0" y="1"/>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92">
                    <a:extLst>
                      <a:ext uri="{FF2B5EF4-FFF2-40B4-BE49-F238E27FC236}">
                        <a16:creationId xmlns:a16="http://schemas.microsoft.com/office/drawing/2014/main" id="{6AF837D5-2242-4255-A9F0-B6C2973E0D6F}"/>
                      </a:ext>
                    </a:extLst>
                  </p:cNvPr>
                  <p:cNvSpPr>
                    <a:spLocks/>
                  </p:cNvSpPr>
                  <p:nvPr/>
                </p:nvSpPr>
                <p:spPr bwMode="auto">
                  <a:xfrm>
                    <a:off x="6469063" y="43116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93">
                    <a:extLst>
                      <a:ext uri="{FF2B5EF4-FFF2-40B4-BE49-F238E27FC236}">
                        <a16:creationId xmlns:a16="http://schemas.microsoft.com/office/drawing/2014/main" id="{D62C3DA7-7FC6-4778-98F6-96CCC670D587}"/>
                      </a:ext>
                    </a:extLst>
                  </p:cNvPr>
                  <p:cNvSpPr>
                    <a:spLocks/>
                  </p:cNvSpPr>
                  <p:nvPr/>
                </p:nvSpPr>
                <p:spPr bwMode="auto">
                  <a:xfrm>
                    <a:off x="7061200" y="43735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94">
                    <a:extLst>
                      <a:ext uri="{FF2B5EF4-FFF2-40B4-BE49-F238E27FC236}">
                        <a16:creationId xmlns:a16="http://schemas.microsoft.com/office/drawing/2014/main" id="{4DA4F04B-2FA6-4B53-8466-81D9C6FA2085}"/>
                      </a:ext>
                    </a:extLst>
                  </p:cNvPr>
                  <p:cNvSpPr>
                    <a:spLocks/>
                  </p:cNvSpPr>
                  <p:nvPr/>
                </p:nvSpPr>
                <p:spPr bwMode="auto">
                  <a:xfrm>
                    <a:off x="6951663" y="4378326"/>
                    <a:ext cx="103188" cy="55563"/>
                  </a:xfrm>
                  <a:custGeom>
                    <a:avLst/>
                    <a:gdLst>
                      <a:gd name="T0" fmla="*/ 0 w 36"/>
                      <a:gd name="T1" fmla="*/ 0 h 19"/>
                      <a:gd name="T2" fmla="*/ 11 w 36"/>
                      <a:gd name="T3" fmla="*/ 0 h 19"/>
                      <a:gd name="T4" fmla="*/ 11 w 36"/>
                      <a:gd name="T5" fmla="*/ 2 h 19"/>
                      <a:gd name="T6" fmla="*/ 30 w 36"/>
                      <a:gd name="T7" fmla="*/ 8 h 19"/>
                      <a:gd name="T8" fmla="*/ 30 w 36"/>
                      <a:gd name="T9" fmla="*/ 8 h 19"/>
                      <a:gd name="T10" fmla="*/ 30 w 36"/>
                      <a:gd name="T11" fmla="*/ 6 h 19"/>
                      <a:gd name="T12" fmla="*/ 28 w 36"/>
                      <a:gd name="T13" fmla="*/ 6 h 19"/>
                      <a:gd name="T14" fmla="*/ 31 w 36"/>
                      <a:gd name="T15" fmla="*/ 5 h 19"/>
                      <a:gd name="T16" fmla="*/ 36 w 36"/>
                      <a:gd name="T17" fmla="*/ 7 h 19"/>
                      <a:gd name="T18" fmla="*/ 31 w 36"/>
                      <a:gd name="T19" fmla="*/ 15 h 19"/>
                      <a:gd name="T20" fmla="*/ 30 w 36"/>
                      <a:gd name="T21" fmla="*/ 12 h 19"/>
                      <a:gd name="T22" fmla="*/ 29 w 36"/>
                      <a:gd name="T23" fmla="*/ 16 h 19"/>
                      <a:gd name="T24" fmla="*/ 29 w 36"/>
                      <a:gd name="T25" fmla="*/ 17 h 19"/>
                      <a:gd name="T26" fmla="*/ 25 w 36"/>
                      <a:gd name="T27" fmla="*/ 18 h 19"/>
                      <a:gd name="T28" fmla="*/ 24 w 36"/>
                      <a:gd name="T29" fmla="*/ 19 h 19"/>
                      <a:gd name="T30" fmla="*/ 23 w 36"/>
                      <a:gd name="T31" fmla="*/ 19 h 19"/>
                      <a:gd name="T32" fmla="*/ 15 w 36"/>
                      <a:gd name="T33" fmla="*/ 12 h 19"/>
                      <a:gd name="T34" fmla="*/ 15 w 36"/>
                      <a:gd name="T35" fmla="*/ 11 h 19"/>
                      <a:gd name="T36" fmla="*/ 0 w 36"/>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19">
                        <a:moveTo>
                          <a:pt x="0" y="0"/>
                        </a:moveTo>
                        <a:cubicBezTo>
                          <a:pt x="5" y="0"/>
                          <a:pt x="9" y="2"/>
                          <a:pt x="11" y="0"/>
                        </a:cubicBezTo>
                        <a:cubicBezTo>
                          <a:pt x="11" y="1"/>
                          <a:pt x="11" y="1"/>
                          <a:pt x="11" y="2"/>
                        </a:cubicBezTo>
                        <a:cubicBezTo>
                          <a:pt x="14" y="2"/>
                          <a:pt x="28" y="8"/>
                          <a:pt x="30" y="8"/>
                        </a:cubicBezTo>
                        <a:cubicBezTo>
                          <a:pt x="30" y="8"/>
                          <a:pt x="30" y="8"/>
                          <a:pt x="30" y="8"/>
                        </a:cubicBezTo>
                        <a:cubicBezTo>
                          <a:pt x="30" y="7"/>
                          <a:pt x="30" y="6"/>
                          <a:pt x="30" y="6"/>
                        </a:cubicBezTo>
                        <a:cubicBezTo>
                          <a:pt x="29" y="6"/>
                          <a:pt x="28" y="6"/>
                          <a:pt x="28" y="6"/>
                        </a:cubicBezTo>
                        <a:cubicBezTo>
                          <a:pt x="28" y="5"/>
                          <a:pt x="29" y="5"/>
                          <a:pt x="31" y="5"/>
                        </a:cubicBezTo>
                        <a:cubicBezTo>
                          <a:pt x="31" y="7"/>
                          <a:pt x="34" y="6"/>
                          <a:pt x="36" y="7"/>
                        </a:cubicBezTo>
                        <a:cubicBezTo>
                          <a:pt x="36" y="10"/>
                          <a:pt x="34" y="13"/>
                          <a:pt x="31" y="15"/>
                        </a:cubicBezTo>
                        <a:cubicBezTo>
                          <a:pt x="31" y="13"/>
                          <a:pt x="31" y="13"/>
                          <a:pt x="30" y="12"/>
                        </a:cubicBezTo>
                        <a:cubicBezTo>
                          <a:pt x="30" y="13"/>
                          <a:pt x="30" y="15"/>
                          <a:pt x="29" y="16"/>
                        </a:cubicBezTo>
                        <a:cubicBezTo>
                          <a:pt x="29" y="17"/>
                          <a:pt x="29" y="17"/>
                          <a:pt x="29" y="17"/>
                        </a:cubicBezTo>
                        <a:cubicBezTo>
                          <a:pt x="29" y="17"/>
                          <a:pt x="25" y="16"/>
                          <a:pt x="25" y="18"/>
                        </a:cubicBezTo>
                        <a:cubicBezTo>
                          <a:pt x="24" y="18"/>
                          <a:pt x="25" y="18"/>
                          <a:pt x="24" y="19"/>
                        </a:cubicBezTo>
                        <a:cubicBezTo>
                          <a:pt x="24" y="19"/>
                          <a:pt x="24" y="19"/>
                          <a:pt x="23" y="19"/>
                        </a:cubicBezTo>
                        <a:cubicBezTo>
                          <a:pt x="22" y="15"/>
                          <a:pt x="18" y="15"/>
                          <a:pt x="15" y="12"/>
                        </a:cubicBezTo>
                        <a:cubicBezTo>
                          <a:pt x="15" y="11"/>
                          <a:pt x="15" y="11"/>
                          <a:pt x="15" y="11"/>
                        </a:cubicBezTo>
                        <a:cubicBezTo>
                          <a:pt x="10" y="10"/>
                          <a:pt x="4" y="5"/>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95">
                    <a:extLst>
                      <a:ext uri="{FF2B5EF4-FFF2-40B4-BE49-F238E27FC236}">
                        <a16:creationId xmlns:a16="http://schemas.microsoft.com/office/drawing/2014/main" id="{1353BFE0-E041-4E67-89C2-29CE0B471E3B}"/>
                      </a:ext>
                    </a:extLst>
                  </p:cNvPr>
                  <p:cNvSpPr>
                    <a:spLocks/>
                  </p:cNvSpPr>
                  <p:nvPr/>
                </p:nvSpPr>
                <p:spPr bwMode="auto">
                  <a:xfrm>
                    <a:off x="6681788" y="4405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96">
                    <a:extLst>
                      <a:ext uri="{FF2B5EF4-FFF2-40B4-BE49-F238E27FC236}">
                        <a16:creationId xmlns:a16="http://schemas.microsoft.com/office/drawing/2014/main" id="{D18F013F-4DE1-42BA-8314-602C7E35D6C5}"/>
                      </a:ext>
                    </a:extLst>
                  </p:cNvPr>
                  <p:cNvSpPr>
                    <a:spLocks/>
                  </p:cNvSpPr>
                  <p:nvPr/>
                </p:nvSpPr>
                <p:spPr bwMode="auto">
                  <a:xfrm>
                    <a:off x="6835775" y="4425951"/>
                    <a:ext cx="46038" cy="39688"/>
                  </a:xfrm>
                  <a:custGeom>
                    <a:avLst/>
                    <a:gdLst>
                      <a:gd name="T0" fmla="*/ 0 w 16"/>
                      <a:gd name="T1" fmla="*/ 0 h 14"/>
                      <a:gd name="T2" fmla="*/ 16 w 16"/>
                      <a:gd name="T3" fmla="*/ 13 h 14"/>
                      <a:gd name="T4" fmla="*/ 12 w 16"/>
                      <a:gd name="T5" fmla="*/ 13 h 14"/>
                      <a:gd name="T6" fmla="*/ 11 w 16"/>
                      <a:gd name="T7" fmla="*/ 10 h 14"/>
                      <a:gd name="T8" fmla="*/ 8 w 16"/>
                      <a:gd name="T9" fmla="*/ 9 h 14"/>
                      <a:gd name="T10" fmla="*/ 8 w 16"/>
                      <a:gd name="T11" fmla="*/ 9 h 14"/>
                      <a:gd name="T12" fmla="*/ 8 w 16"/>
                      <a:gd name="T13" fmla="*/ 10 h 14"/>
                      <a:gd name="T14" fmla="*/ 8 w 16"/>
                      <a:gd name="T15" fmla="*/ 11 h 14"/>
                      <a:gd name="T16" fmla="*/ 9 w 16"/>
                      <a:gd name="T17" fmla="*/ 11 h 14"/>
                      <a:gd name="T18" fmla="*/ 0 w 16"/>
                      <a:gd name="T19" fmla="*/ 12 h 14"/>
                      <a:gd name="T20" fmla="*/ 1 w 16"/>
                      <a:gd name="T21" fmla="*/ 8 h 14"/>
                      <a:gd name="T22" fmla="*/ 4 w 16"/>
                      <a:gd name="T23" fmla="*/ 9 h 14"/>
                      <a:gd name="T24" fmla="*/ 4 w 16"/>
                      <a:gd name="T25" fmla="*/ 8 h 14"/>
                      <a:gd name="T26" fmla="*/ 1 w 16"/>
                      <a:gd name="T27" fmla="*/ 5 h 14"/>
                      <a:gd name="T28" fmla="*/ 0 w 16"/>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4">
                        <a:moveTo>
                          <a:pt x="0" y="0"/>
                        </a:moveTo>
                        <a:cubicBezTo>
                          <a:pt x="7" y="1"/>
                          <a:pt x="13" y="8"/>
                          <a:pt x="16" y="13"/>
                        </a:cubicBezTo>
                        <a:cubicBezTo>
                          <a:pt x="15" y="13"/>
                          <a:pt x="13" y="13"/>
                          <a:pt x="12" y="13"/>
                        </a:cubicBezTo>
                        <a:cubicBezTo>
                          <a:pt x="12" y="12"/>
                          <a:pt x="12" y="11"/>
                          <a:pt x="11" y="10"/>
                        </a:cubicBezTo>
                        <a:cubicBezTo>
                          <a:pt x="10" y="9"/>
                          <a:pt x="9" y="9"/>
                          <a:pt x="8" y="9"/>
                        </a:cubicBezTo>
                        <a:cubicBezTo>
                          <a:pt x="8" y="9"/>
                          <a:pt x="8" y="9"/>
                          <a:pt x="8" y="9"/>
                        </a:cubicBezTo>
                        <a:cubicBezTo>
                          <a:pt x="8" y="9"/>
                          <a:pt x="8" y="10"/>
                          <a:pt x="8" y="10"/>
                        </a:cubicBezTo>
                        <a:cubicBezTo>
                          <a:pt x="9" y="10"/>
                          <a:pt x="8" y="10"/>
                          <a:pt x="8" y="11"/>
                        </a:cubicBezTo>
                        <a:cubicBezTo>
                          <a:pt x="8" y="11"/>
                          <a:pt x="9" y="11"/>
                          <a:pt x="9" y="11"/>
                        </a:cubicBezTo>
                        <a:cubicBezTo>
                          <a:pt x="6" y="12"/>
                          <a:pt x="5" y="14"/>
                          <a:pt x="0" y="12"/>
                        </a:cubicBezTo>
                        <a:cubicBezTo>
                          <a:pt x="0" y="10"/>
                          <a:pt x="1" y="9"/>
                          <a:pt x="1" y="8"/>
                        </a:cubicBezTo>
                        <a:cubicBezTo>
                          <a:pt x="3" y="9"/>
                          <a:pt x="2" y="9"/>
                          <a:pt x="4" y="9"/>
                        </a:cubicBezTo>
                        <a:cubicBezTo>
                          <a:pt x="4" y="8"/>
                          <a:pt x="4" y="8"/>
                          <a:pt x="4" y="8"/>
                        </a:cubicBezTo>
                        <a:cubicBezTo>
                          <a:pt x="3" y="7"/>
                          <a:pt x="1" y="6"/>
                          <a:pt x="1" y="5"/>
                        </a:cubicBezTo>
                        <a:cubicBezTo>
                          <a:pt x="0" y="5"/>
                          <a:pt x="0" y="3"/>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97">
                    <a:extLst>
                      <a:ext uri="{FF2B5EF4-FFF2-40B4-BE49-F238E27FC236}">
                        <a16:creationId xmlns:a16="http://schemas.microsoft.com/office/drawing/2014/main" id="{314543CD-A347-496F-B37C-EA268B4578F3}"/>
                      </a:ext>
                    </a:extLst>
                  </p:cNvPr>
                  <p:cNvSpPr>
                    <a:spLocks/>
                  </p:cNvSpPr>
                  <p:nvPr/>
                </p:nvSpPr>
                <p:spPr bwMode="auto">
                  <a:xfrm>
                    <a:off x="6821488" y="4433888"/>
                    <a:ext cx="11113" cy="17463"/>
                  </a:xfrm>
                  <a:custGeom>
                    <a:avLst/>
                    <a:gdLst>
                      <a:gd name="T0" fmla="*/ 2 w 4"/>
                      <a:gd name="T1" fmla="*/ 0 h 6"/>
                      <a:gd name="T2" fmla="*/ 4 w 4"/>
                      <a:gd name="T3" fmla="*/ 4 h 6"/>
                      <a:gd name="T4" fmla="*/ 3 w 4"/>
                      <a:gd name="T5" fmla="*/ 6 h 6"/>
                      <a:gd name="T6" fmla="*/ 2 w 4"/>
                      <a:gd name="T7" fmla="*/ 5 h 6"/>
                      <a:gd name="T8" fmla="*/ 0 w 4"/>
                      <a:gd name="T9" fmla="*/ 3 h 6"/>
                      <a:gd name="T10" fmla="*/ 2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2" y="0"/>
                        </a:moveTo>
                        <a:cubicBezTo>
                          <a:pt x="4" y="0"/>
                          <a:pt x="4" y="3"/>
                          <a:pt x="4" y="4"/>
                        </a:cubicBezTo>
                        <a:cubicBezTo>
                          <a:pt x="4" y="5"/>
                          <a:pt x="3" y="6"/>
                          <a:pt x="3" y="6"/>
                        </a:cubicBezTo>
                        <a:cubicBezTo>
                          <a:pt x="3" y="6"/>
                          <a:pt x="2" y="6"/>
                          <a:pt x="2" y="5"/>
                        </a:cubicBezTo>
                        <a:cubicBezTo>
                          <a:pt x="1" y="4"/>
                          <a:pt x="1" y="5"/>
                          <a:pt x="0" y="3"/>
                        </a:cubicBezTo>
                        <a:cubicBezTo>
                          <a:pt x="1" y="2"/>
                          <a:pt x="1" y="1"/>
                          <a:pt x="2"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98">
                    <a:extLst>
                      <a:ext uri="{FF2B5EF4-FFF2-40B4-BE49-F238E27FC236}">
                        <a16:creationId xmlns:a16="http://schemas.microsoft.com/office/drawing/2014/main" id="{BCAAD95D-4853-4168-BD73-1577D365DA60}"/>
                      </a:ext>
                    </a:extLst>
                  </p:cNvPr>
                  <p:cNvSpPr>
                    <a:spLocks/>
                  </p:cNvSpPr>
                  <p:nvPr/>
                </p:nvSpPr>
                <p:spPr bwMode="auto">
                  <a:xfrm>
                    <a:off x="6786563" y="4433888"/>
                    <a:ext cx="28575" cy="17463"/>
                  </a:xfrm>
                  <a:custGeom>
                    <a:avLst/>
                    <a:gdLst>
                      <a:gd name="T0" fmla="*/ 5 w 10"/>
                      <a:gd name="T1" fmla="*/ 0 h 6"/>
                      <a:gd name="T2" fmla="*/ 10 w 10"/>
                      <a:gd name="T3" fmla="*/ 1 h 6"/>
                      <a:gd name="T4" fmla="*/ 10 w 10"/>
                      <a:gd name="T5" fmla="*/ 3 h 6"/>
                      <a:gd name="T6" fmla="*/ 9 w 10"/>
                      <a:gd name="T7" fmla="*/ 4 h 6"/>
                      <a:gd name="T8" fmla="*/ 2 w 10"/>
                      <a:gd name="T9" fmla="*/ 6 h 6"/>
                      <a:gd name="T10" fmla="*/ 0 w 10"/>
                      <a:gd name="T11" fmla="*/ 4 h 6"/>
                      <a:gd name="T12" fmla="*/ 0 w 10"/>
                      <a:gd name="T13" fmla="*/ 3 h 6"/>
                      <a:gd name="T14" fmla="*/ 5 w 10"/>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5" y="0"/>
                        </a:moveTo>
                        <a:cubicBezTo>
                          <a:pt x="6" y="1"/>
                          <a:pt x="8" y="1"/>
                          <a:pt x="10" y="1"/>
                        </a:cubicBezTo>
                        <a:cubicBezTo>
                          <a:pt x="10" y="2"/>
                          <a:pt x="10" y="3"/>
                          <a:pt x="10" y="3"/>
                        </a:cubicBezTo>
                        <a:cubicBezTo>
                          <a:pt x="9" y="3"/>
                          <a:pt x="9" y="4"/>
                          <a:pt x="9" y="4"/>
                        </a:cubicBezTo>
                        <a:cubicBezTo>
                          <a:pt x="6" y="5"/>
                          <a:pt x="4" y="5"/>
                          <a:pt x="2" y="6"/>
                        </a:cubicBezTo>
                        <a:cubicBezTo>
                          <a:pt x="1" y="5"/>
                          <a:pt x="0" y="5"/>
                          <a:pt x="0" y="4"/>
                        </a:cubicBezTo>
                        <a:cubicBezTo>
                          <a:pt x="0" y="4"/>
                          <a:pt x="0" y="3"/>
                          <a:pt x="0" y="3"/>
                        </a:cubicBezTo>
                        <a:cubicBezTo>
                          <a:pt x="1" y="2"/>
                          <a:pt x="3" y="1"/>
                          <a:pt x="5"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99">
                    <a:extLst>
                      <a:ext uri="{FF2B5EF4-FFF2-40B4-BE49-F238E27FC236}">
                        <a16:creationId xmlns:a16="http://schemas.microsoft.com/office/drawing/2014/main" id="{FEACED3B-68BB-44B3-A340-F6ED57C65937}"/>
                      </a:ext>
                    </a:extLst>
                  </p:cNvPr>
                  <p:cNvSpPr>
                    <a:spLocks/>
                  </p:cNvSpPr>
                  <p:nvPr/>
                </p:nvSpPr>
                <p:spPr bwMode="auto">
                  <a:xfrm>
                    <a:off x="6832600" y="4443413"/>
                    <a:ext cx="3175" cy="158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00">
                    <a:extLst>
                      <a:ext uri="{FF2B5EF4-FFF2-40B4-BE49-F238E27FC236}">
                        <a16:creationId xmlns:a16="http://schemas.microsoft.com/office/drawing/2014/main" id="{106F5C22-EDD0-417D-9DE6-B16DE572D8B7}"/>
                      </a:ext>
                    </a:extLst>
                  </p:cNvPr>
                  <p:cNvSpPr>
                    <a:spLocks/>
                  </p:cNvSpPr>
                  <p:nvPr/>
                </p:nvSpPr>
                <p:spPr bwMode="auto">
                  <a:xfrm>
                    <a:off x="7026275" y="4443413"/>
                    <a:ext cx="3175" cy="1588"/>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0" y="0"/>
                          <a:pt x="0" y="1"/>
                        </a:cubicBezTo>
                        <a:cubicBezTo>
                          <a:pt x="0" y="1"/>
                          <a:pt x="0" y="1"/>
                          <a:pt x="0" y="1"/>
                        </a:cubicBezTo>
                        <a:cubicBezTo>
                          <a:pt x="0" y="1"/>
                          <a:pt x="0" y="1"/>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301">
                    <a:extLst>
                      <a:ext uri="{FF2B5EF4-FFF2-40B4-BE49-F238E27FC236}">
                        <a16:creationId xmlns:a16="http://schemas.microsoft.com/office/drawing/2014/main" id="{F899556F-18C5-46FC-941F-838136DE666A}"/>
                      </a:ext>
                    </a:extLst>
                  </p:cNvPr>
                  <p:cNvSpPr>
                    <a:spLocks/>
                  </p:cNvSpPr>
                  <p:nvPr/>
                </p:nvSpPr>
                <p:spPr bwMode="auto">
                  <a:xfrm>
                    <a:off x="7026275" y="4445001"/>
                    <a:ext cx="9525" cy="12700"/>
                  </a:xfrm>
                  <a:custGeom>
                    <a:avLst/>
                    <a:gdLst>
                      <a:gd name="T0" fmla="*/ 1 w 3"/>
                      <a:gd name="T1" fmla="*/ 0 h 4"/>
                      <a:gd name="T2" fmla="*/ 3 w 3"/>
                      <a:gd name="T3" fmla="*/ 4 h 4"/>
                      <a:gd name="T4" fmla="*/ 1 w 3"/>
                      <a:gd name="T5" fmla="*/ 2 h 4"/>
                      <a:gd name="T6" fmla="*/ 1 w 3"/>
                      <a:gd name="T7" fmla="*/ 0 h 4"/>
                    </a:gdLst>
                    <a:ahLst/>
                    <a:cxnLst>
                      <a:cxn ang="0">
                        <a:pos x="T0" y="T1"/>
                      </a:cxn>
                      <a:cxn ang="0">
                        <a:pos x="T2" y="T3"/>
                      </a:cxn>
                      <a:cxn ang="0">
                        <a:pos x="T4" y="T5"/>
                      </a:cxn>
                      <a:cxn ang="0">
                        <a:pos x="T6" y="T7"/>
                      </a:cxn>
                    </a:cxnLst>
                    <a:rect l="0" t="0" r="r" b="b"/>
                    <a:pathLst>
                      <a:path w="3" h="4">
                        <a:moveTo>
                          <a:pt x="1" y="0"/>
                        </a:moveTo>
                        <a:cubicBezTo>
                          <a:pt x="1" y="1"/>
                          <a:pt x="3" y="3"/>
                          <a:pt x="3" y="4"/>
                        </a:cubicBezTo>
                        <a:cubicBezTo>
                          <a:pt x="1" y="3"/>
                          <a:pt x="1" y="3"/>
                          <a:pt x="1" y="2"/>
                        </a:cubicBezTo>
                        <a:cubicBezTo>
                          <a:pt x="0" y="1"/>
                          <a:pt x="0" y="1"/>
                          <a:pt x="1"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02">
                    <a:extLst>
                      <a:ext uri="{FF2B5EF4-FFF2-40B4-BE49-F238E27FC236}">
                        <a16:creationId xmlns:a16="http://schemas.microsoft.com/office/drawing/2014/main" id="{3CB87D49-464F-42BB-A94D-8ED0C8B7E57F}"/>
                      </a:ext>
                    </a:extLst>
                  </p:cNvPr>
                  <p:cNvSpPr>
                    <a:spLocks/>
                  </p:cNvSpPr>
                  <p:nvPr/>
                </p:nvSpPr>
                <p:spPr bwMode="auto">
                  <a:xfrm>
                    <a:off x="7061200" y="4451351"/>
                    <a:ext cx="7938" cy="7938"/>
                  </a:xfrm>
                  <a:custGeom>
                    <a:avLst/>
                    <a:gdLst>
                      <a:gd name="T0" fmla="*/ 2 w 3"/>
                      <a:gd name="T1" fmla="*/ 0 h 3"/>
                      <a:gd name="T2" fmla="*/ 3 w 3"/>
                      <a:gd name="T3" fmla="*/ 0 h 3"/>
                      <a:gd name="T4" fmla="*/ 0 w 3"/>
                      <a:gd name="T5" fmla="*/ 3 h 3"/>
                      <a:gd name="T6" fmla="*/ 2 w 3"/>
                      <a:gd name="T7" fmla="*/ 0 h 3"/>
                    </a:gdLst>
                    <a:ahLst/>
                    <a:cxnLst>
                      <a:cxn ang="0">
                        <a:pos x="T0" y="T1"/>
                      </a:cxn>
                      <a:cxn ang="0">
                        <a:pos x="T2" y="T3"/>
                      </a:cxn>
                      <a:cxn ang="0">
                        <a:pos x="T4" y="T5"/>
                      </a:cxn>
                      <a:cxn ang="0">
                        <a:pos x="T6" y="T7"/>
                      </a:cxn>
                    </a:cxnLst>
                    <a:rect l="0" t="0" r="r" b="b"/>
                    <a:pathLst>
                      <a:path w="3" h="3">
                        <a:moveTo>
                          <a:pt x="2" y="0"/>
                        </a:moveTo>
                        <a:cubicBezTo>
                          <a:pt x="2" y="0"/>
                          <a:pt x="3" y="0"/>
                          <a:pt x="3" y="0"/>
                        </a:cubicBezTo>
                        <a:cubicBezTo>
                          <a:pt x="3" y="2"/>
                          <a:pt x="2" y="2"/>
                          <a:pt x="0" y="3"/>
                        </a:cubicBezTo>
                        <a:cubicBezTo>
                          <a:pt x="1" y="1"/>
                          <a:pt x="2" y="1"/>
                          <a:pt x="2"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303">
                    <a:extLst>
                      <a:ext uri="{FF2B5EF4-FFF2-40B4-BE49-F238E27FC236}">
                        <a16:creationId xmlns:a16="http://schemas.microsoft.com/office/drawing/2014/main" id="{0B54637B-B0D6-471D-B1F5-9F1C9AB7C706}"/>
                      </a:ext>
                    </a:extLst>
                  </p:cNvPr>
                  <p:cNvSpPr>
                    <a:spLocks/>
                  </p:cNvSpPr>
                  <p:nvPr/>
                </p:nvSpPr>
                <p:spPr bwMode="auto">
                  <a:xfrm>
                    <a:off x="7078663" y="4451351"/>
                    <a:ext cx="3175" cy="3175"/>
                  </a:xfrm>
                  <a:custGeom>
                    <a:avLst/>
                    <a:gdLst>
                      <a:gd name="T0" fmla="*/ 0 w 1"/>
                      <a:gd name="T1" fmla="*/ 0 h 1"/>
                      <a:gd name="T2" fmla="*/ 1 w 1"/>
                      <a:gd name="T3" fmla="*/ 0 h 1"/>
                      <a:gd name="T4" fmla="*/ 0 w 1"/>
                      <a:gd name="T5" fmla="*/ 1 h 1"/>
                      <a:gd name="T6" fmla="*/ 0 w 1"/>
                      <a:gd name="T7" fmla="*/ 1 h 1"/>
                      <a:gd name="T8" fmla="*/ 0 w 1"/>
                      <a:gd name="T9" fmla="*/ 1 h 1"/>
                      <a:gd name="T10" fmla="*/ 0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1" y="0"/>
                          <a:pt x="1" y="0"/>
                        </a:cubicBezTo>
                        <a:cubicBezTo>
                          <a:pt x="1" y="0"/>
                          <a:pt x="1"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304">
                    <a:extLst>
                      <a:ext uri="{FF2B5EF4-FFF2-40B4-BE49-F238E27FC236}">
                        <a16:creationId xmlns:a16="http://schemas.microsoft.com/office/drawing/2014/main" id="{4EBDD2B6-2B46-482E-8739-04C23230C340}"/>
                      </a:ext>
                    </a:extLst>
                  </p:cNvPr>
                  <p:cNvSpPr>
                    <a:spLocks/>
                  </p:cNvSpPr>
                  <p:nvPr/>
                </p:nvSpPr>
                <p:spPr bwMode="auto">
                  <a:xfrm>
                    <a:off x="6804025" y="4454526"/>
                    <a:ext cx="17463" cy="14288"/>
                  </a:xfrm>
                  <a:custGeom>
                    <a:avLst/>
                    <a:gdLst>
                      <a:gd name="T0" fmla="*/ 0 w 6"/>
                      <a:gd name="T1" fmla="*/ 0 h 5"/>
                      <a:gd name="T2" fmla="*/ 6 w 6"/>
                      <a:gd name="T3" fmla="*/ 3 h 5"/>
                      <a:gd name="T4" fmla="*/ 0 w 6"/>
                      <a:gd name="T5" fmla="*/ 4 h 5"/>
                      <a:gd name="T6" fmla="*/ 0 w 6"/>
                      <a:gd name="T7" fmla="*/ 0 h 5"/>
                    </a:gdLst>
                    <a:ahLst/>
                    <a:cxnLst>
                      <a:cxn ang="0">
                        <a:pos x="T0" y="T1"/>
                      </a:cxn>
                      <a:cxn ang="0">
                        <a:pos x="T2" y="T3"/>
                      </a:cxn>
                      <a:cxn ang="0">
                        <a:pos x="T4" y="T5"/>
                      </a:cxn>
                      <a:cxn ang="0">
                        <a:pos x="T6" y="T7"/>
                      </a:cxn>
                    </a:cxnLst>
                    <a:rect l="0" t="0" r="r" b="b"/>
                    <a:pathLst>
                      <a:path w="6" h="5">
                        <a:moveTo>
                          <a:pt x="0" y="0"/>
                        </a:moveTo>
                        <a:cubicBezTo>
                          <a:pt x="3" y="1"/>
                          <a:pt x="3" y="3"/>
                          <a:pt x="6" y="3"/>
                        </a:cubicBezTo>
                        <a:cubicBezTo>
                          <a:pt x="5" y="4"/>
                          <a:pt x="3" y="5"/>
                          <a:pt x="0" y="4"/>
                        </a:cubicBezTo>
                        <a:cubicBezTo>
                          <a:pt x="0" y="3"/>
                          <a:pt x="0" y="1"/>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305">
                    <a:extLst>
                      <a:ext uri="{FF2B5EF4-FFF2-40B4-BE49-F238E27FC236}">
                        <a16:creationId xmlns:a16="http://schemas.microsoft.com/office/drawing/2014/main" id="{F0DB5BBC-15D3-4502-8878-1842F84CA42F}"/>
                      </a:ext>
                    </a:extLst>
                  </p:cNvPr>
                  <p:cNvSpPr>
                    <a:spLocks/>
                  </p:cNvSpPr>
                  <p:nvPr/>
                </p:nvSpPr>
                <p:spPr bwMode="auto">
                  <a:xfrm>
                    <a:off x="7075488" y="4454526"/>
                    <a:ext cx="3175" cy="3175"/>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0" y="1"/>
                          <a:pt x="0" y="1"/>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306">
                    <a:extLst>
                      <a:ext uri="{FF2B5EF4-FFF2-40B4-BE49-F238E27FC236}">
                        <a16:creationId xmlns:a16="http://schemas.microsoft.com/office/drawing/2014/main" id="{71A6EF33-9523-496A-A6B5-A5B80768FF38}"/>
                      </a:ext>
                    </a:extLst>
                  </p:cNvPr>
                  <p:cNvSpPr>
                    <a:spLocks/>
                  </p:cNvSpPr>
                  <p:nvPr/>
                </p:nvSpPr>
                <p:spPr bwMode="auto">
                  <a:xfrm>
                    <a:off x="6861175" y="44545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307">
                    <a:extLst>
                      <a:ext uri="{FF2B5EF4-FFF2-40B4-BE49-F238E27FC236}">
                        <a16:creationId xmlns:a16="http://schemas.microsoft.com/office/drawing/2014/main" id="{3EA76182-0801-4347-9285-7FB4A50931AC}"/>
                      </a:ext>
                    </a:extLst>
                  </p:cNvPr>
                  <p:cNvSpPr>
                    <a:spLocks/>
                  </p:cNvSpPr>
                  <p:nvPr/>
                </p:nvSpPr>
                <p:spPr bwMode="auto">
                  <a:xfrm>
                    <a:off x="7064375" y="4462463"/>
                    <a:ext cx="20638" cy="23813"/>
                  </a:xfrm>
                  <a:custGeom>
                    <a:avLst/>
                    <a:gdLst>
                      <a:gd name="T0" fmla="*/ 0 w 7"/>
                      <a:gd name="T1" fmla="*/ 0 h 8"/>
                      <a:gd name="T2" fmla="*/ 2 w 7"/>
                      <a:gd name="T3" fmla="*/ 0 h 8"/>
                      <a:gd name="T4" fmla="*/ 7 w 7"/>
                      <a:gd name="T5" fmla="*/ 5 h 8"/>
                      <a:gd name="T6" fmla="*/ 6 w 7"/>
                      <a:gd name="T7" fmla="*/ 8 h 8"/>
                      <a:gd name="T8" fmla="*/ 5 w 7"/>
                      <a:gd name="T9" fmla="*/ 8 h 8"/>
                      <a:gd name="T10" fmla="*/ 0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0" y="0"/>
                        </a:moveTo>
                        <a:cubicBezTo>
                          <a:pt x="1" y="0"/>
                          <a:pt x="1" y="0"/>
                          <a:pt x="2" y="0"/>
                        </a:cubicBezTo>
                        <a:cubicBezTo>
                          <a:pt x="4" y="3"/>
                          <a:pt x="5" y="3"/>
                          <a:pt x="7" y="5"/>
                        </a:cubicBezTo>
                        <a:cubicBezTo>
                          <a:pt x="5" y="7"/>
                          <a:pt x="6" y="6"/>
                          <a:pt x="6" y="8"/>
                        </a:cubicBezTo>
                        <a:cubicBezTo>
                          <a:pt x="6" y="8"/>
                          <a:pt x="5" y="8"/>
                          <a:pt x="5" y="8"/>
                        </a:cubicBezTo>
                        <a:cubicBezTo>
                          <a:pt x="2" y="4"/>
                          <a:pt x="1" y="4"/>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308">
                    <a:extLst>
                      <a:ext uri="{FF2B5EF4-FFF2-40B4-BE49-F238E27FC236}">
                        <a16:creationId xmlns:a16="http://schemas.microsoft.com/office/drawing/2014/main" id="{AC0607FB-9FA8-4DC0-A66E-76ABA8CCA671}"/>
                      </a:ext>
                    </a:extLst>
                  </p:cNvPr>
                  <p:cNvSpPr>
                    <a:spLocks/>
                  </p:cNvSpPr>
                  <p:nvPr/>
                </p:nvSpPr>
                <p:spPr bwMode="auto">
                  <a:xfrm>
                    <a:off x="7081838" y="4465638"/>
                    <a:ext cx="3175" cy="3175"/>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0"/>
                        </a:cubicBezTo>
                        <a:cubicBezTo>
                          <a:pt x="1" y="0"/>
                          <a:pt x="1" y="1"/>
                          <a:pt x="0" y="1"/>
                        </a:cubicBezTo>
                        <a:cubicBezTo>
                          <a:pt x="0" y="1"/>
                          <a:pt x="0" y="1"/>
                          <a:pt x="0" y="1"/>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09">
                    <a:extLst>
                      <a:ext uri="{FF2B5EF4-FFF2-40B4-BE49-F238E27FC236}">
                        <a16:creationId xmlns:a16="http://schemas.microsoft.com/office/drawing/2014/main" id="{E74B5A85-1B37-471E-A5F3-17FC2FF99CDF}"/>
                      </a:ext>
                    </a:extLst>
                  </p:cNvPr>
                  <p:cNvSpPr>
                    <a:spLocks/>
                  </p:cNvSpPr>
                  <p:nvPr/>
                </p:nvSpPr>
                <p:spPr bwMode="auto">
                  <a:xfrm>
                    <a:off x="7081838" y="4465638"/>
                    <a:ext cx="11113" cy="11113"/>
                  </a:xfrm>
                  <a:custGeom>
                    <a:avLst/>
                    <a:gdLst>
                      <a:gd name="T0" fmla="*/ 1 w 4"/>
                      <a:gd name="T1" fmla="*/ 0 h 4"/>
                      <a:gd name="T2" fmla="*/ 4 w 4"/>
                      <a:gd name="T3" fmla="*/ 3 h 4"/>
                      <a:gd name="T4" fmla="*/ 4 w 4"/>
                      <a:gd name="T5" fmla="*/ 3 h 4"/>
                      <a:gd name="T6" fmla="*/ 3 w 4"/>
                      <a:gd name="T7" fmla="*/ 4 h 4"/>
                      <a:gd name="T8" fmla="*/ 3 w 4"/>
                      <a:gd name="T9" fmla="*/ 3 h 4"/>
                      <a:gd name="T10" fmla="*/ 0 w 4"/>
                      <a:gd name="T11" fmla="*/ 1 h 4"/>
                      <a:gd name="T12" fmla="*/ 1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0"/>
                        </a:moveTo>
                        <a:cubicBezTo>
                          <a:pt x="3" y="1"/>
                          <a:pt x="3" y="1"/>
                          <a:pt x="4" y="3"/>
                        </a:cubicBezTo>
                        <a:cubicBezTo>
                          <a:pt x="4" y="3"/>
                          <a:pt x="4" y="3"/>
                          <a:pt x="4" y="3"/>
                        </a:cubicBezTo>
                        <a:cubicBezTo>
                          <a:pt x="4" y="3"/>
                          <a:pt x="3" y="4"/>
                          <a:pt x="3" y="4"/>
                        </a:cubicBezTo>
                        <a:cubicBezTo>
                          <a:pt x="3" y="3"/>
                          <a:pt x="3" y="3"/>
                          <a:pt x="3" y="3"/>
                        </a:cubicBezTo>
                        <a:cubicBezTo>
                          <a:pt x="2" y="3"/>
                          <a:pt x="1" y="2"/>
                          <a:pt x="0" y="1"/>
                        </a:cubicBezTo>
                        <a:cubicBezTo>
                          <a:pt x="1" y="1"/>
                          <a:pt x="1" y="1"/>
                          <a:pt x="1"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310">
                    <a:extLst>
                      <a:ext uri="{FF2B5EF4-FFF2-40B4-BE49-F238E27FC236}">
                        <a16:creationId xmlns:a16="http://schemas.microsoft.com/office/drawing/2014/main" id="{DC437512-7F5D-4AD6-B57C-0C84E6D6A5C9}"/>
                      </a:ext>
                    </a:extLst>
                  </p:cNvPr>
                  <p:cNvSpPr>
                    <a:spLocks/>
                  </p:cNvSpPr>
                  <p:nvPr/>
                </p:nvSpPr>
                <p:spPr bwMode="auto">
                  <a:xfrm>
                    <a:off x="7043738" y="4468813"/>
                    <a:ext cx="23813" cy="25400"/>
                  </a:xfrm>
                  <a:custGeom>
                    <a:avLst/>
                    <a:gdLst>
                      <a:gd name="T0" fmla="*/ 2 w 8"/>
                      <a:gd name="T1" fmla="*/ 0 h 9"/>
                      <a:gd name="T2" fmla="*/ 5 w 8"/>
                      <a:gd name="T3" fmla="*/ 1 h 9"/>
                      <a:gd name="T4" fmla="*/ 7 w 8"/>
                      <a:gd name="T5" fmla="*/ 6 h 9"/>
                      <a:gd name="T6" fmla="*/ 6 w 8"/>
                      <a:gd name="T7" fmla="*/ 9 h 9"/>
                      <a:gd name="T8" fmla="*/ 6 w 8"/>
                      <a:gd name="T9" fmla="*/ 8 h 9"/>
                      <a:gd name="T10" fmla="*/ 0 w 8"/>
                      <a:gd name="T11" fmla="*/ 2 h 9"/>
                      <a:gd name="T12" fmla="*/ 2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2" y="0"/>
                        </a:moveTo>
                        <a:cubicBezTo>
                          <a:pt x="3" y="1"/>
                          <a:pt x="3" y="1"/>
                          <a:pt x="5" y="1"/>
                        </a:cubicBezTo>
                        <a:cubicBezTo>
                          <a:pt x="5" y="2"/>
                          <a:pt x="7" y="6"/>
                          <a:pt x="7" y="6"/>
                        </a:cubicBezTo>
                        <a:cubicBezTo>
                          <a:pt x="7" y="8"/>
                          <a:pt x="8" y="8"/>
                          <a:pt x="6" y="9"/>
                        </a:cubicBezTo>
                        <a:cubicBezTo>
                          <a:pt x="6" y="9"/>
                          <a:pt x="6" y="8"/>
                          <a:pt x="6" y="8"/>
                        </a:cubicBezTo>
                        <a:cubicBezTo>
                          <a:pt x="4" y="8"/>
                          <a:pt x="4" y="3"/>
                          <a:pt x="0" y="2"/>
                        </a:cubicBezTo>
                        <a:cubicBezTo>
                          <a:pt x="1" y="2"/>
                          <a:pt x="1" y="1"/>
                          <a:pt x="2"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11">
                    <a:extLst>
                      <a:ext uri="{FF2B5EF4-FFF2-40B4-BE49-F238E27FC236}">
                        <a16:creationId xmlns:a16="http://schemas.microsoft.com/office/drawing/2014/main" id="{BD836A70-3D46-470B-A2F4-C9C3711D4085}"/>
                      </a:ext>
                    </a:extLst>
                  </p:cNvPr>
                  <p:cNvSpPr>
                    <a:spLocks/>
                  </p:cNvSpPr>
                  <p:nvPr/>
                </p:nvSpPr>
                <p:spPr bwMode="auto">
                  <a:xfrm>
                    <a:off x="7064375" y="44767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12">
                    <a:extLst>
                      <a:ext uri="{FF2B5EF4-FFF2-40B4-BE49-F238E27FC236}">
                        <a16:creationId xmlns:a16="http://schemas.microsoft.com/office/drawing/2014/main" id="{6CD08D4C-7B54-433D-A9C6-7433C00826E9}"/>
                      </a:ext>
                    </a:extLst>
                  </p:cNvPr>
                  <p:cNvSpPr>
                    <a:spLocks/>
                  </p:cNvSpPr>
                  <p:nvPr/>
                </p:nvSpPr>
                <p:spPr bwMode="auto">
                  <a:xfrm>
                    <a:off x="7015163" y="4486276"/>
                    <a:ext cx="6350" cy="6350"/>
                  </a:xfrm>
                  <a:custGeom>
                    <a:avLst/>
                    <a:gdLst>
                      <a:gd name="T0" fmla="*/ 1 w 2"/>
                      <a:gd name="T1" fmla="*/ 0 h 2"/>
                      <a:gd name="T2" fmla="*/ 2 w 2"/>
                      <a:gd name="T3" fmla="*/ 0 h 2"/>
                      <a:gd name="T4" fmla="*/ 2 w 2"/>
                      <a:gd name="T5" fmla="*/ 1 h 2"/>
                      <a:gd name="T6" fmla="*/ 0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2" y="0"/>
                        </a:cubicBezTo>
                        <a:cubicBezTo>
                          <a:pt x="2" y="0"/>
                          <a:pt x="2" y="0"/>
                          <a:pt x="2" y="1"/>
                        </a:cubicBezTo>
                        <a:cubicBezTo>
                          <a:pt x="1" y="1"/>
                          <a:pt x="1" y="1"/>
                          <a:pt x="0" y="2"/>
                        </a:cubicBezTo>
                        <a:cubicBezTo>
                          <a:pt x="0" y="1"/>
                          <a:pt x="0" y="1"/>
                          <a:pt x="1"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13">
                    <a:extLst>
                      <a:ext uri="{FF2B5EF4-FFF2-40B4-BE49-F238E27FC236}">
                        <a16:creationId xmlns:a16="http://schemas.microsoft.com/office/drawing/2014/main" id="{A9DDF5DB-754E-44C4-ADB8-BFA464777636}"/>
                      </a:ext>
                    </a:extLst>
                  </p:cNvPr>
                  <p:cNvSpPr>
                    <a:spLocks/>
                  </p:cNvSpPr>
                  <p:nvPr/>
                </p:nvSpPr>
                <p:spPr bwMode="auto">
                  <a:xfrm>
                    <a:off x="7021513" y="4492626"/>
                    <a:ext cx="4763" cy="4763"/>
                  </a:xfrm>
                  <a:custGeom>
                    <a:avLst/>
                    <a:gdLst>
                      <a:gd name="T0" fmla="*/ 0 w 2"/>
                      <a:gd name="T1" fmla="*/ 0 h 2"/>
                      <a:gd name="T2" fmla="*/ 2 w 2"/>
                      <a:gd name="T3" fmla="*/ 0 h 2"/>
                      <a:gd name="T4" fmla="*/ 1 w 2"/>
                      <a:gd name="T5" fmla="*/ 2 h 2"/>
                      <a:gd name="T6" fmla="*/ 0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2" y="0"/>
                        </a:cubicBezTo>
                        <a:cubicBezTo>
                          <a:pt x="2" y="1"/>
                          <a:pt x="1" y="1"/>
                          <a:pt x="1" y="2"/>
                        </a:cubicBezTo>
                        <a:cubicBezTo>
                          <a:pt x="1" y="2"/>
                          <a:pt x="0" y="1"/>
                          <a:pt x="0" y="1"/>
                        </a:cubicBezTo>
                        <a:cubicBezTo>
                          <a:pt x="0" y="1"/>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314">
                    <a:extLst>
                      <a:ext uri="{FF2B5EF4-FFF2-40B4-BE49-F238E27FC236}">
                        <a16:creationId xmlns:a16="http://schemas.microsoft.com/office/drawing/2014/main" id="{85EF4AB5-72C0-4DFD-8A66-77D9A48C5202}"/>
                      </a:ext>
                    </a:extLst>
                  </p:cNvPr>
                  <p:cNvSpPr>
                    <a:spLocks/>
                  </p:cNvSpPr>
                  <p:nvPr/>
                </p:nvSpPr>
                <p:spPr bwMode="auto">
                  <a:xfrm>
                    <a:off x="7064375" y="4494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315">
                    <a:extLst>
                      <a:ext uri="{FF2B5EF4-FFF2-40B4-BE49-F238E27FC236}">
                        <a16:creationId xmlns:a16="http://schemas.microsoft.com/office/drawing/2014/main" id="{9031F09A-E212-411D-813B-A4CCC71D19B8}"/>
                      </a:ext>
                    </a:extLst>
                  </p:cNvPr>
                  <p:cNvSpPr>
                    <a:spLocks/>
                  </p:cNvSpPr>
                  <p:nvPr/>
                </p:nvSpPr>
                <p:spPr bwMode="auto">
                  <a:xfrm>
                    <a:off x="6702425" y="4494213"/>
                    <a:ext cx="66675" cy="26988"/>
                  </a:xfrm>
                  <a:custGeom>
                    <a:avLst/>
                    <a:gdLst>
                      <a:gd name="T0" fmla="*/ 12 w 23"/>
                      <a:gd name="T1" fmla="*/ 0 h 9"/>
                      <a:gd name="T2" fmla="*/ 14 w 23"/>
                      <a:gd name="T3" fmla="*/ 0 h 9"/>
                      <a:gd name="T4" fmla="*/ 16 w 23"/>
                      <a:gd name="T5" fmla="*/ 3 h 9"/>
                      <a:gd name="T6" fmla="*/ 20 w 23"/>
                      <a:gd name="T7" fmla="*/ 3 h 9"/>
                      <a:gd name="T8" fmla="*/ 20 w 23"/>
                      <a:gd name="T9" fmla="*/ 3 h 9"/>
                      <a:gd name="T10" fmla="*/ 20 w 23"/>
                      <a:gd name="T11" fmla="*/ 4 h 9"/>
                      <a:gd name="T12" fmla="*/ 20 w 23"/>
                      <a:gd name="T13" fmla="*/ 5 h 9"/>
                      <a:gd name="T14" fmla="*/ 19 w 23"/>
                      <a:gd name="T15" fmla="*/ 4 h 9"/>
                      <a:gd name="T16" fmla="*/ 20 w 23"/>
                      <a:gd name="T17" fmla="*/ 6 h 9"/>
                      <a:gd name="T18" fmla="*/ 22 w 23"/>
                      <a:gd name="T19" fmla="*/ 6 h 9"/>
                      <a:gd name="T20" fmla="*/ 22 w 23"/>
                      <a:gd name="T21" fmla="*/ 9 h 9"/>
                      <a:gd name="T22" fmla="*/ 0 w 23"/>
                      <a:gd name="T23" fmla="*/ 9 h 9"/>
                      <a:gd name="T24" fmla="*/ 1 w 23"/>
                      <a:gd name="T25" fmla="*/ 7 h 9"/>
                      <a:gd name="T26" fmla="*/ 4 w 23"/>
                      <a:gd name="T27" fmla="*/ 6 h 9"/>
                      <a:gd name="T28" fmla="*/ 5 w 23"/>
                      <a:gd name="T29" fmla="*/ 2 h 9"/>
                      <a:gd name="T30" fmla="*/ 12 w 23"/>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9">
                        <a:moveTo>
                          <a:pt x="12" y="0"/>
                        </a:moveTo>
                        <a:cubicBezTo>
                          <a:pt x="13" y="0"/>
                          <a:pt x="14" y="0"/>
                          <a:pt x="14" y="0"/>
                        </a:cubicBezTo>
                        <a:cubicBezTo>
                          <a:pt x="15" y="1"/>
                          <a:pt x="15" y="2"/>
                          <a:pt x="16" y="3"/>
                        </a:cubicBezTo>
                        <a:cubicBezTo>
                          <a:pt x="18" y="3"/>
                          <a:pt x="20" y="2"/>
                          <a:pt x="20" y="3"/>
                        </a:cubicBezTo>
                        <a:cubicBezTo>
                          <a:pt x="20" y="3"/>
                          <a:pt x="20" y="3"/>
                          <a:pt x="20" y="3"/>
                        </a:cubicBezTo>
                        <a:cubicBezTo>
                          <a:pt x="20" y="4"/>
                          <a:pt x="20" y="4"/>
                          <a:pt x="20" y="4"/>
                        </a:cubicBezTo>
                        <a:cubicBezTo>
                          <a:pt x="20" y="4"/>
                          <a:pt x="20" y="4"/>
                          <a:pt x="20" y="5"/>
                        </a:cubicBezTo>
                        <a:cubicBezTo>
                          <a:pt x="19" y="4"/>
                          <a:pt x="19" y="4"/>
                          <a:pt x="19" y="4"/>
                        </a:cubicBezTo>
                        <a:cubicBezTo>
                          <a:pt x="19" y="5"/>
                          <a:pt x="19" y="6"/>
                          <a:pt x="20" y="6"/>
                        </a:cubicBezTo>
                        <a:cubicBezTo>
                          <a:pt x="21" y="6"/>
                          <a:pt x="21" y="6"/>
                          <a:pt x="22" y="6"/>
                        </a:cubicBezTo>
                        <a:cubicBezTo>
                          <a:pt x="22" y="8"/>
                          <a:pt x="23" y="8"/>
                          <a:pt x="22" y="9"/>
                        </a:cubicBezTo>
                        <a:cubicBezTo>
                          <a:pt x="20" y="8"/>
                          <a:pt x="7" y="9"/>
                          <a:pt x="0" y="9"/>
                        </a:cubicBezTo>
                        <a:cubicBezTo>
                          <a:pt x="1" y="8"/>
                          <a:pt x="0" y="7"/>
                          <a:pt x="1" y="7"/>
                        </a:cubicBezTo>
                        <a:cubicBezTo>
                          <a:pt x="2" y="6"/>
                          <a:pt x="3" y="7"/>
                          <a:pt x="4" y="6"/>
                        </a:cubicBezTo>
                        <a:cubicBezTo>
                          <a:pt x="5" y="6"/>
                          <a:pt x="6" y="4"/>
                          <a:pt x="5" y="2"/>
                        </a:cubicBezTo>
                        <a:cubicBezTo>
                          <a:pt x="9" y="2"/>
                          <a:pt x="12" y="2"/>
                          <a:pt x="12"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316">
                    <a:extLst>
                      <a:ext uri="{FF2B5EF4-FFF2-40B4-BE49-F238E27FC236}">
                        <a16:creationId xmlns:a16="http://schemas.microsoft.com/office/drawing/2014/main" id="{4B445EAE-EA9E-4985-8BF5-ACD67C25D29F}"/>
                      </a:ext>
                    </a:extLst>
                  </p:cNvPr>
                  <p:cNvSpPr>
                    <a:spLocks/>
                  </p:cNvSpPr>
                  <p:nvPr/>
                </p:nvSpPr>
                <p:spPr bwMode="auto">
                  <a:xfrm>
                    <a:off x="6838950" y="4500563"/>
                    <a:ext cx="52388" cy="42863"/>
                  </a:xfrm>
                  <a:custGeom>
                    <a:avLst/>
                    <a:gdLst>
                      <a:gd name="T0" fmla="*/ 14 w 18"/>
                      <a:gd name="T1" fmla="*/ 0 h 15"/>
                      <a:gd name="T2" fmla="*/ 16 w 18"/>
                      <a:gd name="T3" fmla="*/ 0 h 15"/>
                      <a:gd name="T4" fmla="*/ 18 w 18"/>
                      <a:gd name="T5" fmla="*/ 9 h 15"/>
                      <a:gd name="T6" fmla="*/ 13 w 18"/>
                      <a:gd name="T7" fmla="*/ 12 h 15"/>
                      <a:gd name="T8" fmla="*/ 12 w 18"/>
                      <a:gd name="T9" fmla="*/ 15 h 15"/>
                      <a:gd name="T10" fmla="*/ 12 w 18"/>
                      <a:gd name="T11" fmla="*/ 15 h 15"/>
                      <a:gd name="T12" fmla="*/ 11 w 18"/>
                      <a:gd name="T13" fmla="*/ 12 h 15"/>
                      <a:gd name="T14" fmla="*/ 5 w 18"/>
                      <a:gd name="T15" fmla="*/ 9 h 15"/>
                      <a:gd name="T16" fmla="*/ 2 w 18"/>
                      <a:gd name="T17" fmla="*/ 9 h 15"/>
                      <a:gd name="T18" fmla="*/ 3 w 18"/>
                      <a:gd name="T19" fmla="*/ 7 h 15"/>
                      <a:gd name="T20" fmla="*/ 2 w 18"/>
                      <a:gd name="T21" fmla="*/ 7 h 15"/>
                      <a:gd name="T22" fmla="*/ 0 w 18"/>
                      <a:gd name="T23" fmla="*/ 5 h 15"/>
                      <a:gd name="T24" fmla="*/ 0 w 18"/>
                      <a:gd name="T25" fmla="*/ 5 h 15"/>
                      <a:gd name="T26" fmla="*/ 14 w 18"/>
                      <a:gd name="T2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5">
                        <a:moveTo>
                          <a:pt x="14" y="0"/>
                        </a:moveTo>
                        <a:cubicBezTo>
                          <a:pt x="15" y="0"/>
                          <a:pt x="16" y="0"/>
                          <a:pt x="16" y="0"/>
                        </a:cubicBezTo>
                        <a:cubicBezTo>
                          <a:pt x="18" y="3"/>
                          <a:pt x="18" y="3"/>
                          <a:pt x="18" y="9"/>
                        </a:cubicBezTo>
                        <a:cubicBezTo>
                          <a:pt x="15" y="11"/>
                          <a:pt x="15" y="11"/>
                          <a:pt x="13" y="12"/>
                        </a:cubicBezTo>
                        <a:cubicBezTo>
                          <a:pt x="13" y="13"/>
                          <a:pt x="13" y="15"/>
                          <a:pt x="12" y="15"/>
                        </a:cubicBezTo>
                        <a:cubicBezTo>
                          <a:pt x="12" y="15"/>
                          <a:pt x="12" y="15"/>
                          <a:pt x="12" y="15"/>
                        </a:cubicBezTo>
                        <a:cubicBezTo>
                          <a:pt x="12" y="14"/>
                          <a:pt x="12" y="12"/>
                          <a:pt x="11" y="12"/>
                        </a:cubicBezTo>
                        <a:cubicBezTo>
                          <a:pt x="11" y="11"/>
                          <a:pt x="6" y="8"/>
                          <a:pt x="5" y="9"/>
                        </a:cubicBezTo>
                        <a:cubicBezTo>
                          <a:pt x="4" y="8"/>
                          <a:pt x="3" y="9"/>
                          <a:pt x="2" y="9"/>
                        </a:cubicBezTo>
                        <a:cubicBezTo>
                          <a:pt x="3" y="7"/>
                          <a:pt x="3" y="8"/>
                          <a:pt x="3" y="7"/>
                        </a:cubicBezTo>
                        <a:cubicBezTo>
                          <a:pt x="2" y="7"/>
                          <a:pt x="2" y="7"/>
                          <a:pt x="2" y="7"/>
                        </a:cubicBezTo>
                        <a:cubicBezTo>
                          <a:pt x="1" y="6"/>
                          <a:pt x="0" y="5"/>
                          <a:pt x="0" y="5"/>
                        </a:cubicBezTo>
                        <a:cubicBezTo>
                          <a:pt x="0" y="5"/>
                          <a:pt x="0" y="5"/>
                          <a:pt x="0" y="5"/>
                        </a:cubicBezTo>
                        <a:cubicBezTo>
                          <a:pt x="3" y="2"/>
                          <a:pt x="9" y="4"/>
                          <a:pt x="14"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317">
                    <a:extLst>
                      <a:ext uri="{FF2B5EF4-FFF2-40B4-BE49-F238E27FC236}">
                        <a16:creationId xmlns:a16="http://schemas.microsoft.com/office/drawing/2014/main" id="{65B4700B-339E-473C-9DE6-086B35160DF1}"/>
                      </a:ext>
                    </a:extLst>
                  </p:cNvPr>
                  <p:cNvSpPr>
                    <a:spLocks/>
                  </p:cNvSpPr>
                  <p:nvPr/>
                </p:nvSpPr>
                <p:spPr bwMode="auto">
                  <a:xfrm>
                    <a:off x="6916738" y="4503738"/>
                    <a:ext cx="23813" cy="25400"/>
                  </a:xfrm>
                  <a:custGeom>
                    <a:avLst/>
                    <a:gdLst>
                      <a:gd name="T0" fmla="*/ 1 w 8"/>
                      <a:gd name="T1" fmla="*/ 0 h 9"/>
                      <a:gd name="T2" fmla="*/ 8 w 8"/>
                      <a:gd name="T3" fmla="*/ 8 h 9"/>
                      <a:gd name="T4" fmla="*/ 0 w 8"/>
                      <a:gd name="T5" fmla="*/ 3 h 9"/>
                      <a:gd name="T6" fmla="*/ 1 w 8"/>
                      <a:gd name="T7" fmla="*/ 0 h 9"/>
                    </a:gdLst>
                    <a:ahLst/>
                    <a:cxnLst>
                      <a:cxn ang="0">
                        <a:pos x="T0" y="T1"/>
                      </a:cxn>
                      <a:cxn ang="0">
                        <a:pos x="T2" y="T3"/>
                      </a:cxn>
                      <a:cxn ang="0">
                        <a:pos x="T4" y="T5"/>
                      </a:cxn>
                      <a:cxn ang="0">
                        <a:pos x="T6" y="T7"/>
                      </a:cxn>
                    </a:cxnLst>
                    <a:rect l="0" t="0" r="r" b="b"/>
                    <a:pathLst>
                      <a:path w="8" h="9">
                        <a:moveTo>
                          <a:pt x="1" y="0"/>
                        </a:moveTo>
                        <a:cubicBezTo>
                          <a:pt x="3" y="2"/>
                          <a:pt x="8" y="8"/>
                          <a:pt x="8" y="8"/>
                        </a:cubicBezTo>
                        <a:cubicBezTo>
                          <a:pt x="7" y="9"/>
                          <a:pt x="1" y="6"/>
                          <a:pt x="0" y="3"/>
                        </a:cubicBezTo>
                        <a:cubicBezTo>
                          <a:pt x="0" y="2"/>
                          <a:pt x="1" y="1"/>
                          <a:pt x="1"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18">
                    <a:extLst>
                      <a:ext uri="{FF2B5EF4-FFF2-40B4-BE49-F238E27FC236}">
                        <a16:creationId xmlns:a16="http://schemas.microsoft.com/office/drawing/2014/main" id="{A6C609CD-D021-4BFE-883D-039EF68DF254}"/>
                      </a:ext>
                    </a:extLst>
                  </p:cNvPr>
                  <p:cNvSpPr>
                    <a:spLocks/>
                  </p:cNvSpPr>
                  <p:nvPr/>
                </p:nvSpPr>
                <p:spPr bwMode="auto">
                  <a:xfrm>
                    <a:off x="6842125" y="4525963"/>
                    <a:ext cx="1588" cy="6350"/>
                  </a:xfrm>
                  <a:custGeom>
                    <a:avLst/>
                    <a:gdLst>
                      <a:gd name="T0" fmla="*/ 1 w 1"/>
                      <a:gd name="T1" fmla="*/ 0 h 2"/>
                      <a:gd name="T2" fmla="*/ 0 w 1"/>
                      <a:gd name="T3" fmla="*/ 2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1"/>
                          <a:pt x="0" y="2"/>
                        </a:cubicBezTo>
                        <a:cubicBezTo>
                          <a:pt x="0" y="2"/>
                          <a:pt x="0" y="1"/>
                          <a:pt x="0" y="1"/>
                        </a:cubicBezTo>
                        <a:cubicBezTo>
                          <a:pt x="0" y="1"/>
                          <a:pt x="0" y="0"/>
                          <a:pt x="1"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319">
                    <a:extLst>
                      <a:ext uri="{FF2B5EF4-FFF2-40B4-BE49-F238E27FC236}">
                        <a16:creationId xmlns:a16="http://schemas.microsoft.com/office/drawing/2014/main" id="{2609C9FA-757A-4B9B-83F4-8C011489D352}"/>
                      </a:ext>
                    </a:extLst>
                  </p:cNvPr>
                  <p:cNvSpPr>
                    <a:spLocks/>
                  </p:cNvSpPr>
                  <p:nvPr/>
                </p:nvSpPr>
                <p:spPr bwMode="auto">
                  <a:xfrm>
                    <a:off x="6838950" y="45323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320">
                    <a:extLst>
                      <a:ext uri="{FF2B5EF4-FFF2-40B4-BE49-F238E27FC236}">
                        <a16:creationId xmlns:a16="http://schemas.microsoft.com/office/drawing/2014/main" id="{3A09F02F-4FE1-4138-98C6-C6326BEEE64D}"/>
                      </a:ext>
                    </a:extLst>
                  </p:cNvPr>
                  <p:cNvSpPr>
                    <a:spLocks/>
                  </p:cNvSpPr>
                  <p:nvPr/>
                </p:nvSpPr>
                <p:spPr bwMode="auto">
                  <a:xfrm>
                    <a:off x="6835775" y="4532313"/>
                    <a:ext cx="7938" cy="14288"/>
                  </a:xfrm>
                  <a:custGeom>
                    <a:avLst/>
                    <a:gdLst>
                      <a:gd name="T0" fmla="*/ 0 w 3"/>
                      <a:gd name="T1" fmla="*/ 0 h 5"/>
                      <a:gd name="T2" fmla="*/ 3 w 3"/>
                      <a:gd name="T3" fmla="*/ 4 h 5"/>
                      <a:gd name="T4" fmla="*/ 2 w 3"/>
                      <a:gd name="T5" fmla="*/ 5 h 5"/>
                      <a:gd name="T6" fmla="*/ 2 w 3"/>
                      <a:gd name="T7" fmla="*/ 4 h 5"/>
                      <a:gd name="T8" fmla="*/ 0 w 3"/>
                      <a:gd name="T9" fmla="*/ 1 h 5"/>
                      <a:gd name="T10" fmla="*/ 0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0" y="0"/>
                        </a:moveTo>
                        <a:cubicBezTo>
                          <a:pt x="2" y="2"/>
                          <a:pt x="1" y="3"/>
                          <a:pt x="3" y="4"/>
                        </a:cubicBezTo>
                        <a:cubicBezTo>
                          <a:pt x="3" y="5"/>
                          <a:pt x="3" y="5"/>
                          <a:pt x="2" y="5"/>
                        </a:cubicBezTo>
                        <a:cubicBezTo>
                          <a:pt x="2" y="5"/>
                          <a:pt x="2" y="5"/>
                          <a:pt x="2" y="4"/>
                        </a:cubicBezTo>
                        <a:cubicBezTo>
                          <a:pt x="1" y="4"/>
                          <a:pt x="0" y="2"/>
                          <a:pt x="0" y="1"/>
                        </a:cubicBezTo>
                        <a:cubicBezTo>
                          <a:pt x="1" y="1"/>
                          <a:pt x="0" y="1"/>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321">
                    <a:extLst>
                      <a:ext uri="{FF2B5EF4-FFF2-40B4-BE49-F238E27FC236}">
                        <a16:creationId xmlns:a16="http://schemas.microsoft.com/office/drawing/2014/main" id="{503FCFDB-5145-484F-A768-85ED2471AB59}"/>
                      </a:ext>
                    </a:extLst>
                  </p:cNvPr>
                  <p:cNvSpPr>
                    <a:spLocks/>
                  </p:cNvSpPr>
                  <p:nvPr/>
                </p:nvSpPr>
                <p:spPr bwMode="auto">
                  <a:xfrm>
                    <a:off x="6873875" y="45466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322">
                    <a:extLst>
                      <a:ext uri="{FF2B5EF4-FFF2-40B4-BE49-F238E27FC236}">
                        <a16:creationId xmlns:a16="http://schemas.microsoft.com/office/drawing/2014/main" id="{0F41A965-5D9C-4CF9-8065-F84863E5AF26}"/>
                      </a:ext>
                    </a:extLst>
                  </p:cNvPr>
                  <p:cNvSpPr>
                    <a:spLocks/>
                  </p:cNvSpPr>
                  <p:nvPr/>
                </p:nvSpPr>
                <p:spPr bwMode="auto">
                  <a:xfrm>
                    <a:off x="6843713" y="4546601"/>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23">
                    <a:extLst>
                      <a:ext uri="{FF2B5EF4-FFF2-40B4-BE49-F238E27FC236}">
                        <a16:creationId xmlns:a16="http://schemas.microsoft.com/office/drawing/2014/main" id="{B4AEA236-C232-4CA8-891F-C439E4887917}"/>
                      </a:ext>
                    </a:extLst>
                  </p:cNvPr>
                  <p:cNvSpPr>
                    <a:spLocks/>
                  </p:cNvSpPr>
                  <p:nvPr/>
                </p:nvSpPr>
                <p:spPr bwMode="auto">
                  <a:xfrm>
                    <a:off x="6870700" y="454660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1"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24">
                    <a:extLst>
                      <a:ext uri="{FF2B5EF4-FFF2-40B4-BE49-F238E27FC236}">
                        <a16:creationId xmlns:a16="http://schemas.microsoft.com/office/drawing/2014/main" id="{AF4AE5BB-5791-4EC2-989F-8E5AAF605B55}"/>
                      </a:ext>
                    </a:extLst>
                  </p:cNvPr>
                  <p:cNvSpPr>
                    <a:spLocks/>
                  </p:cNvSpPr>
                  <p:nvPr/>
                </p:nvSpPr>
                <p:spPr bwMode="auto">
                  <a:xfrm>
                    <a:off x="6734175" y="4549776"/>
                    <a:ext cx="26988" cy="25400"/>
                  </a:xfrm>
                  <a:custGeom>
                    <a:avLst/>
                    <a:gdLst>
                      <a:gd name="T0" fmla="*/ 5 w 9"/>
                      <a:gd name="T1" fmla="*/ 0 h 9"/>
                      <a:gd name="T2" fmla="*/ 9 w 9"/>
                      <a:gd name="T3" fmla="*/ 3 h 9"/>
                      <a:gd name="T4" fmla="*/ 9 w 9"/>
                      <a:gd name="T5" fmla="*/ 3 h 9"/>
                      <a:gd name="T6" fmla="*/ 7 w 9"/>
                      <a:gd name="T7" fmla="*/ 3 h 9"/>
                      <a:gd name="T8" fmla="*/ 7 w 9"/>
                      <a:gd name="T9" fmla="*/ 4 h 9"/>
                      <a:gd name="T10" fmla="*/ 9 w 9"/>
                      <a:gd name="T11" fmla="*/ 6 h 9"/>
                      <a:gd name="T12" fmla="*/ 1 w 9"/>
                      <a:gd name="T13" fmla="*/ 9 h 9"/>
                      <a:gd name="T14" fmla="*/ 0 w 9"/>
                      <a:gd name="T15" fmla="*/ 4 h 9"/>
                      <a:gd name="T16" fmla="*/ 5 w 9"/>
                      <a:gd name="T17" fmla="*/ 2 h 9"/>
                      <a:gd name="T18" fmla="*/ 5 w 9"/>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5" y="0"/>
                        </a:moveTo>
                        <a:cubicBezTo>
                          <a:pt x="7" y="0"/>
                          <a:pt x="7" y="1"/>
                          <a:pt x="9" y="3"/>
                        </a:cubicBezTo>
                        <a:cubicBezTo>
                          <a:pt x="9" y="3"/>
                          <a:pt x="9" y="3"/>
                          <a:pt x="9" y="3"/>
                        </a:cubicBezTo>
                        <a:cubicBezTo>
                          <a:pt x="8" y="3"/>
                          <a:pt x="8" y="3"/>
                          <a:pt x="7" y="3"/>
                        </a:cubicBezTo>
                        <a:cubicBezTo>
                          <a:pt x="7" y="3"/>
                          <a:pt x="7" y="4"/>
                          <a:pt x="7" y="4"/>
                        </a:cubicBezTo>
                        <a:cubicBezTo>
                          <a:pt x="9" y="5"/>
                          <a:pt x="8" y="5"/>
                          <a:pt x="9" y="6"/>
                        </a:cubicBezTo>
                        <a:cubicBezTo>
                          <a:pt x="5" y="6"/>
                          <a:pt x="3" y="6"/>
                          <a:pt x="1" y="9"/>
                        </a:cubicBezTo>
                        <a:cubicBezTo>
                          <a:pt x="1" y="5"/>
                          <a:pt x="1" y="6"/>
                          <a:pt x="0" y="4"/>
                        </a:cubicBezTo>
                        <a:cubicBezTo>
                          <a:pt x="3" y="4"/>
                          <a:pt x="3" y="4"/>
                          <a:pt x="5" y="2"/>
                        </a:cubicBezTo>
                        <a:cubicBezTo>
                          <a:pt x="5" y="2"/>
                          <a:pt x="5" y="1"/>
                          <a:pt x="5"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25">
                    <a:extLst>
                      <a:ext uri="{FF2B5EF4-FFF2-40B4-BE49-F238E27FC236}">
                        <a16:creationId xmlns:a16="http://schemas.microsoft.com/office/drawing/2014/main" id="{BD8A0600-7781-440D-9BB7-B330E7EDDEE3}"/>
                      </a:ext>
                    </a:extLst>
                  </p:cNvPr>
                  <p:cNvSpPr>
                    <a:spLocks/>
                  </p:cNvSpPr>
                  <p:nvPr/>
                </p:nvSpPr>
                <p:spPr bwMode="auto">
                  <a:xfrm>
                    <a:off x="6867525" y="4549776"/>
                    <a:ext cx="3175" cy="3175"/>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0"/>
                          <a:pt x="0" y="1"/>
                          <a:pt x="0" y="1"/>
                        </a:cubicBezTo>
                        <a:cubicBezTo>
                          <a:pt x="0" y="1"/>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326">
                    <a:extLst>
                      <a:ext uri="{FF2B5EF4-FFF2-40B4-BE49-F238E27FC236}">
                        <a16:creationId xmlns:a16="http://schemas.microsoft.com/office/drawing/2014/main" id="{E6E8E3FF-9C3C-4378-B33E-0E0E07FAAB33}"/>
                      </a:ext>
                    </a:extLst>
                  </p:cNvPr>
                  <p:cNvSpPr>
                    <a:spLocks/>
                  </p:cNvSpPr>
                  <p:nvPr/>
                </p:nvSpPr>
                <p:spPr bwMode="auto">
                  <a:xfrm>
                    <a:off x="6864350" y="455295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0" y="0"/>
                          <a:pt x="0" y="0"/>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27">
                    <a:extLst>
                      <a:ext uri="{FF2B5EF4-FFF2-40B4-BE49-F238E27FC236}">
                        <a16:creationId xmlns:a16="http://schemas.microsoft.com/office/drawing/2014/main" id="{AEF11866-C616-4736-BE38-0AD7D4E0FF9A}"/>
                      </a:ext>
                    </a:extLst>
                  </p:cNvPr>
                  <p:cNvSpPr>
                    <a:spLocks/>
                  </p:cNvSpPr>
                  <p:nvPr/>
                </p:nvSpPr>
                <p:spPr bwMode="auto">
                  <a:xfrm>
                    <a:off x="6850063" y="4552951"/>
                    <a:ext cx="14288" cy="4763"/>
                  </a:xfrm>
                  <a:custGeom>
                    <a:avLst/>
                    <a:gdLst>
                      <a:gd name="T0" fmla="*/ 0 w 5"/>
                      <a:gd name="T1" fmla="*/ 0 h 2"/>
                      <a:gd name="T2" fmla="*/ 5 w 5"/>
                      <a:gd name="T3" fmla="*/ 0 h 2"/>
                      <a:gd name="T4" fmla="*/ 4 w 5"/>
                      <a:gd name="T5" fmla="*/ 1 h 2"/>
                      <a:gd name="T6" fmla="*/ 1 w 5"/>
                      <a:gd name="T7" fmla="*/ 2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cubicBezTo>
                          <a:pt x="2" y="0"/>
                          <a:pt x="2" y="0"/>
                          <a:pt x="5" y="0"/>
                        </a:cubicBezTo>
                        <a:cubicBezTo>
                          <a:pt x="5" y="1"/>
                          <a:pt x="5" y="1"/>
                          <a:pt x="4" y="1"/>
                        </a:cubicBezTo>
                        <a:cubicBezTo>
                          <a:pt x="4" y="2"/>
                          <a:pt x="2" y="2"/>
                          <a:pt x="1" y="2"/>
                        </a:cubicBezTo>
                        <a:cubicBezTo>
                          <a:pt x="0" y="1"/>
                          <a:pt x="0" y="1"/>
                          <a:pt x="0" y="0"/>
                        </a:cubicBezTo>
                        <a:close/>
                      </a:path>
                    </a:pathLst>
                  </a:custGeom>
                  <a:grpFill/>
                  <a:ln w="9525">
                    <a:solidFill>
                      <a:srgbClr val="0F1E3D"/>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54" name="TextBox 353">
                  <a:extLst>
                    <a:ext uri="{FF2B5EF4-FFF2-40B4-BE49-F238E27FC236}">
                      <a16:creationId xmlns:a16="http://schemas.microsoft.com/office/drawing/2014/main" id="{5C3E85C0-6047-4DC3-80D5-02BDC6F722D3}"/>
                    </a:ext>
                  </a:extLst>
                </p:cNvPr>
                <p:cNvSpPr txBox="1"/>
                <p:nvPr/>
              </p:nvSpPr>
              <p:spPr>
                <a:xfrm>
                  <a:off x="7468156" y="1831233"/>
                  <a:ext cx="905958" cy="191821"/>
                </a:xfrm>
                <a:prstGeom prst="rect">
                  <a:avLst/>
                </a:prstGeom>
                <a:noFill/>
                <a:ln>
                  <a:noFill/>
                </a:ln>
              </p:spPr>
              <p:txBody>
                <a:bodyPr wrap="square" rtlCol="0" anchor="ctr">
                  <a:spAutoFit/>
                </a:bodyPr>
                <a:lstStyle/>
                <a:p>
                  <a:pPr algn="ctr"/>
                  <a:r>
                    <a:rPr lang="en-US" sz="1000" b="1" dirty="0">
                      <a:solidFill>
                        <a:schemeClr val="bg2"/>
                      </a:solidFill>
                    </a:rPr>
                    <a:t>SINGAPORE</a:t>
                  </a:r>
                </a:p>
              </p:txBody>
            </p:sp>
          </p:grpSp>
          <p:sp>
            <p:nvSpPr>
              <p:cNvPr id="476" name="Teardrop 475">
                <a:extLst>
                  <a:ext uri="{FF2B5EF4-FFF2-40B4-BE49-F238E27FC236}">
                    <a16:creationId xmlns:a16="http://schemas.microsoft.com/office/drawing/2014/main" id="{885234FD-293A-4AD8-BC4C-102937342A7F}"/>
                  </a:ext>
                </a:extLst>
              </p:cNvPr>
              <p:cNvSpPr/>
              <p:nvPr/>
            </p:nvSpPr>
            <p:spPr bwMode="auto">
              <a:xfrm rot="8100000">
                <a:off x="7880415" y="5217204"/>
                <a:ext cx="95626" cy="95626"/>
              </a:xfrm>
              <a:prstGeom prst="teardrop">
                <a:avLst>
                  <a:gd name="adj" fmla="val 15052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endParaRPr>
              </a:p>
            </p:txBody>
          </p:sp>
        </p:grpSp>
      </p:grpSp>
    </p:spTree>
    <p:extLst>
      <p:ext uri="{BB962C8B-B14F-4D97-AF65-F5344CB8AC3E}">
        <p14:creationId xmlns:p14="http://schemas.microsoft.com/office/powerpoint/2010/main" val="2049489003"/>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txBox="1">
            <a:spLocks noChangeArrowheads="1"/>
          </p:cNvSpPr>
          <p:nvPr/>
        </p:nvSpPr>
        <p:spPr bwMode="auto">
          <a:xfrm>
            <a:off x="479425" y="187696"/>
            <a:ext cx="8185150" cy="88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buClr>
                <a:srgbClr val="FDE25E"/>
              </a:buClr>
              <a:buFontTx/>
              <a:buNone/>
            </a:pPr>
            <a:r>
              <a:rPr lang="en-US" sz="3600" kern="0" dirty="0">
                <a:solidFill>
                  <a:srgbClr val="FFFFFF"/>
                </a:solidFill>
                <a:effectLst>
                  <a:outerShdw blurRad="38100" dist="38100" dir="2700000" algn="tl">
                    <a:srgbClr val="000000">
                      <a:alpha val="43137"/>
                    </a:srgbClr>
                  </a:outerShdw>
                </a:effectLst>
              </a:rPr>
              <a:t>Study Flow and Follow-up</a:t>
            </a: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876"/>
            <a:ext cx="1151905" cy="1151905"/>
          </a:xfrm>
          <a:prstGeom prst="rect">
            <a:avLst/>
          </a:prstGeom>
        </p:spPr>
      </p:pic>
      <p:sp>
        <p:nvSpPr>
          <p:cNvPr id="2" name="Rectangle 5"/>
          <p:cNvSpPr>
            <a:spLocks noChangeArrowheads="1"/>
          </p:cNvSpPr>
          <p:nvPr/>
        </p:nvSpPr>
        <p:spPr bwMode="hidden">
          <a:xfrm>
            <a:off x="193747" y="936623"/>
            <a:ext cx="8756506" cy="5761357"/>
          </a:xfrm>
          <a:prstGeom prst="rect">
            <a:avLst/>
          </a:prstGeom>
          <a:solidFill>
            <a:srgbClr val="002060"/>
          </a:solidFill>
          <a:ln w="19050" algn="ctr">
            <a:solidFill>
              <a:schemeClr val="tx1"/>
            </a:solidFill>
            <a:miter lim="800000"/>
            <a:headEnd type="none" w="sm" len="sm"/>
            <a:tailEnd type="none" w="sm" len="sm"/>
          </a:ln>
          <a:effectLst>
            <a:outerShdw dist="17961" dir="2700000" algn="ctr" rotWithShape="0">
              <a:srgbClr val="1C1C1C"/>
            </a:outerShdw>
          </a:effectLst>
        </p:spPr>
        <p:txBody>
          <a:bodyPr anchor="ctr"/>
          <a:lstStyle/>
          <a:p>
            <a:pPr algn="ctr" fontAlgn="base">
              <a:spcBef>
                <a:spcPct val="0"/>
              </a:spcBef>
              <a:spcAft>
                <a:spcPct val="0"/>
              </a:spcAft>
              <a:defRPr/>
            </a:pPr>
            <a:endParaRPr lang="en-US" b="1" dirty="0">
              <a:solidFill>
                <a:srgbClr val="FFFFFF"/>
              </a:solidFill>
              <a:ea typeface="ヒラギノ角ゴ Pro W3" pitchFamily="-111" charset="-128"/>
              <a:cs typeface="Arial" charset="0"/>
            </a:endParaRPr>
          </a:p>
        </p:txBody>
      </p:sp>
      <p:cxnSp>
        <p:nvCxnSpPr>
          <p:cNvPr id="3" name="Straight Arrow Connector 2"/>
          <p:cNvCxnSpPr/>
          <p:nvPr/>
        </p:nvCxnSpPr>
        <p:spPr>
          <a:xfrm>
            <a:off x="1489277" y="2842759"/>
            <a:ext cx="0" cy="91440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479359" y="1894644"/>
            <a:ext cx="2019837" cy="948472"/>
          </a:xfrm>
          <a:prstGeom prst="roundRect">
            <a:avLst/>
          </a:prstGeom>
          <a:solidFill>
            <a:srgbClr val="FFCC00"/>
          </a:solidFill>
          <a:ln w="25400" cap="flat" cmpd="sng" algn="ctr">
            <a:solidFill>
              <a:srgbClr val="2E5796"/>
            </a:solidFill>
            <a:prstDash val="solid"/>
          </a:ln>
          <a:effectLst/>
          <a:scene3d>
            <a:camera prst="orthographicFront"/>
            <a:lightRig rig="threePt" dir="t"/>
          </a:scene3d>
          <a:sp3d>
            <a:bevelT/>
            <a:bevelB/>
          </a:sp3d>
        </p:spPr>
        <p:txBody>
          <a:bodyPr anchor="ctr"/>
          <a:lstStyle/>
          <a:p>
            <a:pPr algn="ctr" fontAlgn="base">
              <a:spcBef>
                <a:spcPct val="0"/>
              </a:spcBef>
              <a:spcAft>
                <a:spcPct val="0"/>
              </a:spcAft>
              <a:defRPr/>
            </a:pPr>
            <a:r>
              <a:rPr lang="en-US" sz="2400" b="1" kern="0" dirty="0">
                <a:solidFill>
                  <a:srgbClr val="002E4B"/>
                </a:solidFill>
                <a:ea typeface="ヒラギノ角ゴ Pro W3"/>
                <a:cs typeface="Arial" charset="0"/>
              </a:rPr>
              <a:t>Absorb</a:t>
            </a:r>
            <a:r>
              <a:rPr lang="en-US" sz="2000" b="1" kern="0" dirty="0">
                <a:solidFill>
                  <a:srgbClr val="002E4B"/>
                </a:solidFill>
                <a:ea typeface="ヒラギノ角ゴ Pro W3"/>
                <a:cs typeface="Arial" charset="0"/>
              </a:rPr>
              <a:t> N=1,296</a:t>
            </a:r>
          </a:p>
        </p:txBody>
      </p:sp>
      <p:sp>
        <p:nvSpPr>
          <p:cNvPr id="5" name="Rounded Rectangle 4"/>
          <p:cNvSpPr/>
          <p:nvPr/>
        </p:nvSpPr>
        <p:spPr>
          <a:xfrm>
            <a:off x="380160" y="3768137"/>
            <a:ext cx="2218234" cy="950976"/>
          </a:xfrm>
          <a:prstGeom prst="roundRect">
            <a:avLst/>
          </a:prstGeom>
          <a:solidFill>
            <a:srgbClr val="FFCC00"/>
          </a:solidFill>
          <a:ln w="25400" cap="flat" cmpd="sng" algn="ctr">
            <a:solidFill>
              <a:srgbClr val="2E5796"/>
            </a:solidFill>
            <a:prstDash val="solid"/>
          </a:ln>
          <a:effectLst/>
          <a:scene3d>
            <a:camera prst="orthographicFront"/>
            <a:lightRig rig="threePt" dir="t"/>
          </a:scene3d>
          <a:sp3d>
            <a:bevelT/>
            <a:bevelB/>
          </a:sp3d>
        </p:spPr>
        <p:txBody>
          <a:bodyPr anchor="ctr"/>
          <a:lstStyle/>
          <a:p>
            <a:pPr algn="ctr" fontAlgn="base">
              <a:spcBef>
                <a:spcPct val="0"/>
              </a:spcBef>
              <a:spcAft>
                <a:spcPct val="0"/>
              </a:spcAft>
              <a:defRPr/>
            </a:pPr>
            <a:endParaRPr lang="en-US" sz="2000" b="1" kern="0" dirty="0">
              <a:solidFill>
                <a:srgbClr val="002E4B"/>
              </a:solidFill>
              <a:ea typeface="ヒラギノ角ゴ Pro W3"/>
              <a:cs typeface="Arial" charset="0"/>
            </a:endParaRPr>
          </a:p>
          <a:p>
            <a:pPr algn="ctr" fontAlgn="base">
              <a:spcBef>
                <a:spcPct val="0"/>
              </a:spcBef>
              <a:spcAft>
                <a:spcPct val="0"/>
              </a:spcAft>
              <a:defRPr/>
            </a:pPr>
            <a:r>
              <a:rPr lang="en-US" sz="2400" b="1" kern="0" dirty="0">
                <a:solidFill>
                  <a:srgbClr val="002E4B"/>
                </a:solidFill>
                <a:ea typeface="ヒラギノ角ゴ Pro W3"/>
                <a:cs typeface="Arial" charset="0"/>
              </a:rPr>
              <a:t>Absorb</a:t>
            </a:r>
            <a:endParaRPr lang="en-US" sz="2000" b="1" kern="0" dirty="0">
              <a:solidFill>
                <a:srgbClr val="002E4B"/>
              </a:solidFill>
              <a:ea typeface="ヒラギノ角ゴ Pro W3"/>
              <a:cs typeface="Arial" charset="0"/>
            </a:endParaRPr>
          </a:p>
          <a:p>
            <a:pPr algn="ctr" fontAlgn="base">
              <a:spcBef>
                <a:spcPct val="0"/>
              </a:spcBef>
              <a:spcAft>
                <a:spcPct val="0"/>
              </a:spcAft>
              <a:defRPr/>
            </a:pPr>
            <a:r>
              <a:rPr lang="en-US" sz="2000" b="1" kern="0" dirty="0">
                <a:solidFill>
                  <a:srgbClr val="002E4B"/>
                </a:solidFill>
                <a:ea typeface="ヒラギノ角ゴ Pro W3"/>
                <a:cs typeface="Arial" charset="0"/>
              </a:rPr>
              <a:t>N=1,288 (99.4%)</a:t>
            </a:r>
          </a:p>
          <a:p>
            <a:pPr algn="ctr" fontAlgn="base">
              <a:spcBef>
                <a:spcPct val="0"/>
              </a:spcBef>
              <a:spcAft>
                <a:spcPct val="0"/>
              </a:spcAft>
              <a:defRPr/>
            </a:pPr>
            <a:endParaRPr lang="en-US" sz="2000" b="1" kern="0" dirty="0">
              <a:solidFill>
                <a:srgbClr val="002E4B"/>
              </a:solidFill>
              <a:ea typeface="ヒラギノ角ゴ Pro W3"/>
              <a:cs typeface="Arial" charset="0"/>
            </a:endParaRPr>
          </a:p>
        </p:txBody>
      </p:sp>
      <p:sp>
        <p:nvSpPr>
          <p:cNvPr id="6" name="Rounded Rectangle 5"/>
          <p:cNvSpPr/>
          <p:nvPr/>
        </p:nvSpPr>
        <p:spPr>
          <a:xfrm>
            <a:off x="6551433" y="3768137"/>
            <a:ext cx="2221992" cy="950976"/>
          </a:xfrm>
          <a:prstGeom prst="roundRect">
            <a:avLst/>
          </a:prstGeom>
          <a:solidFill>
            <a:srgbClr val="00FFFF"/>
          </a:solidFill>
          <a:ln w="25400" cap="flat" cmpd="sng" algn="ctr">
            <a:solidFill>
              <a:srgbClr val="2E5796"/>
            </a:solidFill>
            <a:prstDash val="solid"/>
          </a:ln>
          <a:effectLst/>
          <a:scene3d>
            <a:camera prst="orthographicFront"/>
            <a:lightRig rig="threePt" dir="t"/>
          </a:scene3d>
          <a:sp3d>
            <a:bevelT/>
            <a:bevelB/>
          </a:sp3d>
        </p:spPr>
        <p:txBody>
          <a:bodyPr anchor="ctr"/>
          <a:lstStyle/>
          <a:p>
            <a:pPr algn="ctr" fontAlgn="base">
              <a:spcBef>
                <a:spcPct val="0"/>
              </a:spcBef>
              <a:spcAft>
                <a:spcPct val="0"/>
              </a:spcAft>
              <a:defRPr/>
            </a:pPr>
            <a:r>
              <a:rPr lang="en-US" sz="2400" b="1" kern="0" dirty="0" err="1">
                <a:solidFill>
                  <a:prstClr val="black"/>
                </a:solidFill>
                <a:ea typeface="ヒラギノ角ゴ Pro W3"/>
                <a:cs typeface="Arial" charset="0"/>
              </a:rPr>
              <a:t>Xience</a:t>
            </a:r>
            <a:r>
              <a:rPr lang="en-US" sz="2000" b="1" kern="0" dirty="0">
                <a:solidFill>
                  <a:prstClr val="black"/>
                </a:solidFill>
                <a:ea typeface="ヒラギノ角ゴ Pro W3"/>
                <a:cs typeface="Arial" charset="0"/>
              </a:rPr>
              <a:t> </a:t>
            </a:r>
          </a:p>
          <a:p>
            <a:pPr algn="ctr" fontAlgn="base">
              <a:spcBef>
                <a:spcPct val="0"/>
              </a:spcBef>
              <a:spcAft>
                <a:spcPct val="0"/>
              </a:spcAft>
              <a:defRPr/>
            </a:pPr>
            <a:r>
              <a:rPr lang="en-US" sz="2000" b="1" kern="0" dirty="0">
                <a:solidFill>
                  <a:prstClr val="black"/>
                </a:solidFill>
                <a:ea typeface="ヒラギノ角ゴ Pro W3"/>
                <a:cs typeface="Arial" charset="0"/>
              </a:rPr>
              <a:t>N=1,303 (99.6%)</a:t>
            </a:r>
          </a:p>
        </p:txBody>
      </p:sp>
      <p:sp>
        <p:nvSpPr>
          <p:cNvPr id="9" name="TextBox 15"/>
          <p:cNvSpPr txBox="1">
            <a:spLocks noChangeArrowheads="1"/>
          </p:cNvSpPr>
          <p:nvPr/>
        </p:nvSpPr>
        <p:spPr bwMode="auto">
          <a:xfrm>
            <a:off x="1527004" y="3007572"/>
            <a:ext cx="3577036" cy="584775"/>
          </a:xfrm>
          <a:prstGeom prst="rect">
            <a:avLst/>
          </a:prstGeom>
          <a:noFill/>
          <a:ln w="9525">
            <a:noFill/>
            <a:miter lim="800000"/>
            <a:headEnd/>
            <a:tailEnd/>
          </a:ln>
        </p:spPr>
        <p:txBody>
          <a:bodyPr wrap="square">
            <a:spAutoFit/>
          </a:bodyPr>
          <a:lstStyle/>
          <a:p>
            <a:pPr fontAlgn="base">
              <a:spcBef>
                <a:spcPct val="0"/>
              </a:spcBef>
              <a:spcAft>
                <a:spcPct val="0"/>
              </a:spcAft>
            </a:pPr>
            <a:r>
              <a:rPr lang="en-US" sz="1600" dirty="0">
                <a:solidFill>
                  <a:srgbClr val="FFFFFF"/>
                </a:solidFill>
                <a:ea typeface="ヒラギノ角ゴ Pro W3"/>
                <a:cs typeface="Arial" charset="0"/>
              </a:rPr>
              <a:t>N=5 withdrew consent</a:t>
            </a:r>
          </a:p>
          <a:p>
            <a:pPr fontAlgn="base">
              <a:spcBef>
                <a:spcPct val="0"/>
              </a:spcBef>
              <a:spcAft>
                <a:spcPct val="0"/>
              </a:spcAft>
            </a:pPr>
            <a:r>
              <a:rPr lang="en-US" sz="1600" dirty="0">
                <a:solidFill>
                  <a:srgbClr val="FFFFFF"/>
                </a:solidFill>
                <a:ea typeface="ヒラギノ角ゴ Pro W3"/>
                <a:cs typeface="Arial" charset="0"/>
              </a:rPr>
              <a:t>N=3 lost to follow-up</a:t>
            </a:r>
          </a:p>
        </p:txBody>
      </p:sp>
      <p:sp>
        <p:nvSpPr>
          <p:cNvPr id="10" name="TextBox 16"/>
          <p:cNvSpPr txBox="1">
            <a:spLocks noChangeArrowheads="1"/>
          </p:cNvSpPr>
          <p:nvPr/>
        </p:nvSpPr>
        <p:spPr bwMode="auto">
          <a:xfrm>
            <a:off x="5332212" y="3038349"/>
            <a:ext cx="3772607" cy="523220"/>
          </a:xfrm>
          <a:prstGeom prst="rect">
            <a:avLst/>
          </a:prstGeom>
          <a:noFill/>
          <a:ln w="9525">
            <a:noFill/>
            <a:miter lim="800000"/>
            <a:headEnd/>
            <a:tailEnd/>
          </a:ln>
        </p:spPr>
        <p:txBody>
          <a:bodyPr wrap="square">
            <a:spAutoFit/>
          </a:bodyPr>
          <a:lstStyle/>
          <a:p>
            <a:pPr fontAlgn="base">
              <a:spcBef>
                <a:spcPct val="0"/>
              </a:spcBef>
              <a:spcAft>
                <a:spcPct val="0"/>
              </a:spcAft>
            </a:pPr>
            <a:r>
              <a:rPr lang="en-US" sz="1600" dirty="0">
                <a:solidFill>
                  <a:srgbClr val="FFFFFF"/>
                </a:solidFill>
                <a:ea typeface="ヒラギノ角ゴ Pro W3"/>
                <a:cs typeface="Arial" charset="0"/>
              </a:rPr>
              <a:t>N=6 withdrew consent</a:t>
            </a:r>
          </a:p>
          <a:p>
            <a:pPr fontAlgn="base">
              <a:spcBef>
                <a:spcPct val="0"/>
              </a:spcBef>
              <a:spcAft>
                <a:spcPct val="0"/>
              </a:spcAft>
            </a:pPr>
            <a:r>
              <a:rPr lang="en-US" sz="1200" dirty="0">
                <a:solidFill>
                  <a:srgbClr val="FFFFFF"/>
                </a:solidFill>
                <a:ea typeface="ヒラギノ角ゴ Pro W3"/>
                <a:cs typeface="Arial" charset="0"/>
              </a:rPr>
              <a:t>(1 w/event before 30-day)</a:t>
            </a:r>
          </a:p>
        </p:txBody>
      </p:sp>
      <p:cxnSp>
        <p:nvCxnSpPr>
          <p:cNvPr id="11" name="Straight Arrow Connector 10"/>
          <p:cNvCxnSpPr/>
          <p:nvPr/>
        </p:nvCxnSpPr>
        <p:spPr>
          <a:xfrm>
            <a:off x="7662429" y="2842759"/>
            <a:ext cx="0" cy="91440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652511" y="1894644"/>
            <a:ext cx="2019836" cy="948472"/>
          </a:xfrm>
          <a:prstGeom prst="roundRect">
            <a:avLst/>
          </a:prstGeom>
          <a:solidFill>
            <a:srgbClr val="00FFFF"/>
          </a:solidFill>
          <a:ln w="25400" cap="flat" cmpd="sng" algn="ctr">
            <a:solidFill>
              <a:srgbClr val="2E5796"/>
            </a:solidFill>
            <a:prstDash val="solid"/>
          </a:ln>
          <a:effectLst/>
          <a:scene3d>
            <a:camera prst="orthographicFront"/>
            <a:lightRig rig="threePt" dir="t"/>
          </a:scene3d>
          <a:sp3d>
            <a:bevelT/>
            <a:bevelB/>
          </a:sp3d>
        </p:spPr>
        <p:txBody>
          <a:bodyPr anchor="ctr"/>
          <a:lstStyle/>
          <a:p>
            <a:pPr algn="ctr" fontAlgn="base">
              <a:spcBef>
                <a:spcPct val="0"/>
              </a:spcBef>
              <a:spcAft>
                <a:spcPct val="0"/>
              </a:spcAft>
              <a:defRPr/>
            </a:pPr>
            <a:r>
              <a:rPr lang="en-US" sz="2400" b="1" kern="0" dirty="0" err="1">
                <a:solidFill>
                  <a:prstClr val="black"/>
                </a:solidFill>
                <a:ea typeface="ヒラギノ角ゴ Pro W3"/>
                <a:cs typeface="Arial" charset="0"/>
              </a:rPr>
              <a:t>Xience</a:t>
            </a:r>
            <a:endParaRPr lang="en-US" sz="2000" b="1" kern="0" dirty="0">
              <a:solidFill>
                <a:prstClr val="black"/>
              </a:solidFill>
              <a:ea typeface="ヒラギノ角ゴ Pro W3"/>
              <a:cs typeface="Arial" charset="0"/>
            </a:endParaRPr>
          </a:p>
          <a:p>
            <a:pPr algn="ctr" fontAlgn="base">
              <a:spcBef>
                <a:spcPct val="0"/>
              </a:spcBef>
              <a:spcAft>
                <a:spcPct val="0"/>
              </a:spcAft>
              <a:defRPr/>
            </a:pPr>
            <a:r>
              <a:rPr lang="en-US" sz="2000" b="1" kern="0" dirty="0">
                <a:solidFill>
                  <a:prstClr val="black"/>
                </a:solidFill>
                <a:ea typeface="ヒラギノ角ゴ Pro W3"/>
                <a:cs typeface="Arial" charset="0"/>
              </a:rPr>
              <a:t>N=1,308</a:t>
            </a:r>
          </a:p>
        </p:txBody>
      </p:sp>
      <p:sp>
        <p:nvSpPr>
          <p:cNvPr id="13" name="Rectangle 12"/>
          <p:cNvSpPr/>
          <p:nvPr/>
        </p:nvSpPr>
        <p:spPr>
          <a:xfrm>
            <a:off x="3266996" y="4012793"/>
            <a:ext cx="2610009" cy="461665"/>
          </a:xfrm>
          <a:prstGeom prst="rect">
            <a:avLst/>
          </a:prstGeom>
        </p:spPr>
        <p:txBody>
          <a:bodyPr wrap="none">
            <a:spAutoFit/>
          </a:bodyPr>
          <a:lstStyle/>
          <a:p>
            <a:pPr algn="ctr" fontAlgn="base">
              <a:spcBef>
                <a:spcPct val="0"/>
              </a:spcBef>
              <a:spcAft>
                <a:spcPct val="0"/>
              </a:spcAft>
              <a:defRPr/>
            </a:pPr>
            <a:r>
              <a:rPr lang="en-US" sz="2400" b="1" kern="0" dirty="0">
                <a:solidFill>
                  <a:srgbClr val="FFFFFF"/>
                </a:solidFill>
                <a:ea typeface="ヒラギノ角ゴ Pro W3"/>
                <a:cs typeface="Arial" charset="0"/>
              </a:rPr>
              <a:t>30-day follow-up</a:t>
            </a:r>
          </a:p>
        </p:txBody>
      </p:sp>
      <p:cxnSp>
        <p:nvCxnSpPr>
          <p:cNvPr id="14" name="Elbow Connector 13"/>
          <p:cNvCxnSpPr/>
          <p:nvPr/>
        </p:nvCxnSpPr>
        <p:spPr bwMode="auto">
          <a:xfrm rot="10800000" flipV="1">
            <a:off x="1487017" y="1536246"/>
            <a:ext cx="1768475" cy="358775"/>
          </a:xfrm>
          <a:prstGeom prst="bentConnector2">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bwMode="auto">
          <a:xfrm>
            <a:off x="5806427" y="1536246"/>
            <a:ext cx="1846262" cy="358775"/>
          </a:xfrm>
          <a:prstGeom prst="bentConnector2">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04445" y="2021496"/>
            <a:ext cx="2935111" cy="584775"/>
          </a:xfrm>
          <a:prstGeom prst="rect">
            <a:avLst/>
          </a:prstGeom>
          <a:noFill/>
        </p:spPr>
        <p:txBody>
          <a:bodyPr wrap="square" rtlCol="0">
            <a:spAutoFit/>
          </a:bodyPr>
          <a:lstStyle/>
          <a:p>
            <a:pPr algn="ctr"/>
            <a:r>
              <a:rPr lang="en-US" sz="1600"/>
              <a:t>Stratified </a:t>
            </a:r>
            <a:r>
              <a:rPr lang="en-US" sz="1600" dirty="0"/>
              <a:t>by diabetes and ABSORB III-like vs. not</a:t>
            </a:r>
          </a:p>
        </p:txBody>
      </p:sp>
      <p:sp>
        <p:nvSpPr>
          <p:cNvPr id="19" name="Rounded Rectangle 18"/>
          <p:cNvSpPr/>
          <p:nvPr/>
        </p:nvSpPr>
        <p:spPr>
          <a:xfrm>
            <a:off x="3007529" y="1055837"/>
            <a:ext cx="3128943" cy="959182"/>
          </a:xfrm>
          <a:prstGeom prst="roundRect">
            <a:avLst/>
          </a:prstGeom>
          <a:solidFill>
            <a:srgbClr val="00EA6A"/>
          </a:solidFill>
          <a:ln w="25400" cap="flat" cmpd="sng" algn="ctr">
            <a:solidFill>
              <a:srgbClr val="2E5796"/>
            </a:solidFill>
            <a:prstDash val="solid"/>
          </a:ln>
          <a:effectLst/>
          <a:scene3d>
            <a:camera prst="orthographicFront"/>
            <a:lightRig rig="threePt" dir="t"/>
          </a:scene3d>
          <a:sp3d>
            <a:bevelT/>
            <a:bevelB/>
          </a:sp3d>
        </p:spPr>
        <p:txBody>
          <a:bodyPr anchor="ctr"/>
          <a:lstStyle/>
          <a:p>
            <a:pPr algn="ctr" fontAlgn="base">
              <a:spcBef>
                <a:spcPts val="300"/>
              </a:spcBef>
              <a:spcAft>
                <a:spcPct val="0"/>
              </a:spcAft>
              <a:defRPr/>
            </a:pPr>
            <a:r>
              <a:rPr lang="en-US" sz="2000" b="1" kern="0" dirty="0">
                <a:solidFill>
                  <a:prstClr val="black"/>
                </a:solidFill>
                <a:ea typeface="ヒラギノ角ゴ Pro W3"/>
                <a:cs typeface="Arial" charset="0"/>
              </a:rPr>
              <a:t>2,604 pts at 147 sites</a:t>
            </a:r>
          </a:p>
          <a:p>
            <a:pPr algn="ctr" fontAlgn="base">
              <a:spcBef>
                <a:spcPts val="200"/>
              </a:spcBef>
              <a:spcAft>
                <a:spcPct val="0"/>
              </a:spcAft>
              <a:defRPr/>
            </a:pPr>
            <a:r>
              <a:rPr lang="en-US" sz="1400" kern="0" dirty="0">
                <a:solidFill>
                  <a:prstClr val="black"/>
                </a:solidFill>
                <a:ea typeface="ヒラギノ角ゴ Pro W3"/>
                <a:cs typeface="Arial" charset="0"/>
              </a:rPr>
              <a:t>(US, Ca, Germany, </a:t>
            </a:r>
            <a:r>
              <a:rPr lang="en-US" sz="1400" kern="0" dirty="0" err="1">
                <a:solidFill>
                  <a:prstClr val="black"/>
                </a:solidFill>
                <a:ea typeface="ヒラギノ角ゴ Pro W3"/>
                <a:cs typeface="Arial" charset="0"/>
              </a:rPr>
              <a:t>Aus</a:t>
            </a:r>
            <a:r>
              <a:rPr lang="en-US" sz="1400" kern="0" dirty="0">
                <a:solidFill>
                  <a:prstClr val="black"/>
                </a:solidFill>
                <a:ea typeface="ヒラギノ角ゴ Pro W3"/>
                <a:cs typeface="Arial" charset="0"/>
              </a:rPr>
              <a:t>, Singapore)</a:t>
            </a:r>
          </a:p>
          <a:p>
            <a:pPr algn="ctr" fontAlgn="base">
              <a:spcBef>
                <a:spcPts val="200"/>
              </a:spcBef>
              <a:spcAft>
                <a:spcPct val="0"/>
              </a:spcAft>
              <a:defRPr/>
            </a:pPr>
            <a:r>
              <a:rPr lang="en-US" sz="2000" b="1" kern="0" dirty="0">
                <a:solidFill>
                  <a:prstClr val="black"/>
                </a:solidFill>
                <a:ea typeface="ヒラギノ角ゴ Pro W3"/>
                <a:cs typeface="Arial" charset="0"/>
              </a:rPr>
              <a:t>Randomized 1:1</a:t>
            </a:r>
          </a:p>
        </p:txBody>
      </p:sp>
      <p:sp>
        <p:nvSpPr>
          <p:cNvPr id="20" name="Rounded Rectangle 19">
            <a:extLst>
              <a:ext uri="{FF2B5EF4-FFF2-40B4-BE49-F238E27FC236}">
                <a16:creationId xmlns:a16="http://schemas.microsoft.com/office/drawing/2014/main" id="{98368931-0239-1C4B-8B2F-4AA141202C93}"/>
              </a:ext>
            </a:extLst>
          </p:cNvPr>
          <p:cNvSpPr/>
          <p:nvPr/>
        </p:nvSpPr>
        <p:spPr>
          <a:xfrm>
            <a:off x="378281" y="5644134"/>
            <a:ext cx="2221992" cy="950976"/>
          </a:xfrm>
          <a:prstGeom prst="roundRect">
            <a:avLst/>
          </a:prstGeom>
          <a:solidFill>
            <a:srgbClr val="FFCC00"/>
          </a:solidFill>
          <a:ln w="25400" cap="flat" cmpd="sng" algn="ctr">
            <a:solidFill>
              <a:srgbClr val="2E5796"/>
            </a:solidFill>
            <a:prstDash val="solid"/>
          </a:ln>
          <a:effectLst/>
          <a:scene3d>
            <a:camera prst="orthographicFront"/>
            <a:lightRig rig="threePt" dir="t"/>
          </a:scene3d>
          <a:sp3d>
            <a:bevelT/>
            <a:bevelB/>
          </a:sp3d>
        </p:spPr>
        <p:txBody>
          <a:bodyPr anchor="ctr"/>
          <a:lstStyle/>
          <a:p>
            <a:pPr algn="ctr" fontAlgn="base">
              <a:spcBef>
                <a:spcPct val="0"/>
              </a:spcBef>
              <a:spcAft>
                <a:spcPct val="0"/>
              </a:spcAft>
              <a:defRPr/>
            </a:pPr>
            <a:endParaRPr lang="en-US" sz="2000" b="1" kern="0" dirty="0">
              <a:solidFill>
                <a:srgbClr val="002E4B"/>
              </a:solidFill>
              <a:ea typeface="ヒラギノ角ゴ Pro W3"/>
              <a:cs typeface="Arial" charset="0"/>
            </a:endParaRPr>
          </a:p>
          <a:p>
            <a:pPr algn="ctr" fontAlgn="base">
              <a:spcBef>
                <a:spcPct val="0"/>
              </a:spcBef>
              <a:spcAft>
                <a:spcPct val="0"/>
              </a:spcAft>
              <a:defRPr/>
            </a:pPr>
            <a:r>
              <a:rPr lang="en-US" sz="2400" b="1" kern="0" dirty="0">
                <a:solidFill>
                  <a:srgbClr val="002E4B"/>
                </a:solidFill>
                <a:ea typeface="ヒラギノ角ゴ Pro W3"/>
                <a:cs typeface="Arial" charset="0"/>
              </a:rPr>
              <a:t>Absorb</a:t>
            </a:r>
            <a:endParaRPr lang="en-US" sz="2000" b="1" kern="0" dirty="0">
              <a:solidFill>
                <a:srgbClr val="002E4B"/>
              </a:solidFill>
              <a:ea typeface="ヒラギノ角ゴ Pro W3"/>
              <a:cs typeface="Arial" charset="0"/>
            </a:endParaRPr>
          </a:p>
          <a:p>
            <a:pPr algn="ctr" fontAlgn="base">
              <a:spcBef>
                <a:spcPct val="0"/>
              </a:spcBef>
              <a:spcAft>
                <a:spcPct val="0"/>
              </a:spcAft>
              <a:defRPr/>
            </a:pPr>
            <a:r>
              <a:rPr lang="en-US" sz="2000" b="1" kern="0" dirty="0">
                <a:solidFill>
                  <a:srgbClr val="002E4B"/>
                </a:solidFill>
                <a:ea typeface="ヒラギノ角ゴ Pro W3"/>
                <a:cs typeface="Arial" charset="0"/>
              </a:rPr>
              <a:t>N=1,254 (96.8%)</a:t>
            </a:r>
          </a:p>
          <a:p>
            <a:pPr algn="ctr" fontAlgn="base">
              <a:spcBef>
                <a:spcPct val="0"/>
              </a:spcBef>
              <a:spcAft>
                <a:spcPct val="0"/>
              </a:spcAft>
              <a:defRPr/>
            </a:pPr>
            <a:endParaRPr lang="en-US" sz="2000" b="1" kern="0" dirty="0">
              <a:solidFill>
                <a:srgbClr val="002E4B"/>
              </a:solidFill>
              <a:ea typeface="ヒラギノ角ゴ Pro W3"/>
              <a:cs typeface="Arial" charset="0"/>
            </a:endParaRPr>
          </a:p>
        </p:txBody>
      </p:sp>
      <p:sp>
        <p:nvSpPr>
          <p:cNvPr id="22" name="Rounded Rectangle 21">
            <a:extLst>
              <a:ext uri="{FF2B5EF4-FFF2-40B4-BE49-F238E27FC236}">
                <a16:creationId xmlns:a16="http://schemas.microsoft.com/office/drawing/2014/main" id="{1EAAFD39-FBEE-A244-9EBF-FBBBA4027AF9}"/>
              </a:ext>
            </a:extLst>
          </p:cNvPr>
          <p:cNvSpPr/>
          <p:nvPr/>
        </p:nvSpPr>
        <p:spPr>
          <a:xfrm>
            <a:off x="6551433" y="5644134"/>
            <a:ext cx="2221992" cy="950976"/>
          </a:xfrm>
          <a:prstGeom prst="roundRect">
            <a:avLst/>
          </a:prstGeom>
          <a:solidFill>
            <a:srgbClr val="00FFFF"/>
          </a:solidFill>
          <a:ln w="25400" cap="flat" cmpd="sng" algn="ctr">
            <a:solidFill>
              <a:srgbClr val="2E5796"/>
            </a:solidFill>
            <a:prstDash val="solid"/>
          </a:ln>
          <a:effectLst/>
          <a:scene3d>
            <a:camera prst="orthographicFront"/>
            <a:lightRig rig="threePt" dir="t"/>
          </a:scene3d>
          <a:sp3d>
            <a:bevelT/>
            <a:bevelB/>
          </a:sp3d>
        </p:spPr>
        <p:txBody>
          <a:bodyPr anchor="ctr"/>
          <a:lstStyle/>
          <a:p>
            <a:pPr algn="ctr" fontAlgn="base">
              <a:spcBef>
                <a:spcPct val="0"/>
              </a:spcBef>
              <a:spcAft>
                <a:spcPct val="0"/>
              </a:spcAft>
              <a:defRPr/>
            </a:pPr>
            <a:r>
              <a:rPr lang="en-US" sz="2400" b="1" kern="0" dirty="0" err="1">
                <a:solidFill>
                  <a:prstClr val="black"/>
                </a:solidFill>
                <a:ea typeface="ヒラギノ角ゴ Pro W3"/>
                <a:cs typeface="Arial" charset="0"/>
              </a:rPr>
              <a:t>Xience</a:t>
            </a:r>
            <a:r>
              <a:rPr lang="en-US" sz="2000" b="1" kern="0" dirty="0">
                <a:solidFill>
                  <a:prstClr val="black"/>
                </a:solidFill>
                <a:ea typeface="ヒラギノ角ゴ Pro W3"/>
                <a:cs typeface="Arial" charset="0"/>
              </a:rPr>
              <a:t> </a:t>
            </a:r>
          </a:p>
          <a:p>
            <a:pPr algn="ctr" fontAlgn="base">
              <a:spcBef>
                <a:spcPct val="0"/>
              </a:spcBef>
              <a:spcAft>
                <a:spcPct val="0"/>
              </a:spcAft>
              <a:defRPr/>
            </a:pPr>
            <a:r>
              <a:rPr lang="en-US" sz="2000" b="1" kern="0" dirty="0">
                <a:solidFill>
                  <a:prstClr val="black"/>
                </a:solidFill>
                <a:ea typeface="ヒラギノ角ゴ Pro W3"/>
                <a:cs typeface="Arial" charset="0"/>
              </a:rPr>
              <a:t>N=1,272 (97.2%)</a:t>
            </a:r>
          </a:p>
        </p:txBody>
      </p:sp>
      <p:sp>
        <p:nvSpPr>
          <p:cNvPr id="23" name="TextBox 15">
            <a:extLst>
              <a:ext uri="{FF2B5EF4-FFF2-40B4-BE49-F238E27FC236}">
                <a16:creationId xmlns:a16="http://schemas.microsoft.com/office/drawing/2014/main" id="{067C2031-5B04-7642-BE54-85355A9DB964}"/>
              </a:ext>
            </a:extLst>
          </p:cNvPr>
          <p:cNvSpPr txBox="1">
            <a:spLocks noChangeArrowheads="1"/>
          </p:cNvSpPr>
          <p:nvPr/>
        </p:nvSpPr>
        <p:spPr bwMode="auto">
          <a:xfrm>
            <a:off x="1527004" y="4793569"/>
            <a:ext cx="3577036" cy="769441"/>
          </a:xfrm>
          <a:prstGeom prst="rect">
            <a:avLst/>
          </a:prstGeom>
          <a:noFill/>
          <a:ln w="9525">
            <a:noFill/>
            <a:miter lim="800000"/>
            <a:headEnd/>
            <a:tailEnd/>
          </a:ln>
        </p:spPr>
        <p:txBody>
          <a:bodyPr wrap="square">
            <a:spAutoFit/>
          </a:bodyPr>
          <a:lstStyle/>
          <a:p>
            <a:pPr fontAlgn="base">
              <a:spcBef>
                <a:spcPct val="0"/>
              </a:spcBef>
              <a:spcAft>
                <a:spcPct val="0"/>
              </a:spcAft>
            </a:pPr>
            <a:r>
              <a:rPr lang="en-US" sz="1600" dirty="0">
                <a:solidFill>
                  <a:srgbClr val="FFFFFF"/>
                </a:solidFill>
                <a:ea typeface="ヒラギノ角ゴ Pro W3"/>
                <a:cs typeface="Arial" charset="0"/>
              </a:rPr>
              <a:t>N=16 withdrew consent</a:t>
            </a:r>
          </a:p>
          <a:p>
            <a:pPr fontAlgn="base">
              <a:spcBef>
                <a:spcPct val="0"/>
              </a:spcBef>
              <a:spcAft>
                <a:spcPct val="0"/>
              </a:spcAft>
            </a:pPr>
            <a:r>
              <a:rPr lang="en-US" sz="1600" dirty="0">
                <a:solidFill>
                  <a:srgbClr val="FFFFFF"/>
                </a:solidFill>
                <a:ea typeface="ヒラギノ角ゴ Pro W3"/>
                <a:cs typeface="Arial" charset="0"/>
              </a:rPr>
              <a:t>N=30 lost to follow-up</a:t>
            </a:r>
          </a:p>
          <a:p>
            <a:pPr fontAlgn="base">
              <a:spcBef>
                <a:spcPct val="0"/>
              </a:spcBef>
              <a:spcAft>
                <a:spcPct val="0"/>
              </a:spcAft>
            </a:pPr>
            <a:r>
              <a:rPr lang="en-US" sz="1200" dirty="0">
                <a:solidFill>
                  <a:srgbClr val="FFFFFF"/>
                </a:solidFill>
                <a:ea typeface="ヒラギノ角ゴ Pro W3"/>
                <a:cs typeface="Arial" charset="0"/>
              </a:rPr>
              <a:t>(4 w/events before 1-year)</a:t>
            </a:r>
          </a:p>
        </p:txBody>
      </p:sp>
      <p:sp>
        <p:nvSpPr>
          <p:cNvPr id="24" name="TextBox 16">
            <a:extLst>
              <a:ext uri="{FF2B5EF4-FFF2-40B4-BE49-F238E27FC236}">
                <a16:creationId xmlns:a16="http://schemas.microsoft.com/office/drawing/2014/main" id="{854757C8-FF99-6F49-8DDA-0AAE8C8A5BD7}"/>
              </a:ext>
            </a:extLst>
          </p:cNvPr>
          <p:cNvSpPr txBox="1">
            <a:spLocks noChangeArrowheads="1"/>
          </p:cNvSpPr>
          <p:nvPr/>
        </p:nvSpPr>
        <p:spPr bwMode="auto">
          <a:xfrm>
            <a:off x="5332212" y="4793569"/>
            <a:ext cx="3772607" cy="769441"/>
          </a:xfrm>
          <a:prstGeom prst="rect">
            <a:avLst/>
          </a:prstGeom>
          <a:noFill/>
          <a:ln w="9525">
            <a:noFill/>
            <a:miter lim="800000"/>
            <a:headEnd/>
            <a:tailEnd/>
          </a:ln>
        </p:spPr>
        <p:txBody>
          <a:bodyPr wrap="square">
            <a:spAutoFit/>
          </a:bodyPr>
          <a:lstStyle/>
          <a:p>
            <a:pPr fontAlgn="base">
              <a:spcBef>
                <a:spcPct val="0"/>
              </a:spcBef>
              <a:spcAft>
                <a:spcPct val="0"/>
              </a:spcAft>
            </a:pPr>
            <a:r>
              <a:rPr lang="en-US" sz="1600" dirty="0">
                <a:solidFill>
                  <a:srgbClr val="FFFFFF"/>
                </a:solidFill>
                <a:ea typeface="ヒラギノ角ゴ Pro W3"/>
                <a:cs typeface="Arial" charset="0"/>
              </a:rPr>
              <a:t>N=17 withdrew consent</a:t>
            </a:r>
          </a:p>
          <a:p>
            <a:pPr lvl="0" fontAlgn="base">
              <a:spcBef>
                <a:spcPct val="0"/>
              </a:spcBef>
              <a:spcAft>
                <a:spcPct val="0"/>
              </a:spcAft>
            </a:pPr>
            <a:r>
              <a:rPr lang="en-US" sz="1600" dirty="0">
                <a:solidFill>
                  <a:srgbClr val="FFFFFF"/>
                </a:solidFill>
                <a:ea typeface="ヒラギノ角ゴ Pro W3"/>
                <a:cs typeface="Arial" charset="0"/>
              </a:rPr>
              <a:t>N=20 lost to follow-up</a:t>
            </a:r>
          </a:p>
          <a:p>
            <a:pPr fontAlgn="base">
              <a:spcBef>
                <a:spcPct val="0"/>
              </a:spcBef>
              <a:spcAft>
                <a:spcPct val="0"/>
              </a:spcAft>
            </a:pPr>
            <a:r>
              <a:rPr lang="en-US" sz="1200" dirty="0">
                <a:solidFill>
                  <a:srgbClr val="FFFFFF"/>
                </a:solidFill>
                <a:ea typeface="ヒラギノ角ゴ Pro W3"/>
                <a:cs typeface="Arial" charset="0"/>
              </a:rPr>
              <a:t>(1 w/event before 1-year)</a:t>
            </a:r>
          </a:p>
        </p:txBody>
      </p:sp>
      <p:sp>
        <p:nvSpPr>
          <p:cNvPr id="25" name="Rectangle 24">
            <a:extLst>
              <a:ext uri="{FF2B5EF4-FFF2-40B4-BE49-F238E27FC236}">
                <a16:creationId xmlns:a16="http://schemas.microsoft.com/office/drawing/2014/main" id="{6B7E923B-722D-8F4D-858B-F612C4F935D0}"/>
              </a:ext>
            </a:extLst>
          </p:cNvPr>
          <p:cNvSpPr/>
          <p:nvPr/>
        </p:nvSpPr>
        <p:spPr>
          <a:xfrm>
            <a:off x="3258179" y="5888790"/>
            <a:ext cx="2627643" cy="461665"/>
          </a:xfrm>
          <a:prstGeom prst="rect">
            <a:avLst/>
          </a:prstGeom>
        </p:spPr>
        <p:txBody>
          <a:bodyPr wrap="none">
            <a:spAutoFit/>
          </a:bodyPr>
          <a:lstStyle/>
          <a:p>
            <a:pPr algn="ctr" fontAlgn="base">
              <a:spcBef>
                <a:spcPct val="0"/>
              </a:spcBef>
              <a:spcAft>
                <a:spcPct val="0"/>
              </a:spcAft>
              <a:defRPr/>
            </a:pPr>
            <a:r>
              <a:rPr lang="en-US" sz="2400" b="1" kern="0" dirty="0">
                <a:solidFill>
                  <a:srgbClr val="FFFFFF"/>
                </a:solidFill>
                <a:ea typeface="ヒラギノ角ゴ Pro W3"/>
                <a:cs typeface="Arial" charset="0"/>
              </a:rPr>
              <a:t>1-year follow-up</a:t>
            </a:r>
          </a:p>
        </p:txBody>
      </p:sp>
      <p:cxnSp>
        <p:nvCxnSpPr>
          <p:cNvPr id="26" name="Straight Arrow Connector 25">
            <a:extLst>
              <a:ext uri="{FF2B5EF4-FFF2-40B4-BE49-F238E27FC236}">
                <a16:creationId xmlns:a16="http://schemas.microsoft.com/office/drawing/2014/main" id="{888C621A-9BF3-F84D-811D-C45F2F9F0A25}"/>
              </a:ext>
            </a:extLst>
          </p:cNvPr>
          <p:cNvCxnSpPr/>
          <p:nvPr/>
        </p:nvCxnSpPr>
        <p:spPr>
          <a:xfrm>
            <a:off x="1489277" y="4721089"/>
            <a:ext cx="0" cy="91440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38D4BE4-740E-A840-8890-933CC9C55B94}"/>
              </a:ext>
            </a:extLst>
          </p:cNvPr>
          <p:cNvCxnSpPr/>
          <p:nvPr/>
        </p:nvCxnSpPr>
        <p:spPr>
          <a:xfrm>
            <a:off x="7662429" y="4721089"/>
            <a:ext cx="0" cy="91440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409275"/>
      </p:ext>
    </p:extLst>
  </p:cSld>
  <p:clrMapOvr>
    <a:masterClrMapping/>
  </p:clrMapOvr>
  <p:transition>
    <p:wipe dir="r"/>
  </p:transition>
</p:sld>
</file>

<file path=ppt/theme/theme1.xml><?xml version="1.0" encoding="utf-8"?>
<a:theme xmlns:a="http://schemas.openxmlformats.org/drawingml/2006/main" name="4_NVF 009 style template">
  <a:themeElements>
    <a:clrScheme name="ODAC2011 Colors">
      <a:dk1>
        <a:srgbClr val="000000"/>
      </a:dk1>
      <a:lt1>
        <a:srgbClr val="FFFFFF"/>
      </a:lt1>
      <a:dk2>
        <a:srgbClr val="000066"/>
      </a:dk2>
      <a:lt2>
        <a:srgbClr val="FFFF00"/>
      </a:lt2>
      <a:accent1>
        <a:srgbClr val="FF9900"/>
      </a:accent1>
      <a:accent2>
        <a:srgbClr val="0000FF"/>
      </a:accent2>
      <a:accent3>
        <a:srgbClr val="0DFF4E"/>
      </a:accent3>
      <a:accent4>
        <a:srgbClr val="777777"/>
      </a:accent4>
      <a:accent5>
        <a:srgbClr val="00CCFF"/>
      </a:accent5>
      <a:accent6>
        <a:srgbClr val="DE0000"/>
      </a:accent6>
      <a:hlink>
        <a:srgbClr val="2DB92D"/>
      </a:hlink>
      <a:folHlink>
        <a:srgbClr val="DDDDDD"/>
      </a:folHlink>
    </a:clrScheme>
    <a:fontScheme name="NVF 009 styl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a:solidFill>
            <a:schemeClr val="bg1">
              <a:lumMod val="60000"/>
              <a:lumOff val="40000"/>
            </a:schemeClr>
          </a:solidFill>
        </a:ln>
      </a:spPr>
      <a:bodyPr wrap="square" rtlCol="0" anchor="ctr">
        <a:noAutofit/>
      </a:bodyPr>
      <a:lstStyle>
        <a:defPPr algn="ctr">
          <a:defRPr sz="1400" b="1" dirty="0">
            <a:solidFill>
              <a:schemeClr val="tx1"/>
            </a:solidFill>
          </a:defRPr>
        </a:defPPr>
      </a:lstStyle>
    </a:spDef>
    <a:lnDef>
      <a:spPr bwMode="auto">
        <a:solidFill>
          <a:srgbClr val="00FF00"/>
        </a:solidFill>
        <a:ln w="28575" cap="flat" cmpd="sng" algn="ctr">
          <a:solidFill>
            <a:schemeClr val="bg2"/>
          </a:solidFill>
          <a:prstDash val="solid"/>
          <a:round/>
          <a:headEnd type="none" w="med" len="med"/>
          <a:tailEnd type="none" w="med" len="med"/>
        </a:ln>
        <a:effectLst/>
      </a:spPr>
      <a:bodyPr/>
      <a:lstStyle/>
    </a:lnDef>
    <a:txDef>
      <a:spPr>
        <a:noFill/>
      </a:spPr>
      <a:bodyPr wrap="square" rtlCol="0">
        <a:spAutoFit/>
      </a:bodyPr>
      <a:lstStyle>
        <a:defPPr>
          <a:defRPr b="1" dirty="0" smtClean="0"/>
        </a:defPPr>
      </a:lstStyle>
    </a:txDef>
  </a:objectDefaults>
  <a:extraClrSchemeLst>
    <a:extraClrScheme>
      <a:clrScheme name="NVF 009 styl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VF 009 styl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VF 009 styl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VF 009 styl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VF 009 styl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VF 009 styl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VF 009 styl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VF 009 style template 8">
        <a:dk1>
          <a:srgbClr val="000B26"/>
        </a:dk1>
        <a:lt1>
          <a:srgbClr val="FFFFFF"/>
        </a:lt1>
        <a:dk2>
          <a:srgbClr val="00164C"/>
        </a:dk2>
        <a:lt2>
          <a:srgbClr val="FFCC00"/>
        </a:lt2>
        <a:accent1>
          <a:srgbClr val="FF6600"/>
        </a:accent1>
        <a:accent2>
          <a:srgbClr val="0099FF"/>
        </a:accent2>
        <a:accent3>
          <a:srgbClr val="AAABB2"/>
        </a:accent3>
        <a:accent4>
          <a:srgbClr val="DADADA"/>
        </a:accent4>
        <a:accent5>
          <a:srgbClr val="FFB8AA"/>
        </a:accent5>
        <a:accent6>
          <a:srgbClr val="008AE7"/>
        </a:accent6>
        <a:hlink>
          <a:srgbClr val="99CC00"/>
        </a:hlink>
        <a:folHlink>
          <a:srgbClr val="969696"/>
        </a:folHlink>
      </a:clrScheme>
      <a:clrMap bg1="dk2" tx1="lt1" bg2="dk1" tx2="lt2" accent1="accent1" accent2="accent2" accent3="accent3" accent4="accent4" accent5="accent5" accent6="accent6" hlink="hlink" folHlink="folHlink"/>
    </a:extraClrScheme>
    <a:extraClrScheme>
      <a:clrScheme name="NVF 009 style template 9">
        <a:dk1>
          <a:srgbClr val="000B26"/>
        </a:dk1>
        <a:lt1>
          <a:srgbClr val="FFFFFF"/>
        </a:lt1>
        <a:dk2>
          <a:srgbClr val="00164C"/>
        </a:dk2>
        <a:lt2>
          <a:srgbClr val="FFCC00"/>
        </a:lt2>
        <a:accent1>
          <a:srgbClr val="FF6600"/>
        </a:accent1>
        <a:accent2>
          <a:srgbClr val="0099FF"/>
        </a:accent2>
        <a:accent3>
          <a:srgbClr val="AAABB2"/>
        </a:accent3>
        <a:accent4>
          <a:srgbClr val="DADADA"/>
        </a:accent4>
        <a:accent5>
          <a:srgbClr val="FFB8AA"/>
        </a:accent5>
        <a:accent6>
          <a:srgbClr val="008AE7"/>
        </a:accent6>
        <a:hlink>
          <a:srgbClr val="33CC33"/>
        </a:hlink>
        <a:folHlink>
          <a:srgbClr val="9966FF"/>
        </a:folHlink>
      </a:clrScheme>
      <a:clrMap bg1="dk2" tx1="lt1" bg2="dk1" tx2="lt2" accent1="accent1" accent2="accent2" accent3="accent3" accent4="accent4" accent5="accent5" accent6="accent6" hlink="hlink" folHlink="folHlink"/>
    </a:extraClrScheme>
    <a:extraClrScheme>
      <a:clrScheme name="NVF 009 style template 10">
        <a:dk1>
          <a:srgbClr val="000B26"/>
        </a:dk1>
        <a:lt1>
          <a:srgbClr val="FFFFFF"/>
        </a:lt1>
        <a:dk2>
          <a:srgbClr val="00164C"/>
        </a:dk2>
        <a:lt2>
          <a:srgbClr val="FFCC00"/>
        </a:lt2>
        <a:accent1>
          <a:srgbClr val="FF6600"/>
        </a:accent1>
        <a:accent2>
          <a:srgbClr val="0099FF"/>
        </a:accent2>
        <a:accent3>
          <a:srgbClr val="AAABB2"/>
        </a:accent3>
        <a:accent4>
          <a:srgbClr val="DADADA"/>
        </a:accent4>
        <a:accent5>
          <a:srgbClr val="FFB8AA"/>
        </a:accent5>
        <a:accent6>
          <a:srgbClr val="008AE7"/>
        </a:accent6>
        <a:hlink>
          <a:srgbClr val="00CC00"/>
        </a:hlink>
        <a:folHlink>
          <a:srgbClr val="9966FF"/>
        </a:folHlink>
      </a:clrScheme>
      <a:clrMap bg1="dk2" tx1="lt1" bg2="dk1" tx2="lt2" accent1="accent1" accent2="accent2" accent3="accent3" accent4="accent4" accent5="accent5" accent6="accent6" hlink="hlink" folHlink="folHlink"/>
    </a:extraClrScheme>
    <a:extraClrScheme>
      <a:clrScheme name="NVF 009 style template 11">
        <a:dk1>
          <a:srgbClr val="000B26"/>
        </a:dk1>
        <a:lt1>
          <a:srgbClr val="FFFFFF"/>
        </a:lt1>
        <a:dk2>
          <a:srgbClr val="00164C"/>
        </a:dk2>
        <a:lt2>
          <a:srgbClr val="FFCC00"/>
        </a:lt2>
        <a:accent1>
          <a:srgbClr val="FF6600"/>
        </a:accent1>
        <a:accent2>
          <a:srgbClr val="0099FF"/>
        </a:accent2>
        <a:accent3>
          <a:srgbClr val="AAABB2"/>
        </a:accent3>
        <a:accent4>
          <a:srgbClr val="DADADA"/>
        </a:accent4>
        <a:accent5>
          <a:srgbClr val="FFB8AA"/>
        </a:accent5>
        <a:accent6>
          <a:srgbClr val="008AE7"/>
        </a:accent6>
        <a:hlink>
          <a:srgbClr val="00CC00"/>
        </a:hlink>
        <a:folHlink>
          <a:srgbClr val="B2B2B2"/>
        </a:folHlink>
      </a:clrScheme>
      <a:clrMap bg1="dk2" tx1="lt1" bg2="dk1" tx2="lt2" accent1="accent1" accent2="accent2" accent3="accent3" accent4="accent4" accent5="accent5" accent6="accent6" hlink="hlink" folHlink="folHlink"/>
    </a:extraClrScheme>
    <a:extraClrScheme>
      <a:clrScheme name="NVF 009 style template 12">
        <a:dk1>
          <a:srgbClr val="000B26"/>
        </a:dk1>
        <a:lt1>
          <a:srgbClr val="FFFFFF"/>
        </a:lt1>
        <a:dk2>
          <a:srgbClr val="00164C"/>
        </a:dk2>
        <a:lt2>
          <a:srgbClr val="FFCC00"/>
        </a:lt2>
        <a:accent1>
          <a:srgbClr val="0099FF"/>
        </a:accent1>
        <a:accent2>
          <a:srgbClr val="0066FF"/>
        </a:accent2>
        <a:accent3>
          <a:srgbClr val="AAABB2"/>
        </a:accent3>
        <a:accent4>
          <a:srgbClr val="DADADA"/>
        </a:accent4>
        <a:accent5>
          <a:srgbClr val="AACAFF"/>
        </a:accent5>
        <a:accent6>
          <a:srgbClr val="005CE7"/>
        </a:accent6>
        <a:hlink>
          <a:srgbClr val="FF6600"/>
        </a:hlink>
        <a:folHlink>
          <a:srgbClr val="B2B2B2"/>
        </a:folHlink>
      </a:clrScheme>
      <a:clrMap bg1="dk2" tx1="lt1" bg2="dk1" tx2="lt2" accent1="accent1" accent2="accent2" accent3="accent3" accent4="accent4" accent5="accent5" accent6="accent6" hlink="hlink" folHlink="folHlink"/>
    </a:extraClrScheme>
    <a:extraClrScheme>
      <a:clrScheme name="NVF 009 style template 13">
        <a:dk1>
          <a:srgbClr val="000B26"/>
        </a:dk1>
        <a:lt1>
          <a:srgbClr val="FFFFFF"/>
        </a:lt1>
        <a:dk2>
          <a:srgbClr val="00164C"/>
        </a:dk2>
        <a:lt2>
          <a:srgbClr val="FFCC00"/>
        </a:lt2>
        <a:accent1>
          <a:srgbClr val="00CC66"/>
        </a:accent1>
        <a:accent2>
          <a:srgbClr val="0066FF"/>
        </a:accent2>
        <a:accent3>
          <a:srgbClr val="AAABB2"/>
        </a:accent3>
        <a:accent4>
          <a:srgbClr val="DADADA"/>
        </a:accent4>
        <a:accent5>
          <a:srgbClr val="AAE2B8"/>
        </a:accent5>
        <a:accent6>
          <a:srgbClr val="005CE7"/>
        </a:accent6>
        <a:hlink>
          <a:srgbClr val="FF6600"/>
        </a:hlink>
        <a:folHlink>
          <a:srgbClr val="B2B2B2"/>
        </a:folHlink>
      </a:clrScheme>
      <a:clrMap bg1="dk2" tx1="lt1" bg2="dk1" tx2="lt2" accent1="accent1" accent2="accent2" accent3="accent3" accent4="accent4" accent5="accent5" accent6="accent6" hlink="hlink" folHlink="folHlink"/>
    </a:extraClrScheme>
    <a:extraClrScheme>
      <a:clrScheme name="NVF 009 style template 14">
        <a:dk1>
          <a:srgbClr val="000B26"/>
        </a:dk1>
        <a:lt1>
          <a:srgbClr val="FFFFFF"/>
        </a:lt1>
        <a:dk2>
          <a:srgbClr val="00164C"/>
        </a:dk2>
        <a:lt2>
          <a:srgbClr val="FF9900"/>
        </a:lt2>
        <a:accent1>
          <a:srgbClr val="00CC66"/>
        </a:accent1>
        <a:accent2>
          <a:srgbClr val="0066FF"/>
        </a:accent2>
        <a:accent3>
          <a:srgbClr val="AAABB2"/>
        </a:accent3>
        <a:accent4>
          <a:srgbClr val="DADADA"/>
        </a:accent4>
        <a:accent5>
          <a:srgbClr val="AAE2B8"/>
        </a:accent5>
        <a:accent6>
          <a:srgbClr val="005CE7"/>
        </a:accent6>
        <a:hlink>
          <a:srgbClr val="FF6600"/>
        </a:hlink>
        <a:folHlink>
          <a:srgbClr val="B2B2B2"/>
        </a:folHlink>
      </a:clrScheme>
      <a:clrMap bg1="dk2" tx1="lt1" bg2="dk1" tx2="lt2" accent1="accent1" accent2="accent2" accent3="accent3" accent4="accent4" accent5="accent5" accent6="accent6" hlink="hlink" folHlink="folHlink"/>
    </a:extraClrScheme>
    <a:extraClrScheme>
      <a:clrScheme name="NVF 009 style template 15">
        <a:dk1>
          <a:srgbClr val="000B26"/>
        </a:dk1>
        <a:lt1>
          <a:srgbClr val="FFFFFF"/>
        </a:lt1>
        <a:dk2>
          <a:srgbClr val="00164C"/>
        </a:dk2>
        <a:lt2>
          <a:srgbClr val="FF9900"/>
        </a:lt2>
        <a:accent1>
          <a:srgbClr val="00CC66"/>
        </a:accent1>
        <a:accent2>
          <a:srgbClr val="0066FF"/>
        </a:accent2>
        <a:accent3>
          <a:srgbClr val="AAABB2"/>
        </a:accent3>
        <a:accent4>
          <a:srgbClr val="DADADA"/>
        </a:accent4>
        <a:accent5>
          <a:srgbClr val="AAE2B8"/>
        </a:accent5>
        <a:accent6>
          <a:srgbClr val="005CE7"/>
        </a:accent6>
        <a:hlink>
          <a:srgbClr val="FF6600"/>
        </a:hlink>
        <a:folHlink>
          <a:srgbClr val="969696"/>
        </a:folHlink>
      </a:clrScheme>
      <a:clrMap bg1="dk2" tx1="lt1" bg2="dk1" tx2="lt2" accent1="accent1" accent2="accent2" accent3="accent3" accent4="accent4" accent5="accent5" accent6="accent6" hlink="hlink" folHlink="folHlink"/>
    </a:extraClrScheme>
    <a:extraClrScheme>
      <a:clrScheme name="NVF 009 style template 16">
        <a:dk1>
          <a:srgbClr val="000000"/>
        </a:dk1>
        <a:lt1>
          <a:srgbClr val="FFFFFF"/>
        </a:lt1>
        <a:dk2>
          <a:srgbClr val="00164C"/>
        </a:dk2>
        <a:lt2>
          <a:srgbClr val="FF9900"/>
        </a:lt2>
        <a:accent1>
          <a:srgbClr val="00CC66"/>
        </a:accent1>
        <a:accent2>
          <a:srgbClr val="0066FF"/>
        </a:accent2>
        <a:accent3>
          <a:srgbClr val="AAABB2"/>
        </a:accent3>
        <a:accent4>
          <a:srgbClr val="DADADA"/>
        </a:accent4>
        <a:accent5>
          <a:srgbClr val="AAE2B8"/>
        </a:accent5>
        <a:accent6>
          <a:srgbClr val="005CE7"/>
        </a:accent6>
        <a:hlink>
          <a:srgbClr val="FF66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RF_2006_background">
  <a:themeElements>
    <a:clrScheme name="">
      <a:dk1>
        <a:srgbClr val="000000"/>
      </a:dk1>
      <a:lt1>
        <a:srgbClr val="FFFFFF"/>
      </a:lt1>
      <a:dk2>
        <a:srgbClr val="002E4B"/>
      </a:dk2>
      <a:lt2>
        <a:srgbClr val="FDE25E"/>
      </a:lt2>
      <a:accent1>
        <a:srgbClr val="FF3300"/>
      </a:accent1>
      <a:accent2>
        <a:srgbClr val="6699FF"/>
      </a:accent2>
      <a:accent3>
        <a:srgbClr val="AAADB1"/>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pitchFamily="34" charset="0"/>
            <a:ea typeface="ヒラギノ角ゴ Pro W3" pitchFamily="-111" charset="-128"/>
          </a:defRPr>
        </a:defPPr>
      </a:lstStyle>
    </a:ln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2E4B"/>
    </a:dk2>
    <a:lt2>
      <a:srgbClr val="FDE25E"/>
    </a:lt2>
    <a:accent1>
      <a:srgbClr val="FF3300"/>
    </a:accent1>
    <a:accent2>
      <a:srgbClr val="6699FF"/>
    </a:accent2>
    <a:accent3>
      <a:srgbClr val="AAADB1"/>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002E4B"/>
    </a:dk2>
    <a:lt2>
      <a:srgbClr val="FDE25E"/>
    </a:lt2>
    <a:accent1>
      <a:srgbClr val="FF3300"/>
    </a:accent1>
    <a:accent2>
      <a:srgbClr val="6699FF"/>
    </a:accent2>
    <a:accent3>
      <a:srgbClr val="AAADB1"/>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000000"/>
    </a:dk1>
    <a:lt1>
      <a:srgbClr val="FFFFFF"/>
    </a:lt1>
    <a:dk2>
      <a:srgbClr val="002E4B"/>
    </a:dk2>
    <a:lt2>
      <a:srgbClr val="FDE25E"/>
    </a:lt2>
    <a:accent1>
      <a:srgbClr val="FF3300"/>
    </a:accent1>
    <a:accent2>
      <a:srgbClr val="6699FF"/>
    </a:accent2>
    <a:accent3>
      <a:srgbClr val="AAADB1"/>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28172</TotalTime>
  <Words>5248</Words>
  <Application>Microsoft Macintosh PowerPoint</Application>
  <PresentationFormat>On-screen Show (4:3)</PresentationFormat>
  <Paragraphs>1384</Paragraphs>
  <Slides>43</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43</vt:i4>
      </vt:variant>
    </vt:vector>
  </HeadingPairs>
  <TitlesOfParts>
    <vt:vector size="54" baseType="lpstr">
      <vt:lpstr>MS PGothic</vt:lpstr>
      <vt:lpstr>ヒラギノ角ゴ Pro W3</vt:lpstr>
      <vt:lpstr>Arial</vt:lpstr>
      <vt:lpstr>Arial Narrow</vt:lpstr>
      <vt:lpstr>Calibri</vt:lpstr>
      <vt:lpstr>Tahoma</vt:lpstr>
      <vt:lpstr>Times New Roman</vt:lpstr>
      <vt:lpstr>Wingdings</vt:lpstr>
      <vt:lpstr>Wingdings 2</vt:lpstr>
      <vt:lpstr>4_NVF 009 style template</vt:lpstr>
      <vt:lpstr>2_CRF_2006_background</vt:lpstr>
      <vt:lpstr>PowerPoint Presentation</vt:lpstr>
      <vt:lpstr>Disclosures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30-Day Endpoints</vt:lpstr>
      <vt:lpstr>1-Year Endpoints</vt:lpstr>
      <vt:lpstr>PowerPoint Presentation</vt:lpstr>
      <vt:lpstr>PowerPoint Presentation</vt:lpstr>
      <vt:lpstr>PowerPoint Presentation</vt:lpstr>
      <vt:lpstr>1-Year Target Lesion Failure ABSORB IV vs. ABSORB III</vt:lpstr>
      <vt:lpstr>1-Year Device Thrombosis ABSORB IV vs. ABSORB III</vt:lpstr>
      <vt:lpstr>PowerPoint Presentation</vt:lpstr>
      <vt:lpstr>PowerPoint Presentation</vt:lpstr>
      <vt:lpstr>PowerPoint Presentation</vt:lpstr>
      <vt:lpstr>PowerPoint Presentation</vt:lpstr>
      <vt:lpstr>Back-up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Peri-Procedural Myonecrosis and MI by Different Definitions</vt:lpstr>
      <vt:lpstr>PowerPoint Presentation</vt:lpstr>
      <vt:lpstr>PowerPoint Presentation</vt:lpstr>
      <vt:lpstr>ABSORB III vs. ABSORB IV</vt:lpstr>
      <vt:lpstr>ABSORB III vs. ABSORB IV</vt:lpstr>
    </vt:vector>
  </TitlesOfParts>
  <Manager/>
  <Company>The Christ Hospital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Endpoint:1-Year TLF ITT Analysis</dc:title>
  <dc:subject/>
  <dc:creator>Day, Moriah A</dc:creator>
  <cp:keywords/>
  <dc:description/>
  <cp:lastModifiedBy>Stone, Gregg W.</cp:lastModifiedBy>
  <cp:revision>339</cp:revision>
  <dcterms:created xsi:type="dcterms:W3CDTF">2015-09-24T14:35:36Z</dcterms:created>
  <dcterms:modified xsi:type="dcterms:W3CDTF">2018-09-21T05:09:52Z</dcterms:modified>
  <cp:category/>
</cp:coreProperties>
</file>