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6" r:id="rId2"/>
    <p:sldId id="425" r:id="rId3"/>
    <p:sldId id="470" r:id="rId4"/>
    <p:sldId id="429" r:id="rId5"/>
    <p:sldId id="446" r:id="rId6"/>
    <p:sldId id="430" r:id="rId7"/>
    <p:sldId id="464" r:id="rId8"/>
    <p:sldId id="465" r:id="rId9"/>
    <p:sldId id="436" r:id="rId10"/>
    <p:sldId id="466" r:id="rId11"/>
    <p:sldId id="467" r:id="rId12"/>
    <p:sldId id="468" r:id="rId13"/>
    <p:sldId id="432" r:id="rId14"/>
    <p:sldId id="443" r:id="rId15"/>
    <p:sldId id="439" r:id="rId16"/>
    <p:sldId id="440" r:id="rId17"/>
    <p:sldId id="448" r:id="rId18"/>
    <p:sldId id="449" r:id="rId19"/>
    <p:sldId id="460" r:id="rId20"/>
    <p:sldId id="469" r:id="rId21"/>
    <p:sldId id="450" r:id="rId22"/>
    <p:sldId id="451" r:id="rId23"/>
    <p:sldId id="462" r:id="rId24"/>
    <p:sldId id="452" r:id="rId25"/>
    <p:sldId id="453" r:id="rId26"/>
    <p:sldId id="454" r:id="rId27"/>
    <p:sldId id="471" r:id="rId28"/>
    <p:sldId id="461" r:id="rId29"/>
  </p:sldIdLst>
  <p:sldSz cx="9144000" cy="5143500" type="screen16x9"/>
  <p:notesSz cx="7086600" cy="93726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orient="horz" pos="2960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56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763"/>
    <a:srgbClr val="0033CC"/>
    <a:srgbClr val="102E6A"/>
    <a:srgbClr val="FF9999"/>
    <a:srgbClr val="99CCFF"/>
    <a:srgbClr val="6699FF"/>
    <a:srgbClr val="002060"/>
    <a:srgbClr val="203864"/>
    <a:srgbClr val="969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4591" autoAdjust="0"/>
    <p:restoredTop sz="86445" autoAdjust="0"/>
  </p:normalViewPr>
  <p:slideViewPr>
    <p:cSldViewPr snapToGrid="0">
      <p:cViewPr>
        <p:scale>
          <a:sx n="110" d="100"/>
          <a:sy n="110" d="100"/>
        </p:scale>
        <p:origin x="-992" y="-384"/>
      </p:cViewPr>
      <p:guideLst>
        <p:guide orient="horz" pos="1620"/>
        <p:guide orient="horz" pos="279"/>
        <p:guide pos="336"/>
        <p:guide pos="56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382716049382713E-2"/>
          <c:w val="0.56342468220884157"/>
          <c:h val="0.79835390946502061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4.5731626653138173E-2"/>
                  <c:y val="7.8724430057166478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400" b="1" dirty="0" smtClean="0">
                        <a:solidFill>
                          <a:schemeClr val="tx1"/>
                        </a:solidFill>
                      </a:rPr>
                      <a:t>n=2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dirty="0" smtClean="0"/>
                      <a:t>n=6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n=6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b="1" dirty="0" smtClean="0"/>
                      <a:t>n=2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Tabelle1!$A$2:$A$5</c:f>
              <c:strCache>
                <c:ptCount val="4"/>
                <c:pt idx="0">
                  <c:v>not crossable by any balloon</c:v>
                </c:pt>
                <c:pt idx="1">
                  <c:v>not crossable by modified balloon</c:v>
                </c:pt>
                <c:pt idx="2">
                  <c:v>not adequately dilatable</c:v>
                </c:pt>
                <c:pt idx="3">
                  <c:v>stent not deliverable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0256390797680384"/>
          <c:y val="0.19574284695894495"/>
          <c:w val="0.48763210374240257"/>
          <c:h val="0.6085143060821101"/>
        </c:manualLayout>
      </c:layout>
      <c:overlay val="0"/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d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120BD924-28BB-4ACF-9591-266011CB861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30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48400" cy="351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6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FAE678BB-763C-40DF-B781-F9D40CCA79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40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42A8D0-09EC-42FB-90C5-B1D1E1AB5C3A}" type="slidenum">
              <a:rPr lang="en-US" smtClean="0">
                <a:ea typeface="ヒラギノ角ゴ Pro W3"/>
                <a:cs typeface="ヒラギノ角ゴ Pro W3"/>
              </a:rPr>
              <a:pPr/>
              <a:t>0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3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F5A78E-7A75-41F7-A7EA-2038E6AD6DC3}" type="slidenum">
              <a:rPr lang="en-US" smtClean="0">
                <a:ea typeface="ヒラギノ角ゴ Pro W3"/>
                <a:cs typeface="ヒラギノ角ゴ Pro W3"/>
              </a:rPr>
              <a:pPr/>
              <a:t>1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4725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451350"/>
            <a:ext cx="5670550" cy="4217988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8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3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3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r>
              <a:rPr lang="en-US" dirty="0"/>
              <a:t>This is the </a:t>
            </a:r>
            <a:r>
              <a:rPr lang="en-US" b="1" dirty="0"/>
              <a:t>Bulleted List</a:t>
            </a:r>
            <a:r>
              <a:rPr lang="en-US" dirty="0"/>
              <a:t> slide.</a:t>
            </a:r>
          </a:p>
          <a:p>
            <a:pPr marL="228600" indent="-228600" eaLnBrk="1" hangingPunct="1"/>
            <a:r>
              <a:rPr lang="en-US" dirty="0"/>
              <a:t>To create this particular slide, click the </a:t>
            </a:r>
            <a:r>
              <a:rPr lang="en-US" b="1" i="1" dirty="0"/>
              <a:t>NEW SLIDE</a:t>
            </a:r>
            <a:r>
              <a:rPr lang="en-US" dirty="0"/>
              <a:t> button on your toolbar and choose the </a:t>
            </a:r>
            <a:r>
              <a:rPr lang="en-US" b="1" i="1" dirty="0"/>
              <a:t>BULLETED LIST</a:t>
            </a:r>
            <a:r>
              <a:rPr lang="en-US" dirty="0"/>
              <a:t> format. (Top row, second from left)</a:t>
            </a:r>
          </a:p>
          <a:p>
            <a:pPr marL="228600" indent="-228600" eaLnBrk="1" hangingPunct="1"/>
            <a:r>
              <a:rPr lang="en-US" dirty="0"/>
              <a:t>The </a:t>
            </a:r>
            <a:r>
              <a:rPr lang="en-US" b="1" dirty="0"/>
              <a:t>Sub-Heading</a:t>
            </a:r>
            <a:r>
              <a:rPr lang="en-US" dirty="0"/>
              <a:t> and </a:t>
            </a:r>
            <a:r>
              <a:rPr lang="en-US" b="1" dirty="0"/>
              <a:t>footnote</a:t>
            </a:r>
            <a:r>
              <a:rPr lang="en-US" dirty="0"/>
              <a:t> will not appear when you insert a new slide. If you need either one, copy and paste it from the sample slide.</a:t>
            </a:r>
          </a:p>
          <a:p>
            <a:pPr marL="228600" indent="-228600" eaLnBrk="1" hangingPunct="1"/>
            <a:r>
              <a:rPr lang="en-US" dirty="0"/>
              <a:t>If you choose not to use a </a:t>
            </a:r>
            <a:r>
              <a:rPr lang="en-US" b="1" dirty="0"/>
              <a:t>Sub-Heading</a:t>
            </a:r>
            <a:r>
              <a:rPr lang="en-US" dirty="0"/>
              <a:t>, let us know when you hand in your presentation for clean-up and we’ll adjust where the bullets begin on your master page.</a:t>
            </a:r>
          </a:p>
          <a:p>
            <a:pPr marL="228600" indent="-228600" eaLnBrk="1" hangingPunct="1"/>
            <a:r>
              <a:rPr lang="en-US" dirty="0"/>
              <a:t>Also, be sure to insert the presentation title onto the </a:t>
            </a:r>
            <a:r>
              <a:rPr lang="en-US" b="1" i="1" dirty="0"/>
              <a:t>BULLETED LIST</a:t>
            </a:r>
            <a:r>
              <a:rPr lang="en-US" dirty="0"/>
              <a:t> </a:t>
            </a:r>
            <a:r>
              <a:rPr lang="en-US" b="1" i="1" dirty="0"/>
              <a:t>MASTER</a:t>
            </a:r>
            <a:r>
              <a:rPr lang="en-US" dirty="0"/>
              <a:t> as follows: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/>
              <a:t>Choose </a:t>
            </a:r>
            <a:r>
              <a:rPr lang="en-US" b="1" i="1" dirty="0"/>
              <a:t>View / Master / Slide Master</a:t>
            </a:r>
            <a:r>
              <a:rPr lang="en-US" dirty="0"/>
              <a:t> from your menu.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/>
              <a:t>Select the text at the bottom of the slide and type in a short version of your presentation title.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/>
              <a:t>Click the </a:t>
            </a:r>
            <a:r>
              <a:rPr lang="en-US" b="1" i="1" dirty="0"/>
              <a:t>SLIDE VIEW</a:t>
            </a:r>
            <a:r>
              <a:rPr lang="en-US" dirty="0"/>
              <a:t> button in the lower left hand part of your screen to return to the slide show. (Small white rectangle)</a:t>
            </a:r>
          </a:p>
        </p:txBody>
      </p:sp>
    </p:spTree>
    <p:extLst>
      <p:ext uri="{BB962C8B-B14F-4D97-AF65-F5344CB8AC3E}">
        <p14:creationId xmlns:p14="http://schemas.microsoft.com/office/powerpoint/2010/main" val="29709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4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4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r>
              <a:rPr lang="en-US" dirty="0"/>
              <a:t>This is the </a:t>
            </a:r>
            <a:r>
              <a:rPr lang="en-US" b="1" dirty="0"/>
              <a:t>Bulleted List</a:t>
            </a:r>
            <a:r>
              <a:rPr lang="en-US" dirty="0"/>
              <a:t> slide.</a:t>
            </a:r>
          </a:p>
          <a:p>
            <a:pPr marL="228600" indent="-228600" eaLnBrk="1" hangingPunct="1"/>
            <a:r>
              <a:rPr lang="en-US" dirty="0"/>
              <a:t>To create this particular slide, click the </a:t>
            </a:r>
            <a:r>
              <a:rPr lang="en-US" b="1" i="1" dirty="0"/>
              <a:t>NEW SLIDE</a:t>
            </a:r>
            <a:r>
              <a:rPr lang="en-US" dirty="0"/>
              <a:t> button on your toolbar and choose the </a:t>
            </a:r>
            <a:r>
              <a:rPr lang="en-US" b="1" i="1" dirty="0"/>
              <a:t>BULLETED LIST</a:t>
            </a:r>
            <a:r>
              <a:rPr lang="en-US" dirty="0"/>
              <a:t> format. (Top row, second from left)</a:t>
            </a:r>
          </a:p>
          <a:p>
            <a:pPr marL="228600" indent="-228600" eaLnBrk="1" hangingPunct="1"/>
            <a:r>
              <a:rPr lang="en-US" dirty="0"/>
              <a:t>The </a:t>
            </a:r>
            <a:r>
              <a:rPr lang="en-US" b="1" dirty="0"/>
              <a:t>Sub-Heading</a:t>
            </a:r>
            <a:r>
              <a:rPr lang="en-US" dirty="0"/>
              <a:t> and </a:t>
            </a:r>
            <a:r>
              <a:rPr lang="en-US" b="1" dirty="0"/>
              <a:t>footnote</a:t>
            </a:r>
            <a:r>
              <a:rPr lang="en-US" dirty="0"/>
              <a:t> will not appear when you insert a new slide. If you need either one, copy and paste it from the sample slide.</a:t>
            </a:r>
          </a:p>
          <a:p>
            <a:pPr marL="228600" indent="-228600" eaLnBrk="1" hangingPunct="1"/>
            <a:r>
              <a:rPr lang="en-US" dirty="0"/>
              <a:t>If you choose not to use a </a:t>
            </a:r>
            <a:r>
              <a:rPr lang="en-US" b="1" dirty="0"/>
              <a:t>Sub-Heading</a:t>
            </a:r>
            <a:r>
              <a:rPr lang="en-US" dirty="0"/>
              <a:t>, let us know when you hand in your presentation for clean-up and we’ll adjust where the bullets begin on your master page.</a:t>
            </a:r>
          </a:p>
          <a:p>
            <a:pPr marL="228600" indent="-228600" eaLnBrk="1" hangingPunct="1"/>
            <a:r>
              <a:rPr lang="en-US" dirty="0"/>
              <a:t>Also, be sure to insert the presentation title onto the </a:t>
            </a:r>
            <a:r>
              <a:rPr lang="en-US" b="1" i="1" dirty="0"/>
              <a:t>BULLETED LIST</a:t>
            </a:r>
            <a:r>
              <a:rPr lang="en-US" dirty="0"/>
              <a:t> </a:t>
            </a:r>
            <a:r>
              <a:rPr lang="en-US" b="1" i="1" dirty="0"/>
              <a:t>MASTER</a:t>
            </a:r>
            <a:r>
              <a:rPr lang="en-US" dirty="0"/>
              <a:t> as follows: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/>
              <a:t>Choose </a:t>
            </a:r>
            <a:r>
              <a:rPr lang="en-US" b="1" i="1" dirty="0"/>
              <a:t>View / Master / Slide Master</a:t>
            </a:r>
            <a:r>
              <a:rPr lang="en-US" dirty="0"/>
              <a:t> from your menu.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/>
              <a:t>Select the text at the bottom of the slide and type in a short version of your presentation title.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dirty="0"/>
              <a:t>Click the </a:t>
            </a:r>
            <a:r>
              <a:rPr lang="en-US" b="1" i="1" dirty="0"/>
              <a:t>SLIDE VIEW</a:t>
            </a:r>
            <a:r>
              <a:rPr lang="en-US" dirty="0"/>
              <a:t> button in the lower left hand part of your screen to return to the slide show. (Small white rectangle)</a:t>
            </a:r>
          </a:p>
        </p:txBody>
      </p:sp>
    </p:spTree>
    <p:extLst>
      <p:ext uri="{BB962C8B-B14F-4D97-AF65-F5344CB8AC3E}">
        <p14:creationId xmlns:p14="http://schemas.microsoft.com/office/powerpoint/2010/main" val="29709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27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77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88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2959894"/>
            <a:ext cx="8185150" cy="709613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4" y="1056598"/>
            <a:ext cx="7589837" cy="484748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2550" i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5" name="Picture 4" descr="TCT18_CRF_pres_slide_16-9_whit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Picture 5" descr="TCT18_pres_slide_16-9_whit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70A6855-A6CE-AB4C-8D28-DD7F7F2B98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1"/>
            <a:ext cx="1489166" cy="61438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TCT18_CRF_pres_slide_16-9_whi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Picture 4" descr="TCT18_pres_slide_16-9_whit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0F78052-1DF3-7A47-989F-2CEC711ECF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1"/>
            <a:ext cx="1489166" cy="61438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CT18_CRF_pres_slide_16-9_whi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Picture 3" descr="TCT18_pres_slide_16-9_whit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B259387-E168-A74F-B9B6-C175358CEF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1"/>
            <a:ext cx="1489166" cy="61438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T18_CRF_pres_slide_16-9_whi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Picture 2" descr="TCT18_pres_slide_16-9_whit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FCEA07BD-8E48-774B-B11A-BE4E72B412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34" y="1"/>
            <a:ext cx="1489166" cy="61438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16681"/>
            <a:ext cx="77692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9663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3" r:id="rId3"/>
    <p:sldLayoutId id="2147483652" r:id="rId4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5376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lr>
          <a:schemeClr val="bg1"/>
        </a:buClr>
        <a:buSzPct val="110000"/>
        <a:buChar char="•"/>
        <a:defRPr sz="2250" b="1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chemeClr val="bg1"/>
        </a:buClr>
        <a:buSzPct val="70000"/>
        <a:buFont typeface="Wingdings 2" pitchFamily="18" charset="2"/>
        <a:buChar char="¡"/>
        <a:defRPr sz="2100" b="1">
          <a:solidFill>
            <a:srgbClr val="053763"/>
          </a:solidFill>
          <a:latin typeface="+mn-lt"/>
        </a:defRPr>
      </a:lvl2pPr>
      <a:lvl3pPr marL="857250" indent="-171450" algn="l" rtl="0" eaLnBrk="0" fontAlgn="base" hangingPunct="0">
        <a:spcBef>
          <a:spcPct val="30000"/>
        </a:spcBef>
        <a:spcAft>
          <a:spcPct val="0"/>
        </a:spcAft>
        <a:buChar char="•"/>
        <a:defRPr sz="1800" b="1">
          <a:solidFill>
            <a:srgbClr val="053763"/>
          </a:solidFill>
          <a:latin typeface="+mn-lt"/>
        </a:defRPr>
      </a:lvl3pPr>
      <a:lvl4pPr marL="1200150" indent="-171450" algn="l" rtl="0" eaLnBrk="0" fontAlgn="base" hangingPunct="0">
        <a:spcBef>
          <a:spcPct val="30000"/>
        </a:spcBef>
        <a:spcAft>
          <a:spcPct val="0"/>
        </a:spcAft>
        <a:buChar char="–"/>
        <a:defRPr sz="1500" b="1">
          <a:solidFill>
            <a:srgbClr val="053763"/>
          </a:solidFill>
          <a:latin typeface="+mn-lt"/>
        </a:defRPr>
      </a:lvl4pPr>
      <a:lvl5pPr marL="1543050" indent="-171450" algn="l" rtl="0" eaLnBrk="0" fontAlgn="base" hangingPunct="0">
        <a:spcBef>
          <a:spcPct val="30000"/>
        </a:spcBef>
        <a:spcAft>
          <a:spcPct val="0"/>
        </a:spcAft>
        <a:buChar char="»"/>
        <a:defRPr sz="1500" b="1">
          <a:solidFill>
            <a:srgbClr val="053763"/>
          </a:solidFill>
          <a:latin typeface="+mn-lt"/>
        </a:defRPr>
      </a:lvl5pPr>
      <a:lvl6pPr marL="18859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df"/><Relationship Id="rId10" Type="http://schemas.microsoft.com/office/2007/relationships/hdphoto" Target="../media/hdphoto3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434" y="1006222"/>
            <a:ext cx="8945217" cy="126188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dirty="0"/>
              <a:t>PREPARE-CALC: </a:t>
            </a:r>
            <a:r>
              <a:rPr lang="en-US" sz="2400" dirty="0"/>
              <a:t>A Randomized Trial of High-speed Rotational </a:t>
            </a:r>
            <a:r>
              <a:rPr lang="en-US" sz="2400" dirty="0" err="1"/>
              <a:t>Atherectomy</a:t>
            </a:r>
            <a:r>
              <a:rPr lang="en-US" sz="2400" dirty="0"/>
              <a:t> Prior to Drug-Eluting Stent Implantation in Severely Calcified Coronary Lesions</a:t>
            </a:r>
            <a:endParaRPr lang="en-US" sz="2800" dirty="0">
              <a:solidFill>
                <a:srgbClr val="053763"/>
              </a:solidFill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249" y="2456765"/>
            <a:ext cx="8185150" cy="666750"/>
          </a:xfrm>
        </p:spPr>
        <p:txBody>
          <a:bodyPr/>
          <a:lstStyle/>
          <a:p>
            <a:pPr eaLnBrk="1" hangingPunct="1"/>
            <a:endParaRPr lang="en-US" sz="1800" b="0" i="0" dirty="0" smtClean="0"/>
          </a:p>
          <a:p>
            <a:pPr eaLnBrk="1" hangingPunct="1"/>
            <a:r>
              <a:rPr lang="en-US" sz="1800" b="0" i="0" dirty="0" err="1" smtClean="0"/>
              <a:t>Gert</a:t>
            </a:r>
            <a:r>
              <a:rPr lang="en-US" sz="1800" b="0" i="0" dirty="0" smtClean="0"/>
              <a:t> Richardt, MD</a:t>
            </a:r>
            <a:endParaRPr lang="en-US" sz="1800" b="0" i="0" dirty="0"/>
          </a:p>
          <a:p>
            <a:pPr eaLnBrk="1" hangingPunct="1"/>
            <a:r>
              <a:rPr lang="en-US" sz="1800" b="0" i="0" dirty="0" smtClean="0"/>
              <a:t>Heart Center </a:t>
            </a:r>
            <a:r>
              <a:rPr lang="en-US" sz="1800" b="0" i="0" dirty="0" err="1" smtClean="0"/>
              <a:t>Segeberger</a:t>
            </a:r>
            <a:r>
              <a:rPr lang="en-US" sz="1800" b="0" i="0" dirty="0" smtClean="0"/>
              <a:t> </a:t>
            </a:r>
            <a:r>
              <a:rPr lang="en-US" sz="1800" b="0" i="0" dirty="0" err="1" smtClean="0"/>
              <a:t>Kliniken</a:t>
            </a:r>
            <a:r>
              <a:rPr lang="en-US" sz="1800" b="0" i="0" dirty="0" smtClean="0"/>
              <a:t>, Bad </a:t>
            </a:r>
            <a:r>
              <a:rPr lang="en-US" sz="1800" b="0" i="0" dirty="0" err="1" smtClean="0"/>
              <a:t>Segeberg</a:t>
            </a:r>
            <a:r>
              <a:rPr lang="en-US" sz="1800" b="0" i="0" dirty="0" smtClean="0"/>
              <a:t> Germany</a:t>
            </a:r>
            <a:r>
              <a:rPr lang="en-GB" sz="1800" b="0" i="0" dirty="0" smtClean="0"/>
              <a:t> </a:t>
            </a:r>
            <a:endParaRPr lang="en-GB" sz="1800" b="0" i="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for the </a:t>
            </a:r>
            <a:r>
              <a:rPr lang="en-US" sz="2000" dirty="0" smtClean="0"/>
              <a:t>PREPARE-CALC investigators</a:t>
            </a:r>
            <a:endParaRPr lang="en-US" sz="2000" dirty="0"/>
          </a:p>
          <a:p>
            <a:pPr eaLnBrk="1" hangingPunct="1"/>
            <a:r>
              <a:rPr lang="en-US" sz="1400" b="0" i="0" dirty="0"/>
              <a:t>C</a:t>
            </a:r>
            <a:r>
              <a:rPr lang="en-US" sz="1400" b="0" i="0" dirty="0" smtClean="0"/>
              <a:t>linicaltrials.gov</a:t>
            </a:r>
            <a:r>
              <a:rPr lang="en-US" sz="1400" b="0" i="0" dirty="0"/>
              <a:t>: NCT02502851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Secondary</a:t>
            </a:r>
            <a:r>
              <a:rPr lang="de-DE" dirty="0"/>
              <a:t> Endpoints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887413"/>
            <a:ext cx="7772400" cy="3086100"/>
          </a:xfrm>
        </p:spPr>
        <p:txBody>
          <a:bodyPr/>
          <a:lstStyle/>
          <a:p>
            <a:r>
              <a:rPr lang="en-GB" b="0" dirty="0"/>
              <a:t> Procedural duration</a:t>
            </a:r>
          </a:p>
          <a:p>
            <a:r>
              <a:rPr lang="en-GB" b="0" dirty="0"/>
              <a:t> Contrast dye amount</a:t>
            </a:r>
          </a:p>
          <a:p>
            <a:r>
              <a:rPr lang="en-GB" b="0" dirty="0"/>
              <a:t> Peri-procedural myocardial infarction</a:t>
            </a:r>
          </a:p>
          <a:p>
            <a:r>
              <a:rPr lang="en-GB" b="0" dirty="0"/>
              <a:t> In-segment LLL </a:t>
            </a:r>
          </a:p>
          <a:p>
            <a:r>
              <a:rPr lang="en-GB" b="0" dirty="0"/>
              <a:t> Binary restenosis (in-stent and in-segment) </a:t>
            </a:r>
          </a:p>
          <a:p>
            <a:r>
              <a:rPr lang="en-US" b="0" dirty="0"/>
              <a:t> Stent thrombosis  </a:t>
            </a:r>
          </a:p>
          <a:p>
            <a:r>
              <a:rPr lang="en-US" b="0" dirty="0"/>
              <a:t> Target vessel failure (TVF) at 9 months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838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Determination </a:t>
            </a:r>
            <a:r>
              <a:rPr lang="de-DE" dirty="0" err="1"/>
              <a:t>of</a:t>
            </a:r>
            <a:r>
              <a:rPr lang="de-DE" dirty="0"/>
              <a:t> Study Size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40737" y="1122630"/>
            <a:ext cx="6973116" cy="29238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i="0" dirty="0" err="1">
                <a:solidFill>
                  <a:schemeClr val="bg1"/>
                </a:solidFill>
              </a:rPr>
              <a:t>Assumptions</a:t>
            </a:r>
            <a:r>
              <a:rPr lang="de-DE" sz="2000" i="0" dirty="0">
                <a:solidFill>
                  <a:schemeClr val="bg1"/>
                </a:solidFill>
              </a:rPr>
              <a:t>:</a:t>
            </a:r>
          </a:p>
          <a:p>
            <a:endParaRPr lang="de-DE" sz="2000" i="0" dirty="0">
              <a:solidFill>
                <a:schemeClr val="bg1"/>
              </a:solidFill>
            </a:endParaRPr>
          </a:p>
          <a:p>
            <a:r>
              <a:rPr lang="de-DE" i="0" dirty="0" err="1">
                <a:solidFill>
                  <a:schemeClr val="bg1"/>
                </a:solidFill>
              </a:rPr>
              <a:t>Strategy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success</a:t>
            </a:r>
            <a:r>
              <a:rPr lang="de-DE" i="0" dirty="0">
                <a:solidFill>
                  <a:schemeClr val="bg1"/>
                </a:solidFill>
              </a:rPr>
              <a:t>:</a:t>
            </a:r>
            <a:r>
              <a:rPr lang="de-DE" b="0" i="0" dirty="0">
                <a:solidFill>
                  <a:schemeClr val="bg1"/>
                </a:solidFill>
              </a:rPr>
              <a:t>  RA 90% </a:t>
            </a:r>
            <a:r>
              <a:rPr lang="de-DE" b="0" i="0" dirty="0" err="1">
                <a:solidFill>
                  <a:schemeClr val="bg1"/>
                </a:solidFill>
              </a:rPr>
              <a:t>vs</a:t>
            </a:r>
            <a:r>
              <a:rPr lang="de-DE" b="0" i="0" dirty="0">
                <a:solidFill>
                  <a:schemeClr val="bg1"/>
                </a:solidFill>
              </a:rPr>
              <a:t> MB 75</a:t>
            </a:r>
            <a:r>
              <a:rPr lang="de-DE" b="0" i="0" dirty="0" smtClean="0">
                <a:solidFill>
                  <a:schemeClr val="bg1"/>
                </a:solidFill>
              </a:rPr>
              <a:t>%*</a:t>
            </a:r>
            <a:endParaRPr lang="de-DE" b="0" i="0" dirty="0">
              <a:solidFill>
                <a:schemeClr val="bg1"/>
              </a:solidFill>
            </a:endParaRPr>
          </a:p>
          <a:p>
            <a:r>
              <a:rPr lang="de-DE" b="0" i="0" dirty="0">
                <a:solidFill>
                  <a:schemeClr val="bg1"/>
                </a:solidFill>
              </a:rPr>
              <a:t>100 </a:t>
            </a:r>
            <a:r>
              <a:rPr lang="de-DE" b="0" i="0" dirty="0" err="1">
                <a:solidFill>
                  <a:schemeClr val="bg1"/>
                </a:solidFill>
              </a:rPr>
              <a:t>patients</a:t>
            </a:r>
            <a:r>
              <a:rPr lang="de-DE" b="0" i="0" dirty="0">
                <a:solidFill>
                  <a:schemeClr val="bg1"/>
                </a:solidFill>
              </a:rPr>
              <a:t> in </a:t>
            </a:r>
            <a:r>
              <a:rPr lang="de-DE" b="0" i="0" dirty="0" err="1">
                <a:solidFill>
                  <a:schemeClr val="bg1"/>
                </a:solidFill>
              </a:rPr>
              <a:t>each</a:t>
            </a:r>
            <a:r>
              <a:rPr lang="de-DE" b="0" i="0" dirty="0">
                <a:solidFill>
                  <a:schemeClr val="bg1"/>
                </a:solidFill>
              </a:rPr>
              <a:t> arm </a:t>
            </a:r>
            <a:r>
              <a:rPr lang="de-DE" b="0" i="0" dirty="0" err="1">
                <a:solidFill>
                  <a:schemeClr val="bg1"/>
                </a:solidFill>
              </a:rPr>
              <a:t>to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detect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superiority</a:t>
            </a:r>
            <a:endParaRPr lang="de-DE" b="0" i="0" dirty="0">
              <a:solidFill>
                <a:schemeClr val="bg1"/>
              </a:solidFill>
            </a:endParaRPr>
          </a:p>
          <a:p>
            <a:endParaRPr lang="de-DE" b="0" i="0" dirty="0">
              <a:solidFill>
                <a:schemeClr val="bg1"/>
              </a:solidFill>
            </a:endParaRPr>
          </a:p>
          <a:p>
            <a:r>
              <a:rPr lang="de-DE" i="0" dirty="0">
                <a:solidFill>
                  <a:schemeClr val="bg1"/>
                </a:solidFill>
              </a:rPr>
              <a:t>LLL:</a:t>
            </a:r>
            <a:r>
              <a:rPr lang="de-DE" b="0" i="0" dirty="0">
                <a:solidFill>
                  <a:schemeClr val="bg1"/>
                </a:solidFill>
              </a:rPr>
              <a:t> 0.2 mm in </a:t>
            </a:r>
            <a:r>
              <a:rPr lang="de-DE" b="0" i="0" dirty="0" err="1">
                <a:solidFill>
                  <a:schemeClr val="bg1"/>
                </a:solidFill>
              </a:rPr>
              <a:t>both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groups</a:t>
            </a:r>
            <a:endParaRPr lang="de-DE" b="0" i="0" dirty="0">
              <a:solidFill>
                <a:schemeClr val="bg1"/>
              </a:solidFill>
            </a:endParaRPr>
          </a:p>
          <a:p>
            <a:r>
              <a:rPr lang="de-DE" b="0" i="0" dirty="0">
                <a:solidFill>
                  <a:schemeClr val="bg1"/>
                </a:solidFill>
              </a:rPr>
              <a:t>74 </a:t>
            </a:r>
            <a:r>
              <a:rPr lang="de-DE" b="0" i="0" dirty="0" err="1">
                <a:solidFill>
                  <a:schemeClr val="bg1"/>
                </a:solidFill>
              </a:rPr>
              <a:t>patients</a:t>
            </a:r>
            <a:r>
              <a:rPr lang="de-DE" b="0" i="0" dirty="0">
                <a:solidFill>
                  <a:schemeClr val="bg1"/>
                </a:solidFill>
              </a:rPr>
              <a:t> in </a:t>
            </a:r>
            <a:r>
              <a:rPr lang="de-DE" b="0" i="0" dirty="0" err="1">
                <a:solidFill>
                  <a:schemeClr val="bg1"/>
                </a:solidFill>
              </a:rPr>
              <a:t>each</a:t>
            </a:r>
            <a:r>
              <a:rPr lang="de-DE" b="0" i="0" dirty="0">
                <a:solidFill>
                  <a:schemeClr val="bg1"/>
                </a:solidFill>
              </a:rPr>
              <a:t> arm </a:t>
            </a:r>
            <a:r>
              <a:rPr lang="de-DE" b="0" i="0" dirty="0" err="1">
                <a:solidFill>
                  <a:schemeClr val="bg1"/>
                </a:solidFill>
              </a:rPr>
              <a:t>with</a:t>
            </a:r>
            <a:r>
              <a:rPr lang="de-DE" b="0" i="0" dirty="0">
                <a:solidFill>
                  <a:schemeClr val="bg1"/>
                </a:solidFill>
              </a:rPr>
              <a:t> 1.3 </a:t>
            </a:r>
            <a:r>
              <a:rPr lang="de-DE" b="0" i="0" dirty="0" err="1">
                <a:solidFill>
                  <a:schemeClr val="bg1"/>
                </a:solidFill>
              </a:rPr>
              <a:t>lesions</a:t>
            </a:r>
            <a:r>
              <a:rPr lang="de-DE" b="0" i="0" dirty="0">
                <a:solidFill>
                  <a:schemeClr val="bg1"/>
                </a:solidFill>
              </a:rPr>
              <a:t>/</a:t>
            </a:r>
            <a:r>
              <a:rPr lang="de-DE" b="0" i="0" dirty="0" err="1">
                <a:solidFill>
                  <a:schemeClr val="bg1"/>
                </a:solidFill>
              </a:rPr>
              <a:t>patient</a:t>
            </a:r>
            <a:endParaRPr lang="de-DE" b="0" i="0" dirty="0">
              <a:solidFill>
                <a:schemeClr val="bg1"/>
              </a:solidFill>
            </a:endParaRPr>
          </a:p>
          <a:p>
            <a:r>
              <a:rPr lang="de-DE" b="0" i="0" dirty="0" err="1">
                <a:solidFill>
                  <a:schemeClr val="bg1"/>
                </a:solidFill>
              </a:rPr>
              <a:t>to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detect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i="0" dirty="0">
                <a:solidFill>
                  <a:schemeClr val="bg1"/>
                </a:solidFill>
              </a:rPr>
              <a:t>non-</a:t>
            </a:r>
            <a:r>
              <a:rPr lang="de-DE" i="0" dirty="0" err="1">
                <a:solidFill>
                  <a:schemeClr val="bg1"/>
                </a:solidFill>
              </a:rPr>
              <a:t>inferiority</a:t>
            </a:r>
            <a:r>
              <a:rPr lang="de-DE" b="0" i="0" dirty="0">
                <a:solidFill>
                  <a:schemeClr val="bg1"/>
                </a:solidFill>
              </a:rPr>
              <a:t> (non-</a:t>
            </a:r>
            <a:r>
              <a:rPr lang="de-DE" b="0" i="0" dirty="0" err="1">
                <a:solidFill>
                  <a:schemeClr val="bg1"/>
                </a:solidFill>
              </a:rPr>
              <a:t>inferiority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margin</a:t>
            </a:r>
            <a:r>
              <a:rPr lang="de-DE" b="0" i="0" dirty="0">
                <a:solidFill>
                  <a:schemeClr val="bg1"/>
                </a:solidFill>
              </a:rPr>
              <a:t> 0.2mm)</a:t>
            </a:r>
          </a:p>
          <a:p>
            <a:endParaRPr lang="de-DE" b="0" i="0" dirty="0">
              <a:solidFill>
                <a:schemeClr val="bg1"/>
              </a:solidFill>
            </a:endParaRPr>
          </a:p>
          <a:p>
            <a:r>
              <a:rPr lang="de-DE" b="0" i="0" dirty="0" err="1">
                <a:solidFill>
                  <a:schemeClr val="bg1"/>
                </a:solidFill>
              </a:rPr>
              <a:t>For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both</a:t>
            </a:r>
            <a:r>
              <a:rPr lang="de-DE" b="0" i="0" dirty="0">
                <a:solidFill>
                  <a:schemeClr val="bg1"/>
                </a:solidFill>
              </a:rPr>
              <a:t> 80% power at an </a:t>
            </a:r>
            <a:r>
              <a:rPr lang="de-DE" b="0" i="0" dirty="0" err="1">
                <a:solidFill>
                  <a:schemeClr val="bg1"/>
                </a:solidFill>
              </a:rPr>
              <a:t>alpha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level</a:t>
            </a:r>
            <a:r>
              <a:rPr lang="de-DE" b="0" i="0" dirty="0">
                <a:solidFill>
                  <a:schemeClr val="bg1"/>
                </a:solidFill>
              </a:rPr>
              <a:t> </a:t>
            </a:r>
            <a:r>
              <a:rPr lang="de-DE" b="0" i="0" dirty="0" err="1">
                <a:solidFill>
                  <a:schemeClr val="bg1"/>
                </a:solidFill>
              </a:rPr>
              <a:t>of</a:t>
            </a:r>
            <a:r>
              <a:rPr lang="de-DE" b="0" i="0" dirty="0">
                <a:solidFill>
                  <a:schemeClr val="bg1"/>
                </a:solidFill>
              </a:rPr>
              <a:t> 0.05</a:t>
            </a:r>
          </a:p>
        </p:txBody>
      </p:sp>
      <p:sp>
        <p:nvSpPr>
          <p:cNvPr id="3" name="Rechteck 2"/>
          <p:cNvSpPr/>
          <p:nvPr/>
        </p:nvSpPr>
        <p:spPr>
          <a:xfrm>
            <a:off x="2011118" y="4769802"/>
            <a:ext cx="57956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i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Abdel-Wahab </a:t>
            </a:r>
            <a:r>
              <a:rPr lang="de-DE" sz="16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JACC </a:t>
            </a:r>
            <a:r>
              <a:rPr lang="en-US" sz="16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Cardiovasc</a:t>
            </a:r>
            <a:r>
              <a:rPr lang="en-US" sz="16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</a:t>
            </a:r>
            <a:r>
              <a:rPr lang="en-US" sz="16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2013;6:10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836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Study </a:t>
            </a:r>
            <a:r>
              <a:rPr lang="de-DE" dirty="0" err="1"/>
              <a:t>Organization</a:t>
            </a:r>
            <a:endParaRPr lang="de-DE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63979" y="683419"/>
            <a:ext cx="832008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687638" indent="-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1448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020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0592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16438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>
              <a:buClr>
                <a:schemeClr val="tx2"/>
              </a:buClr>
              <a:buFontTx/>
              <a:buChar char="-"/>
            </a:pPr>
            <a:endParaRPr lang="en-US" altLang="de-DE" sz="1200" dirty="0">
              <a:solidFill>
                <a:schemeClr val="bg2"/>
              </a:solidFill>
              <a:ea typeface="ヒラギノ角ゴ Pro W3" pitchFamily="-111" charset="-128"/>
            </a:endParaRPr>
          </a:p>
          <a:p>
            <a:pPr>
              <a:buClr>
                <a:schemeClr val="tx2"/>
              </a:buClr>
            </a:pPr>
            <a:r>
              <a:rPr lang="en-US" altLang="de-DE" sz="1200" dirty="0">
                <a:solidFill>
                  <a:schemeClr val="bg2"/>
                </a:solidFill>
                <a:ea typeface="ヒラギノ角ゴ Pro W3" pitchFamily="-111" charset="-128"/>
              </a:rPr>
              <a:t>Steering Committee: </a:t>
            </a: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Mohamed Abdel-Wahab, Ralph </a:t>
            </a:r>
            <a:r>
              <a:rPr lang="en-US" altLang="de-DE" sz="1200" b="0" i="0" dirty="0" err="1">
                <a:solidFill>
                  <a:schemeClr val="bg2"/>
                </a:solidFill>
                <a:ea typeface="ヒラギノ角ゴ Pro W3" pitchFamily="-111" charset="-128"/>
              </a:rPr>
              <a:t>Toelg</a:t>
            </a: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, Gert Richardt </a:t>
            </a:r>
          </a:p>
          <a:p>
            <a:pPr>
              <a:buClr>
                <a:schemeClr val="tx2"/>
              </a:buClr>
            </a:pPr>
            <a:endParaRPr lang="en-US" altLang="de-DE" sz="1200" dirty="0">
              <a:solidFill>
                <a:schemeClr val="bg2"/>
              </a:solidFill>
              <a:ea typeface="ヒラギノ角ゴ Pro W3" pitchFamily="-111" charset="-128"/>
            </a:endParaRPr>
          </a:p>
          <a:p>
            <a:pPr>
              <a:buClr>
                <a:schemeClr val="tx2"/>
              </a:buClr>
            </a:pPr>
            <a:r>
              <a:rPr lang="en-US" altLang="de-DE" sz="1200" dirty="0">
                <a:solidFill>
                  <a:schemeClr val="bg2"/>
                </a:solidFill>
                <a:ea typeface="ヒラギノ角ゴ Pro W3" pitchFamily="-111" charset="-128"/>
              </a:rPr>
              <a:t>Participating Centers</a:t>
            </a:r>
          </a:p>
          <a:p>
            <a:pPr marL="457200" lvl="1" indent="0">
              <a:buClr>
                <a:schemeClr val="tx2"/>
              </a:buClr>
            </a:pPr>
            <a:r>
              <a:rPr lang="de-DE" altLang="de-DE" sz="1200" b="0" i="0" dirty="0">
                <a:solidFill>
                  <a:schemeClr val="bg2"/>
                </a:solidFill>
              </a:rPr>
              <a:t>Heart Center, Segeberger Kliniken, Bad Segeberg, Germany</a:t>
            </a:r>
          </a:p>
          <a:p>
            <a:pPr marL="457200" lvl="1" indent="0">
              <a:buClr>
                <a:schemeClr val="tx2"/>
              </a:buClr>
            </a:pPr>
            <a:r>
              <a:rPr lang="en-US" sz="1200" b="0" i="0" dirty="0">
                <a:solidFill>
                  <a:schemeClr val="bg2"/>
                </a:solidFill>
              </a:rPr>
              <a:t>German Heart Center, Technical University of Munich, Munich, </a:t>
            </a:r>
            <a:r>
              <a:rPr lang="en-US" sz="1200" b="0" i="0" dirty="0" smtClean="0">
                <a:solidFill>
                  <a:schemeClr val="bg2"/>
                </a:solidFill>
              </a:rPr>
              <a:t>Germany</a:t>
            </a:r>
            <a:endParaRPr lang="de-DE" altLang="de-DE" sz="1200" b="0" i="0" dirty="0">
              <a:solidFill>
                <a:schemeClr val="bg2"/>
              </a:solidFill>
            </a:endParaRPr>
          </a:p>
          <a:p>
            <a:pPr marL="457200" lvl="1" indent="0">
              <a:buClr>
                <a:schemeClr val="tx2"/>
              </a:buClr>
            </a:pPr>
            <a:endParaRPr lang="en-US" altLang="de-DE" sz="1200" b="0" i="0" dirty="0">
              <a:solidFill>
                <a:schemeClr val="bg2"/>
              </a:solidFill>
              <a:ea typeface="ヒラギノ角ゴ Pro W3" pitchFamily="-111" charset="-128"/>
            </a:endParaRPr>
          </a:p>
          <a:p>
            <a:pPr>
              <a:buClr>
                <a:schemeClr val="tx2"/>
              </a:buClr>
            </a:pPr>
            <a:r>
              <a:rPr lang="en-US" altLang="de-DE" sz="1200" dirty="0">
                <a:solidFill>
                  <a:schemeClr val="bg2"/>
                </a:solidFill>
              </a:rPr>
              <a:t> </a:t>
            </a:r>
            <a:r>
              <a:rPr lang="en-US" altLang="de-DE" sz="1200" dirty="0">
                <a:solidFill>
                  <a:schemeClr val="bg2"/>
                </a:solidFill>
                <a:ea typeface="ヒラギノ角ゴ Pro W3" pitchFamily="-111" charset="-128"/>
              </a:rPr>
              <a:t>Study devices</a:t>
            </a:r>
          </a:p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	</a:t>
            </a:r>
            <a:r>
              <a:rPr lang="en-US" sz="1200" b="0" i="0" dirty="0" err="1">
                <a:solidFill>
                  <a:schemeClr val="bg2"/>
                </a:solidFill>
              </a:rPr>
              <a:t>Flextome</a:t>
            </a:r>
            <a:r>
              <a:rPr lang="en-US" sz="1200" b="0" i="0" dirty="0">
                <a:solidFill>
                  <a:schemeClr val="bg2"/>
                </a:solidFill>
              </a:rPr>
              <a:t> cutting balloon</a:t>
            </a:r>
            <a:r>
              <a:rPr lang="en-US" sz="1200" b="0" i="0" baseline="30000" dirty="0">
                <a:solidFill>
                  <a:schemeClr val="bg2"/>
                </a:solidFill>
              </a:rPr>
              <a:t> </a:t>
            </a:r>
            <a:r>
              <a:rPr lang="en-US" sz="1200" b="0" i="0" dirty="0">
                <a:solidFill>
                  <a:schemeClr val="bg2"/>
                </a:solidFill>
              </a:rPr>
              <a:t>(Boston Scientific)</a:t>
            </a:r>
          </a:p>
          <a:p>
            <a:pPr>
              <a:buClr>
                <a:schemeClr val="tx2"/>
              </a:buClr>
            </a:pPr>
            <a:r>
              <a:rPr lang="en-US" sz="1200" b="0" i="0" dirty="0">
                <a:solidFill>
                  <a:schemeClr val="bg2"/>
                </a:solidFill>
              </a:rPr>
              <a:t>	</a:t>
            </a:r>
            <a:r>
              <a:rPr lang="en-US" sz="1200" b="0" i="0" dirty="0" err="1">
                <a:solidFill>
                  <a:schemeClr val="bg2"/>
                </a:solidFill>
              </a:rPr>
              <a:t>AngioSculpt</a:t>
            </a:r>
            <a:r>
              <a:rPr lang="en-US" sz="1200" b="0" i="0" dirty="0">
                <a:solidFill>
                  <a:schemeClr val="bg2"/>
                </a:solidFill>
              </a:rPr>
              <a:t> scoring balloon (</a:t>
            </a:r>
            <a:r>
              <a:rPr lang="en-US" sz="1200" b="0" i="0" dirty="0" err="1">
                <a:solidFill>
                  <a:schemeClr val="bg2"/>
                </a:solidFill>
              </a:rPr>
              <a:t>Biotronik</a:t>
            </a:r>
            <a:r>
              <a:rPr lang="en-US" sz="1200" b="0" i="0" dirty="0">
                <a:solidFill>
                  <a:schemeClr val="bg2"/>
                </a:solidFill>
              </a:rPr>
              <a:t>)</a:t>
            </a:r>
          </a:p>
          <a:p>
            <a:pPr>
              <a:buClr>
                <a:schemeClr val="tx2"/>
              </a:buClr>
            </a:pPr>
            <a:r>
              <a:rPr lang="en-US" sz="1200" b="0" i="0" dirty="0">
                <a:solidFill>
                  <a:schemeClr val="bg2"/>
                </a:solidFill>
              </a:rPr>
              <a:t>	</a:t>
            </a:r>
            <a:r>
              <a:rPr lang="en-US" sz="1200" b="0" i="0" dirty="0" err="1">
                <a:solidFill>
                  <a:schemeClr val="bg2"/>
                </a:solidFill>
              </a:rPr>
              <a:t>Scoreflex</a:t>
            </a:r>
            <a:r>
              <a:rPr lang="en-US" sz="1200" b="0" i="0" dirty="0">
                <a:solidFill>
                  <a:schemeClr val="bg2"/>
                </a:solidFill>
              </a:rPr>
              <a:t> scoring balloon (</a:t>
            </a:r>
            <a:r>
              <a:rPr lang="en-US" sz="1200" b="0" i="0" dirty="0" err="1">
                <a:solidFill>
                  <a:schemeClr val="bg2"/>
                </a:solidFill>
              </a:rPr>
              <a:t>OrbusNeich</a:t>
            </a:r>
            <a:r>
              <a:rPr lang="en-US" sz="1200" b="0" i="0" dirty="0">
                <a:solidFill>
                  <a:schemeClr val="bg2"/>
                </a:solidFill>
              </a:rPr>
              <a:t> Medical)</a:t>
            </a:r>
          </a:p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	</a:t>
            </a:r>
            <a:r>
              <a:rPr lang="en-US" altLang="de-DE" sz="1200" b="0" i="0" dirty="0" err="1">
                <a:solidFill>
                  <a:schemeClr val="bg2"/>
                </a:solidFill>
                <a:ea typeface="ヒラギノ角ゴ Pro W3" pitchFamily="-111" charset="-128"/>
              </a:rPr>
              <a:t>Rotablator</a:t>
            </a: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 (Boston Scientific)</a:t>
            </a:r>
          </a:p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       Sirolimus-eluting </a:t>
            </a:r>
            <a:r>
              <a:rPr lang="en-US" altLang="de-DE" sz="1200" b="0" i="0" dirty="0" err="1">
                <a:solidFill>
                  <a:schemeClr val="bg2"/>
                </a:solidFill>
                <a:ea typeface="ヒラギノ角ゴ Pro W3" pitchFamily="-111" charset="-128"/>
              </a:rPr>
              <a:t>Orsiro</a:t>
            </a: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 stent (</a:t>
            </a:r>
            <a:r>
              <a:rPr lang="en-US" altLang="de-DE" sz="1200" b="0" i="0" dirty="0" err="1">
                <a:solidFill>
                  <a:schemeClr val="bg2"/>
                </a:solidFill>
                <a:ea typeface="ヒラギノ角ゴ Pro W3" pitchFamily="-111" charset="-128"/>
              </a:rPr>
              <a:t>Biotronik</a:t>
            </a: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)</a:t>
            </a:r>
          </a:p>
          <a:p>
            <a:pPr>
              <a:buClr>
                <a:schemeClr val="tx2"/>
              </a:buClr>
            </a:pPr>
            <a:endParaRPr lang="en-US" altLang="de-DE" sz="1200" b="0" i="0" dirty="0">
              <a:solidFill>
                <a:schemeClr val="bg2"/>
              </a:solidFill>
              <a:ea typeface="ヒラギノ角ゴ Pro W3" pitchFamily="-111" charset="-128"/>
            </a:endParaRPr>
          </a:p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 </a:t>
            </a:r>
            <a:r>
              <a:rPr lang="en-US" altLang="de-DE" sz="1200" dirty="0">
                <a:solidFill>
                  <a:schemeClr val="bg2"/>
                </a:solidFill>
              </a:rPr>
              <a:t>Independent Clinical Event Committee </a:t>
            </a:r>
            <a:r>
              <a:rPr lang="en-US" altLang="de-DE" sz="1200" b="0" dirty="0">
                <a:solidFill>
                  <a:schemeClr val="bg2"/>
                </a:solidFill>
              </a:rPr>
              <a:t>(Chair: M. Ferenc, Bad </a:t>
            </a:r>
            <a:r>
              <a:rPr lang="en-US" altLang="de-DE" sz="1200" b="0" dirty="0" err="1">
                <a:solidFill>
                  <a:schemeClr val="bg2"/>
                </a:solidFill>
              </a:rPr>
              <a:t>Krozingen</a:t>
            </a:r>
            <a:r>
              <a:rPr lang="en-US" altLang="de-DE" sz="1200" b="0" dirty="0">
                <a:solidFill>
                  <a:schemeClr val="bg2"/>
                </a:solidFill>
              </a:rPr>
              <a:t>, Germany)</a:t>
            </a:r>
          </a:p>
          <a:p>
            <a:pPr>
              <a:buClr>
                <a:schemeClr val="tx2"/>
              </a:buClr>
            </a:pPr>
            <a:endParaRPr lang="en-US" altLang="de-DE" sz="1200" b="0" i="0" dirty="0">
              <a:solidFill>
                <a:schemeClr val="bg2"/>
              </a:solidFill>
            </a:endParaRPr>
          </a:p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2"/>
                </a:solidFill>
              </a:rPr>
              <a:t> </a:t>
            </a:r>
            <a:r>
              <a:rPr lang="en-US" altLang="de-DE" sz="1200" dirty="0">
                <a:solidFill>
                  <a:schemeClr val="bg2"/>
                </a:solidFill>
              </a:rPr>
              <a:t>Independent QCA Core Lab </a:t>
            </a:r>
            <a:r>
              <a:rPr lang="en-US" altLang="de-DE" sz="1200" b="0" i="0" dirty="0">
                <a:solidFill>
                  <a:schemeClr val="bg2"/>
                </a:solidFill>
              </a:rPr>
              <a:t>(ISAR Research Center, Munich, Germany)</a:t>
            </a:r>
          </a:p>
          <a:p>
            <a:pPr>
              <a:buClr>
                <a:schemeClr val="tx2"/>
              </a:buClr>
            </a:pPr>
            <a:endParaRPr lang="en-US" altLang="de-DE" sz="1200" b="0" i="0" dirty="0">
              <a:solidFill>
                <a:schemeClr val="bg2"/>
              </a:solidFill>
            </a:endParaRPr>
          </a:p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2"/>
                </a:solidFill>
              </a:rPr>
              <a:t> </a:t>
            </a:r>
            <a:r>
              <a:rPr lang="en-US" altLang="de-DE" sz="1200" dirty="0">
                <a:solidFill>
                  <a:schemeClr val="bg2"/>
                </a:solidFill>
              </a:rPr>
              <a:t>Independent Statistical Core Lab </a:t>
            </a:r>
            <a:r>
              <a:rPr lang="en-US" altLang="de-DE" sz="1200" b="0" i="0" dirty="0">
                <a:solidFill>
                  <a:schemeClr val="bg2"/>
                </a:solidFill>
              </a:rPr>
              <a:t>(Derek Robinson, Sussex, UK)</a:t>
            </a:r>
          </a:p>
          <a:p>
            <a:pPr>
              <a:buClr>
                <a:schemeClr val="tx2"/>
              </a:buClr>
            </a:pPr>
            <a:endParaRPr lang="en-US" altLang="de-DE" sz="1200" b="0" i="0" dirty="0">
              <a:solidFill>
                <a:schemeClr val="bg1"/>
              </a:solidFill>
              <a:ea typeface="ヒラギノ角ゴ Pro W3" pitchFamily="-111" charset="-128"/>
            </a:endParaRPr>
          </a:p>
          <a:p>
            <a:pPr lvl="4">
              <a:buClr>
                <a:schemeClr val="tx2"/>
              </a:buClr>
              <a:buFontTx/>
              <a:buChar char="•"/>
            </a:pPr>
            <a:endParaRPr lang="en-US" altLang="de-DE" sz="1200" b="0" i="0" dirty="0">
              <a:solidFill>
                <a:schemeClr val="bg1"/>
              </a:solidFill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5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8"/>
          <a:stretch/>
        </p:blipFill>
        <p:spPr bwMode="auto">
          <a:xfrm>
            <a:off x="1837854" y="532747"/>
            <a:ext cx="5409446" cy="4102627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Enrollment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Follow-</a:t>
            </a:r>
            <a:r>
              <a:rPr lang="de-DE" dirty="0" err="1"/>
              <a:t>Up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3308145" y="621560"/>
            <a:ext cx="23695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0" dirty="0">
                <a:solidFill>
                  <a:schemeClr val="bg1"/>
                </a:solidFill>
              </a:rPr>
              <a:t>September 2014 </a:t>
            </a:r>
            <a:r>
              <a:rPr lang="en-GB" sz="1100" i="0" dirty="0" smtClean="0">
                <a:solidFill>
                  <a:schemeClr val="bg1"/>
                </a:solidFill>
              </a:rPr>
              <a:t>to </a:t>
            </a:r>
            <a:r>
              <a:rPr lang="en-GB" sz="1100" i="0" dirty="0">
                <a:solidFill>
                  <a:schemeClr val="bg1"/>
                </a:solidFill>
              </a:rPr>
              <a:t>October 2017</a:t>
            </a:r>
            <a:endParaRPr lang="de-DE" sz="11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01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Baseline </a:t>
            </a:r>
            <a:r>
              <a:rPr lang="de-DE" dirty="0" err="1"/>
              <a:t>Characteristics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308953"/>
              </p:ext>
            </p:extLst>
          </p:nvPr>
        </p:nvGraphicFramePr>
        <p:xfrm>
          <a:off x="1155700" y="825504"/>
          <a:ext cx="6369049" cy="334564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989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21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85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8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6088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  <a:t> </a:t>
                      </a:r>
                      <a:endParaRPr lang="de-DE" sz="1100" b="0" dirty="0">
                        <a:solidFill>
                          <a:srgbClr val="102E6A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102E6A"/>
                          </a:solidFill>
                          <a:effectLst/>
                        </a:rPr>
                        <a:t>Modified balloon </a:t>
                      </a:r>
                      <a: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  <a:t/>
                      </a:r>
                      <a:b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  <a:t>(n = 100 pts.)</a:t>
                      </a:r>
                      <a:endParaRPr lang="de-DE" sz="1100" b="0" dirty="0">
                        <a:solidFill>
                          <a:srgbClr val="102E6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102E6A"/>
                          </a:solidFill>
                          <a:effectLst/>
                        </a:rPr>
                        <a:t>Rotational </a:t>
                      </a:r>
                      <a:r>
                        <a:rPr lang="en-US" sz="1100" b="1" dirty="0" err="1">
                          <a:solidFill>
                            <a:srgbClr val="102E6A"/>
                          </a:solidFill>
                          <a:effectLst/>
                        </a:rPr>
                        <a:t>atherectomy</a:t>
                      </a:r>
                      <a: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  <a:t/>
                      </a:r>
                      <a:b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rgbClr val="102E6A"/>
                          </a:solidFill>
                          <a:effectLst/>
                        </a:rPr>
                        <a:t>(n = 100 pts.)</a:t>
                      </a:r>
                      <a:endParaRPr lang="de-DE" sz="1100" b="0" dirty="0">
                        <a:solidFill>
                          <a:srgbClr val="102E6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102E6A"/>
                          </a:solidFill>
                          <a:effectLst/>
                        </a:rPr>
                        <a:t>p-value</a:t>
                      </a:r>
                      <a:endParaRPr lang="de-DE" sz="1100" b="1" dirty="0">
                        <a:solidFill>
                          <a:srgbClr val="102E6A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Age (years)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75.0 ± 6.9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74.8 ± 7.1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0.79</a:t>
                      </a:r>
                      <a:endParaRPr lang="de-DE" sz="11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Males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75 (75%)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77 (77%)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0.74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Diabetes mellitus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34 (34%)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33 (33%)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0.88</a:t>
                      </a:r>
                      <a:endParaRPr lang="de-DE" sz="11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Hypertension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93 (93%)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93 (93%)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Dyslipidemia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69 (69%)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68 (68%)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0.88</a:t>
                      </a:r>
                      <a:endParaRPr lang="de-DE" sz="11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Current smokers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9 (9%)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15 (15%)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0.19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Chronic renal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failure*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21 (21%)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26 (26%)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</a:rPr>
                        <a:t>0.40</a:t>
                      </a:r>
                      <a:endParaRPr lang="de-DE" sz="11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Previous MI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22 (22%)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21 (21%)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0.86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Previous CABG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13 (13%)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6 (6%)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0.09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Unstable angina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9 (9%)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8 (8%)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0.80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effectLst/>
                        </a:rPr>
                        <a:t>Left main disease</a:t>
                      </a:r>
                      <a:endParaRPr lang="de-DE" sz="11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effectLst/>
                        </a:rPr>
                        <a:t>37 (37%)</a:t>
                      </a:r>
                      <a:endParaRPr lang="de-DE" sz="11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effectLst/>
                        </a:rPr>
                        <a:t>23 (23%)</a:t>
                      </a:r>
                      <a:endParaRPr lang="de-DE" sz="11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CC"/>
                          </a:solidFill>
                          <a:effectLst/>
                        </a:rPr>
                        <a:t>0.03</a:t>
                      </a:r>
                      <a:endParaRPr lang="de-DE" sz="11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solidFill>
                            <a:schemeClr val="bg1"/>
                          </a:solidFill>
                          <a:effectLst/>
                        </a:rPr>
                        <a:t>Multivessel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 disease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70 (70%)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74 (74%)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0.52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3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LV ejection fraction (%)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56.9 ± 10.6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55.7 ± 11.7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0.45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10" marR="6091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4537001" y="426103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900" b="0" i="0" dirty="0">
                <a:solidFill>
                  <a:schemeClr val="bg1"/>
                </a:solidFill>
              </a:rPr>
              <a:t>* defined as glomerular filtration rate &lt; 60 ml/min</a:t>
            </a:r>
            <a:endParaRPr lang="de-DE" sz="9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415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9249"/>
            <a:ext cx="7769225" cy="566738"/>
          </a:xfrm>
        </p:spPr>
        <p:txBody>
          <a:bodyPr/>
          <a:lstStyle/>
          <a:p>
            <a:r>
              <a:rPr lang="de-DE" dirty="0" err="1"/>
              <a:t>Angiographic</a:t>
            </a:r>
            <a:r>
              <a:rPr lang="de-DE" dirty="0"/>
              <a:t> </a:t>
            </a:r>
            <a:r>
              <a:rPr lang="de-DE" dirty="0" smtClean="0"/>
              <a:t>&amp; </a:t>
            </a:r>
            <a:r>
              <a:rPr lang="de-DE" dirty="0" err="1" smtClean="0"/>
              <a:t>Procedural</a:t>
            </a:r>
            <a:r>
              <a:rPr lang="de-DE" dirty="0" smtClean="0"/>
              <a:t> </a:t>
            </a:r>
            <a:r>
              <a:rPr lang="de-DE" dirty="0" err="1" smtClean="0"/>
              <a:t>Characteristics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26637"/>
              </p:ext>
            </p:extLst>
          </p:nvPr>
        </p:nvGraphicFramePr>
        <p:xfrm>
          <a:off x="1398718" y="818578"/>
          <a:ext cx="6011501" cy="36616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240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88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7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43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811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900" b="1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Modified balloon </a:t>
                      </a:r>
                      <a:b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050" b="0" dirty="0">
                          <a:solidFill>
                            <a:schemeClr val="bg1"/>
                          </a:solidFill>
                          <a:effectLst/>
                        </a:rPr>
                        <a:t>(n = 137 lesions)</a:t>
                      </a:r>
                      <a:endParaRPr lang="de-DE" sz="105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Rotational </a:t>
                      </a:r>
                      <a:r>
                        <a:rPr lang="en-US" sz="1050" b="1" dirty="0" err="1">
                          <a:solidFill>
                            <a:schemeClr val="bg1"/>
                          </a:solidFill>
                          <a:effectLst/>
                        </a:rPr>
                        <a:t>atherectomy</a:t>
                      </a: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050" b="0" dirty="0">
                          <a:solidFill>
                            <a:schemeClr val="bg1"/>
                          </a:solidFill>
                          <a:effectLst/>
                        </a:rPr>
                        <a:t>(n = 141 lesions)</a:t>
                      </a:r>
                      <a:endParaRPr lang="de-DE" sz="105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de-DE" sz="105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Location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0.30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     Left main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20 (14.6%)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15 (10.6%)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     Left anterior descending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61 (44.5%)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78 (55.3%)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     Left circumflex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16 (11.7%)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16 (11.3%)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     Right coronary artery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40 (29.2%)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32 (22.7%)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Reference vessel diameter (mm)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3.31±0.44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3.25±0.47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0.25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Diameter stenosis (%)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83.54±8.76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83.02±10.35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0.80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Ostial location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35 (25.5%)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40 (28.4%)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0.52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Bifurcation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61 (44.5%)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55 (39.0%)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0.37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Chronic total occlusion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4 (2.9%)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4 (2.8%)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1.00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B2/C lesion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129 (94.2%)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137 (97.2%)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bg2"/>
                          </a:solidFill>
                          <a:effectLst/>
                        </a:rPr>
                        <a:t>0.62</a:t>
                      </a:r>
                      <a:endParaRPr lang="de-DE" sz="90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7 Fr guiding catheter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111 (81.0%)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130 (92.2%)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0.002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Cutting/scoring balloon diameter (mm)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2.94±0.34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--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--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Max. burr size (mm)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--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1.53±0.18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--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Balloon </a:t>
                      </a:r>
                      <a:r>
                        <a:rPr lang="en-US" sz="900" b="1" dirty="0" err="1">
                          <a:solidFill>
                            <a:srgbClr val="0033CC"/>
                          </a:solidFill>
                          <a:effectLst/>
                        </a:rPr>
                        <a:t>predilatation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103 (75.2%)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119 (84.4%)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0.04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Total stent length / lesion (mm)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35.41±18.00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35.63±15.69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0.94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Max. stent implantation pressure (</a:t>
                      </a:r>
                      <a:r>
                        <a:rPr lang="en-US" sz="900" b="1" dirty="0" err="1">
                          <a:solidFill>
                            <a:srgbClr val="0033CC"/>
                          </a:solidFill>
                          <a:effectLst/>
                        </a:rPr>
                        <a:t>atm</a:t>
                      </a: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)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17.47±3.54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16.47±2.87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33CC"/>
                          </a:solidFill>
                          <a:effectLst/>
                        </a:rPr>
                        <a:t>0.02</a:t>
                      </a:r>
                      <a:endParaRPr lang="de-DE" sz="9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Balloon </a:t>
                      </a:r>
                      <a:r>
                        <a:rPr lang="en-US" sz="900" dirty="0" err="1">
                          <a:solidFill>
                            <a:schemeClr val="bg2"/>
                          </a:solidFill>
                          <a:effectLst/>
                        </a:rPr>
                        <a:t>postdilatation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117 (83.0%)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111 (81.0%)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0.70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Max. </a:t>
                      </a:r>
                      <a:r>
                        <a:rPr lang="en-US" sz="900" dirty="0" err="1">
                          <a:solidFill>
                            <a:schemeClr val="bg2"/>
                          </a:solidFill>
                          <a:effectLst/>
                        </a:rPr>
                        <a:t>postdil</a:t>
                      </a: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. balloon diameter (mm)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3.70±0.54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3.68±0.49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0.76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3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Max. </a:t>
                      </a:r>
                      <a:r>
                        <a:rPr lang="en-US" sz="900" dirty="0" err="1">
                          <a:solidFill>
                            <a:schemeClr val="bg2"/>
                          </a:solidFill>
                          <a:effectLst/>
                        </a:rPr>
                        <a:t>postdil</a:t>
                      </a: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. balloon pressure (</a:t>
                      </a:r>
                      <a:r>
                        <a:rPr lang="en-US" sz="900" dirty="0" err="1">
                          <a:solidFill>
                            <a:schemeClr val="bg2"/>
                          </a:solidFill>
                          <a:effectLst/>
                        </a:rPr>
                        <a:t>atm</a:t>
                      </a: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)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21.86±4.65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20.95±4.88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bg2"/>
                          </a:solidFill>
                          <a:effectLst/>
                        </a:rPr>
                        <a:t>0.12</a:t>
                      </a:r>
                      <a:endParaRPr lang="de-DE" sz="9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065" marR="33065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665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Procedural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In-Hospital Outcome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656513"/>
              </p:ext>
            </p:extLst>
          </p:nvPr>
        </p:nvGraphicFramePr>
        <p:xfrm>
          <a:off x="1311971" y="930902"/>
          <a:ext cx="6550175" cy="35879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941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45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38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0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2567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200" b="1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Modified balloon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</a:rPr>
                        <a:t>(n = 100 pts.)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Rotational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atherectomy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</a:rPr>
                        <a:t>(n = 100 pts.)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de-DE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Procedural duration (min)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78.5±40.6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88.2±34.9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0.07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</a:rPr>
                        <a:t>Fluoroscopy time (min)</a:t>
                      </a:r>
                      <a:endParaRPr lang="de-DE" sz="12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</a:rPr>
                        <a:t>19.6±13.4</a:t>
                      </a:r>
                      <a:endParaRPr lang="de-DE" sz="12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</a:rPr>
                        <a:t>23.9±12.2 </a:t>
                      </a:r>
                      <a:endParaRPr lang="de-DE" sz="12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CC"/>
                          </a:solidFill>
                          <a:effectLst/>
                        </a:rPr>
                        <a:t>0.03</a:t>
                      </a:r>
                      <a:endParaRPr lang="de-DE" sz="12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Contrast amount (ml)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230.0±93.8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233.0±109.1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0.83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Large dissection (&gt; 5mm)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7 (7%)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 (3%)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0.33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Side </a:t>
                      </a:r>
                      <a:r>
                        <a:rPr lang="de-DE" sz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branch</a:t>
                      </a: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de-DE" sz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compromise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13(13%)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6</a:t>
                      </a:r>
                      <a:r>
                        <a:rPr lang="de-DE" sz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 (6%)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0.09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Perforation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4 (4%)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0.68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Pericardial effusion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 (3%)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0.24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Death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Myocardial infarction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TVR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Stent thrombosis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6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Access site complications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5 (5%)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3 (3%)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0.72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0964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392828"/>
            <a:ext cx="7769225" cy="566738"/>
          </a:xfrm>
        </p:spPr>
        <p:txBody>
          <a:bodyPr/>
          <a:lstStyle/>
          <a:p>
            <a:r>
              <a:rPr lang="de-DE" dirty="0"/>
              <a:t>Primary </a:t>
            </a:r>
            <a:r>
              <a:rPr lang="de-DE" dirty="0" err="1" smtClean="0"/>
              <a:t>Endpoint</a:t>
            </a:r>
            <a:r>
              <a:rPr lang="de-DE" dirty="0" smtClean="0"/>
              <a:t> – </a:t>
            </a:r>
            <a:r>
              <a:rPr lang="de-DE" dirty="0" err="1" smtClean="0"/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Success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85495"/>
              </p:ext>
            </p:extLst>
          </p:nvPr>
        </p:nvGraphicFramePr>
        <p:xfrm>
          <a:off x="440130" y="1290825"/>
          <a:ext cx="8125486" cy="27771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5258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16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7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27878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Modified balloon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(n = 100 pts.)</a:t>
                      </a:r>
                      <a:endParaRPr lang="de-DE" sz="16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Rotational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effectLst/>
                        </a:rPr>
                        <a:t>atherectomy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(n = 100 pts.)</a:t>
                      </a:r>
                      <a:endParaRPr lang="de-DE" sz="16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de-DE" sz="16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Strategy success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81 (81%)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98 (98%)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0.0001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85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  <a:effectLst/>
                        </a:rPr>
                        <a:t>   Final TIMI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  <a:effectLst/>
                        </a:rPr>
                        <a:t>flow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  <a:effectLst/>
                        </a:rPr>
                        <a:t> &lt; III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0.99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85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  <a:effectLst/>
                        </a:rPr>
                        <a:t>   Residual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  <a:effectLst/>
                        </a:rPr>
                        <a:t>stenosis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  <a:effectLst/>
                        </a:rPr>
                        <a:t> &gt;20%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0.49</a:t>
                      </a:r>
                      <a:endParaRPr lang="de-DE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  Stent failure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4 (4%)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0.36</a:t>
                      </a:r>
                      <a:endParaRPr lang="de-DE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   Crossover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16 (16%)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0 (0%)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effectLst/>
                        </a:rPr>
                        <a:t>&lt;0.0001</a:t>
                      </a:r>
                      <a:endParaRPr lang="de-DE" sz="1600" b="1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64" marR="5786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2952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 nach rechts 5"/>
          <p:cNvSpPr/>
          <p:nvPr/>
        </p:nvSpPr>
        <p:spPr bwMode="auto">
          <a:xfrm rot="5400000">
            <a:off x="3300375" y="2325648"/>
            <a:ext cx="538064" cy="77050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Cross-Over </a:t>
            </a:r>
            <a:r>
              <a:rPr lang="de-DE" dirty="0" err="1"/>
              <a:t>Patients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494521"/>
              </p:ext>
            </p:extLst>
          </p:nvPr>
        </p:nvGraphicFramePr>
        <p:xfrm>
          <a:off x="1541021" y="2979935"/>
          <a:ext cx="7143459" cy="181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7" y="790369"/>
            <a:ext cx="5580345" cy="195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5740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18" y="811713"/>
            <a:ext cx="7074960" cy="3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Subgroup</a:t>
            </a:r>
            <a:r>
              <a:rPr lang="de-DE" dirty="0" smtClean="0"/>
              <a:t> Analysis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92299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943100" y="1458516"/>
            <a:ext cx="4457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b="0" i="0">
              <a:solidFill>
                <a:schemeClr val="tx1"/>
              </a:solidFill>
              <a:ea typeface="MS PGothic" pitchFamily="34" charset="-128"/>
              <a:cs typeface="ヒラギノ角ゴ Pro W3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2155066"/>
            <a:ext cx="8383588" cy="30861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0" dirty="0"/>
              <a:t>I, </a:t>
            </a:r>
            <a:r>
              <a:rPr lang="en-US" sz="2400" b="0" dirty="0" err="1"/>
              <a:t>Gert</a:t>
            </a:r>
            <a:r>
              <a:rPr lang="en-US" sz="2400" b="0" dirty="0"/>
              <a:t> Richardt have received </a:t>
            </a:r>
            <a:r>
              <a:rPr lang="en-GB" sz="2400" b="0" dirty="0"/>
              <a:t>speaker’s honoraria from Boston </a:t>
            </a:r>
            <a:r>
              <a:rPr lang="en-GB" sz="2400" b="0" dirty="0" smtClean="0"/>
              <a:t>Scientific and </a:t>
            </a:r>
            <a:r>
              <a:rPr lang="en-GB" sz="2400" b="0" dirty="0" err="1"/>
              <a:t>Biotronik</a:t>
            </a:r>
            <a:r>
              <a:rPr lang="en-US" sz="2400" b="0" dirty="0"/>
              <a:t>.</a:t>
            </a:r>
            <a:endParaRPr lang="en-US" sz="2100" b="0" dirty="0"/>
          </a:p>
          <a:p>
            <a:pPr marL="0" indent="0" eaLnBrk="1" hangingPunct="1"/>
            <a:endParaRPr lang="en-US" sz="2100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84214" y="1001666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i="0" kern="0" dirty="0">
                <a:solidFill>
                  <a:srgbClr val="053763"/>
                </a:solidFill>
              </a:rPr>
              <a:t>Disclosure Statement of Financial Interest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il nach rechts 3"/>
          <p:cNvSpPr/>
          <p:nvPr/>
        </p:nvSpPr>
        <p:spPr bwMode="auto">
          <a:xfrm rot="5400000">
            <a:off x="739911" y="725705"/>
            <a:ext cx="374461" cy="365237"/>
          </a:xfrm>
          <a:prstGeom prst="rightArrow">
            <a:avLst/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18" y="811713"/>
            <a:ext cx="7074960" cy="3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Subgroup</a:t>
            </a:r>
            <a:r>
              <a:rPr lang="de-DE" dirty="0" smtClean="0"/>
              <a:t> Analysis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34397" y="392559"/>
            <a:ext cx="1423787" cy="461665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200" i="0" u="sng" dirty="0" err="1">
                <a:solidFill>
                  <a:schemeClr val="bg1"/>
                </a:solidFill>
              </a:rPr>
              <a:t>N</a:t>
            </a:r>
            <a:r>
              <a:rPr lang="de-DE" sz="1200" i="0" u="sng" dirty="0" err="1" smtClean="0">
                <a:solidFill>
                  <a:schemeClr val="bg1"/>
                </a:solidFill>
              </a:rPr>
              <a:t>o</a:t>
            </a:r>
            <a:endParaRPr lang="de-DE" sz="1200" i="0" u="sng" dirty="0" smtClean="0">
              <a:solidFill>
                <a:schemeClr val="bg1"/>
              </a:solidFill>
            </a:endParaRPr>
          </a:p>
          <a:p>
            <a:pPr algn="ctr"/>
            <a:r>
              <a:rPr lang="de-DE" sz="1200" i="0" dirty="0" smtClean="0">
                <a:solidFill>
                  <a:schemeClr val="bg1"/>
                </a:solidFill>
              </a:rPr>
              <a:t>Advantage </a:t>
            </a:r>
            <a:r>
              <a:rPr lang="de-DE" sz="1200" i="0" dirty="0" err="1" smtClean="0">
                <a:solidFill>
                  <a:schemeClr val="bg1"/>
                </a:solidFill>
              </a:rPr>
              <a:t>of</a:t>
            </a:r>
            <a:r>
              <a:rPr lang="de-DE" sz="1200" i="0" dirty="0" smtClean="0">
                <a:solidFill>
                  <a:schemeClr val="bg1"/>
                </a:solidFill>
              </a:rPr>
              <a:t> RA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1403306" y="1303700"/>
            <a:ext cx="6989275" cy="2263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403306" y="2515409"/>
            <a:ext cx="6989275" cy="2263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1403306" y="3926295"/>
            <a:ext cx="6989275" cy="2263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6678" y="1278368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i="0" dirty="0" err="1" smtClean="0">
                <a:solidFill>
                  <a:srgbClr val="FF0000"/>
                </a:solidFill>
              </a:rPr>
              <a:t>Female</a:t>
            </a:r>
            <a:r>
              <a:rPr lang="de-DE" sz="1200" i="0" dirty="0" smtClean="0">
                <a:solidFill>
                  <a:srgbClr val="FF0000"/>
                </a:solidFill>
              </a:rPr>
              <a:t> </a:t>
            </a:r>
            <a:r>
              <a:rPr lang="de-DE" sz="1200" i="0" dirty="0" err="1" smtClean="0">
                <a:solidFill>
                  <a:srgbClr val="FF0000"/>
                </a:solidFill>
              </a:rPr>
              <a:t>gender</a:t>
            </a:r>
            <a:endParaRPr lang="de-DE" sz="1200" i="0" dirty="0" smtClean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363" y="2497857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i="0" dirty="0" smtClean="0">
                <a:solidFill>
                  <a:srgbClr val="FF0000"/>
                </a:solidFill>
              </a:rPr>
              <a:t> LAD </a:t>
            </a:r>
            <a:r>
              <a:rPr lang="de-DE" sz="1200" i="0" dirty="0" err="1" smtClean="0">
                <a:solidFill>
                  <a:srgbClr val="FF0000"/>
                </a:solidFill>
              </a:rPr>
              <a:t>as</a:t>
            </a:r>
            <a:r>
              <a:rPr lang="de-DE" sz="1200" i="0" dirty="0" smtClean="0">
                <a:solidFill>
                  <a:srgbClr val="FF0000"/>
                </a:solidFill>
              </a:rPr>
              <a:t> </a:t>
            </a:r>
            <a:r>
              <a:rPr lang="de-DE" sz="1200" i="0" dirty="0" err="1" smtClean="0">
                <a:solidFill>
                  <a:srgbClr val="FF0000"/>
                </a:solidFill>
              </a:rPr>
              <a:t>target</a:t>
            </a:r>
            <a:endParaRPr lang="de-DE" sz="1200" i="0" dirty="0" smtClean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51596" y="3900963"/>
            <a:ext cx="1518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i="0" dirty="0" smtClean="0">
                <a:solidFill>
                  <a:srgbClr val="FF0000"/>
                </a:solidFill>
              </a:rPr>
              <a:t>Non Type C </a:t>
            </a:r>
            <a:r>
              <a:rPr lang="de-DE" sz="1200" i="0" dirty="0" err="1" smtClean="0">
                <a:solidFill>
                  <a:srgbClr val="FF0000"/>
                </a:solidFill>
              </a:rPr>
              <a:t>lesion</a:t>
            </a:r>
            <a:endParaRPr lang="de-DE" sz="1200" i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182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Baseline QCA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867539"/>
              </p:ext>
            </p:extLst>
          </p:nvPr>
        </p:nvGraphicFramePr>
        <p:xfrm>
          <a:off x="1093371" y="671878"/>
          <a:ext cx="6517496" cy="36431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269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8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25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70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9373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Modified balloon </a:t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(n =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136 lesions)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Rotational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  <a:effectLst/>
                        </a:rPr>
                        <a:t>atherectomy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(n =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137 lesions)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Before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the procedure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Lesion length (mm)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20.16±11.88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20.86±12.30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0.63</a:t>
                      </a:r>
                      <a:endParaRPr lang="de-DE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Reference vessel diameter (mm)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3.08±0.47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3.10±0.49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0.84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Minimal lumen diameter (mm)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1.07±0.34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1.15±0.35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0.07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Diameter stenosis (%)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65.18±9.53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63.43±9.80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0.16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 marL="111760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Immediately after 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the procedure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Minimal lumen diameter (mm)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     In-stent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2.81±0.47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2.85±0.43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0.56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     In-segment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2.58±0.53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2.62±0.67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0.61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Diameter stenosis (%)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     In-stent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12.34±5.14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12.62±5.36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0.63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     In-segment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17.12±7.39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17.58±7.31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0.59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Acute gain (mm)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        In-stent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1.74±0.45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1.70±0.42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0.45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8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       In-segment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1.50±0.51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1.47±0.64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0.61</a:t>
                      </a: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 bwMode="auto">
          <a:xfrm>
            <a:off x="1046539" y="3736883"/>
            <a:ext cx="6643935" cy="628981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6388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603455"/>
            <a:ext cx="7769225" cy="566738"/>
          </a:xfrm>
        </p:spPr>
        <p:txBody>
          <a:bodyPr/>
          <a:lstStyle/>
          <a:p>
            <a:r>
              <a:rPr lang="de-DE" dirty="0" smtClean="0"/>
              <a:t>Co-Primary </a:t>
            </a:r>
            <a:r>
              <a:rPr lang="de-DE" dirty="0" err="1" smtClean="0"/>
              <a:t>Endpoint</a:t>
            </a:r>
            <a:r>
              <a:rPr lang="de-DE" dirty="0" smtClean="0"/>
              <a:t> – In </a:t>
            </a:r>
            <a:r>
              <a:rPr lang="de-DE" dirty="0" err="1" smtClean="0"/>
              <a:t>stent</a:t>
            </a:r>
            <a:r>
              <a:rPr lang="de-DE" dirty="0" smtClean="0"/>
              <a:t> LLL at 9 </a:t>
            </a:r>
            <a:r>
              <a:rPr lang="de-DE" dirty="0" err="1" smtClean="0"/>
              <a:t>Month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85" y="1146147"/>
            <a:ext cx="4896091" cy="351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7023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293234"/>
            <a:ext cx="7769225" cy="566738"/>
          </a:xfrm>
        </p:spPr>
        <p:txBody>
          <a:bodyPr/>
          <a:lstStyle/>
          <a:p>
            <a:r>
              <a:rPr lang="de-DE" dirty="0" smtClean="0"/>
              <a:t>QCA at 9 </a:t>
            </a:r>
            <a:r>
              <a:rPr lang="de-DE" dirty="0" err="1" smtClean="0"/>
              <a:t>Month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578823"/>
              </p:ext>
            </p:extLst>
          </p:nvPr>
        </p:nvGraphicFramePr>
        <p:xfrm>
          <a:off x="1061682" y="1125325"/>
          <a:ext cx="6517496" cy="322931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269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8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25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70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9373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Modified balloon </a:t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(n =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112 lesions)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Rotational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  <a:effectLst/>
                        </a:rPr>
                        <a:t>atherectomy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</a:rPr>
                        <a:t>(n =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</a:rPr>
                        <a:t>97 lesions)</a:t>
                      </a:r>
                      <a:endParaRPr lang="de-DE" sz="11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de-DE" sz="11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Minimal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lumen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diameter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(mm)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stent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2.68±0.59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2.64±0.51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0.59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In-segment</a:t>
                      </a: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2.50±0.54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2.50±0.55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0.96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Diameter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stenosis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stent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18.83±13.42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19.75±11.54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0.49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In-segment</a:t>
                      </a: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22.40±11.36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23.30±11.43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0.52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Late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lumen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loss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(mm)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stent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0.16±0.40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0.22±0.41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0.21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In-segment</a:t>
                      </a: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0.07±0.52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0.18±0.74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0.25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Binary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restenosis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</a:t>
                      </a:r>
                      <a:r>
                        <a:rPr lang="de-DE" sz="12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stent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 (5.3%)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(2.1%)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0.30</a:t>
                      </a:r>
                      <a:endParaRPr lang="de-DE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7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In-segment</a:t>
                      </a: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 (4.5%)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(2.1%)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0.32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9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94" marR="64294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5593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195971"/>
            <a:ext cx="7769225" cy="566738"/>
          </a:xfrm>
        </p:spPr>
        <p:txBody>
          <a:bodyPr/>
          <a:lstStyle/>
          <a:p>
            <a:r>
              <a:rPr lang="de-DE" dirty="0"/>
              <a:t>Clinical Outcome at 9 </a:t>
            </a:r>
            <a:r>
              <a:rPr lang="de-DE" dirty="0" err="1"/>
              <a:t>Month</a:t>
            </a:r>
            <a:endParaRPr lang="de-DE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025443"/>
              </p:ext>
            </p:extLst>
          </p:nvPr>
        </p:nvGraphicFramePr>
        <p:xfrm>
          <a:off x="462626" y="1040503"/>
          <a:ext cx="7619484" cy="29907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585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6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86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90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8463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200" b="1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Modified balloon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</a:rPr>
                        <a:t>(n =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</a:rPr>
                        <a:t>100 pts.)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Rotational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atherectomy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</a:rPr>
                        <a:t>(n =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</a:rPr>
                        <a:t>100 pts.)</a:t>
                      </a:r>
                      <a:endParaRPr lang="de-DE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de-DE" sz="12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Death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 marL="247650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Cardiac death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 marL="247650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Non-cardiac death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Myocardial infarction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3 (3%)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 marL="247650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Target vessel MI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 marL="247650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Periprocedural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MI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 (1%)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 marL="247650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Spontaneous MI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 (2%)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0.50</a:t>
                      </a:r>
                      <a:endParaRPr lang="de-DE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Stent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thrombosis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def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</a:rPr>
                        <a:t>./prob.)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0 (0%)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1.00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</a:rPr>
                        <a:t>TVR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mbria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(8%)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(3%)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0.21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9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Target vessel failure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8 (8%)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6 (6%)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0.78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 bwMode="auto">
          <a:xfrm>
            <a:off x="406987" y="3736884"/>
            <a:ext cx="7679903" cy="332990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 smtClean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3016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333407"/>
            <a:ext cx="7769225" cy="566738"/>
          </a:xfrm>
        </p:spPr>
        <p:txBody>
          <a:bodyPr/>
          <a:lstStyle/>
          <a:p>
            <a:r>
              <a:rPr lang="de-DE" dirty="0" err="1"/>
              <a:t>Limitations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78266" y="1157345"/>
            <a:ext cx="7772400" cy="3086100"/>
          </a:xfrm>
        </p:spPr>
        <p:txBody>
          <a:bodyPr/>
          <a:lstStyle/>
          <a:p>
            <a:r>
              <a:rPr lang="de-DE" sz="2000" b="0" dirty="0" smtClean="0"/>
              <a:t>Cross-</a:t>
            </a:r>
            <a:r>
              <a:rPr lang="de-DE" sz="2000" b="0" dirty="0" err="1" smtClean="0"/>
              <a:t>over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is</a:t>
            </a:r>
            <a:r>
              <a:rPr lang="de-DE" sz="2000" b="0" dirty="0" smtClean="0"/>
              <a:t> a potential </a:t>
            </a:r>
            <a:r>
              <a:rPr lang="de-DE" sz="2000" b="0" dirty="0" err="1" smtClean="0"/>
              <a:t>source</a:t>
            </a:r>
            <a:r>
              <a:rPr lang="de-DE" sz="2000" b="0" dirty="0" smtClean="0"/>
              <a:t> </a:t>
            </a:r>
            <a:r>
              <a:rPr lang="de-DE" sz="2000" b="0" dirty="0" err="1"/>
              <a:t>of</a:t>
            </a:r>
            <a:r>
              <a:rPr lang="de-DE" sz="2000" b="0" dirty="0"/>
              <a:t> </a:t>
            </a:r>
            <a:r>
              <a:rPr lang="de-DE" sz="2000" b="0" dirty="0" err="1" smtClean="0"/>
              <a:t>bias</a:t>
            </a:r>
            <a:endParaRPr lang="de-DE" sz="2000" b="0" dirty="0" smtClean="0"/>
          </a:p>
          <a:p>
            <a:r>
              <a:rPr lang="de-DE" sz="2000" b="0" dirty="0" smtClean="0"/>
              <a:t>Not </a:t>
            </a:r>
            <a:r>
              <a:rPr lang="de-DE" sz="2000" b="0" dirty="0" err="1" smtClean="0"/>
              <a:t>powered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for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clinical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endpoints</a:t>
            </a:r>
            <a:endParaRPr lang="de-DE" sz="2000" b="0" dirty="0"/>
          </a:p>
          <a:p>
            <a:r>
              <a:rPr lang="de-DE" sz="2000" b="0" dirty="0" err="1" smtClean="0"/>
              <a:t>Mainly</a:t>
            </a:r>
            <a:r>
              <a:rPr lang="de-DE" sz="2000" b="0" dirty="0" smtClean="0"/>
              <a:t> </a:t>
            </a:r>
            <a:r>
              <a:rPr lang="de-DE" sz="2000" b="0" dirty="0" err="1"/>
              <a:t>t</a:t>
            </a:r>
            <a:r>
              <a:rPr lang="de-DE" sz="2000" b="0" dirty="0" err="1" smtClean="0"/>
              <a:t>ransfemoral</a:t>
            </a:r>
            <a:r>
              <a:rPr lang="de-DE" sz="2000" b="0" dirty="0" smtClean="0"/>
              <a:t> </a:t>
            </a:r>
            <a:r>
              <a:rPr lang="de-DE" sz="2000" b="0" dirty="0" err="1"/>
              <a:t>approach</a:t>
            </a:r>
            <a:endParaRPr lang="de-DE" sz="2000" b="0" dirty="0"/>
          </a:p>
          <a:p>
            <a:r>
              <a:rPr lang="de-DE" sz="2000" b="0" dirty="0" err="1"/>
              <a:t>Exclusion</a:t>
            </a:r>
            <a:r>
              <a:rPr lang="de-DE" sz="2000" b="0" dirty="0"/>
              <a:t> </a:t>
            </a:r>
            <a:r>
              <a:rPr lang="de-DE" sz="2000" b="0" dirty="0" err="1"/>
              <a:t>of</a:t>
            </a:r>
            <a:r>
              <a:rPr lang="de-DE" sz="2000" b="0" dirty="0"/>
              <a:t> </a:t>
            </a:r>
            <a:r>
              <a:rPr lang="de-DE" sz="2000" b="0" dirty="0" err="1"/>
              <a:t>acute</a:t>
            </a:r>
            <a:r>
              <a:rPr lang="de-DE" sz="2000" b="0" dirty="0"/>
              <a:t> </a:t>
            </a:r>
            <a:r>
              <a:rPr lang="de-DE" sz="2000" b="0" dirty="0" err="1"/>
              <a:t>and</a:t>
            </a:r>
            <a:r>
              <a:rPr lang="de-DE" sz="2000" b="0" dirty="0"/>
              <a:t> </a:t>
            </a:r>
            <a:r>
              <a:rPr lang="de-DE" sz="2000" b="0" dirty="0" err="1"/>
              <a:t>clinically</a:t>
            </a:r>
            <a:r>
              <a:rPr lang="de-DE" sz="2000" b="0" dirty="0"/>
              <a:t> </a:t>
            </a:r>
            <a:r>
              <a:rPr lang="de-DE" sz="2000" b="0" dirty="0" err="1"/>
              <a:t>unstable</a:t>
            </a:r>
            <a:r>
              <a:rPr lang="de-DE" sz="2000" b="0" dirty="0"/>
              <a:t> </a:t>
            </a:r>
            <a:r>
              <a:rPr lang="de-DE" sz="2000" b="0" dirty="0" err="1"/>
              <a:t>patients</a:t>
            </a:r>
            <a:endParaRPr lang="de-DE" sz="2000" b="0" dirty="0"/>
          </a:p>
          <a:p>
            <a:r>
              <a:rPr lang="de-DE" sz="2000" b="0" dirty="0" err="1" smtClean="0"/>
              <a:t>Angiography-guided</a:t>
            </a:r>
            <a:r>
              <a:rPr lang="de-DE" sz="2000" b="0" dirty="0"/>
              <a:t> </a:t>
            </a:r>
            <a:r>
              <a:rPr lang="de-DE" sz="2000" b="0" dirty="0" err="1" smtClean="0"/>
              <a:t>procedures</a:t>
            </a:r>
            <a:endParaRPr lang="de-DE" sz="2000" b="0" dirty="0"/>
          </a:p>
          <a:p>
            <a:r>
              <a:rPr lang="de-DE" sz="2000" b="0" dirty="0" smtClean="0"/>
              <a:t>Other </a:t>
            </a:r>
            <a:r>
              <a:rPr lang="de-DE" sz="2000" b="0" dirty="0" err="1" smtClean="0"/>
              <a:t>techniques</a:t>
            </a:r>
            <a:r>
              <a:rPr lang="de-DE" sz="2000" b="0" dirty="0" smtClean="0"/>
              <a:t> not </a:t>
            </a:r>
            <a:r>
              <a:rPr lang="de-DE" sz="2000" b="0" dirty="0" err="1" smtClean="0"/>
              <a:t>tested</a:t>
            </a:r>
            <a:r>
              <a:rPr lang="de-DE" sz="2000" b="0" dirty="0" smtClean="0"/>
              <a:t> (Orbital </a:t>
            </a:r>
            <a:r>
              <a:rPr lang="de-DE" sz="2000" b="0" dirty="0" err="1" smtClean="0"/>
              <a:t>atherectomy</a:t>
            </a:r>
            <a:r>
              <a:rPr lang="de-DE" sz="2000" b="0" dirty="0" smtClean="0"/>
              <a:t>, Laser, </a:t>
            </a:r>
            <a:r>
              <a:rPr lang="de-DE" sz="2000" b="0" dirty="0" err="1" smtClean="0"/>
              <a:t>Lithoplasty</a:t>
            </a:r>
            <a:r>
              <a:rPr lang="de-DE" sz="2000" b="0" dirty="0" smtClean="0"/>
              <a:t> etc.)</a:t>
            </a:r>
            <a:endParaRPr lang="de-DE" sz="2000" b="0" dirty="0"/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05802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338693"/>
            <a:ext cx="7769225" cy="566738"/>
          </a:xfr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756" y="1140704"/>
            <a:ext cx="7772400" cy="3086100"/>
          </a:xfrm>
        </p:spPr>
        <p:txBody>
          <a:bodyPr/>
          <a:lstStyle/>
          <a:p>
            <a:pPr marL="0" indent="0">
              <a:buNone/>
            </a:pPr>
            <a:r>
              <a:rPr lang="en-GB" b="0" dirty="0"/>
              <a:t>In patients with severely calcified </a:t>
            </a:r>
            <a:r>
              <a:rPr lang="en-GB" b="0" dirty="0" smtClean="0"/>
              <a:t>coronary lesions</a:t>
            </a:r>
            <a:endParaRPr lang="en-GB" b="0" dirty="0"/>
          </a:p>
          <a:p>
            <a:r>
              <a:rPr lang="en-GB" b="0" dirty="0" smtClean="0"/>
              <a:t>Elective </a:t>
            </a:r>
            <a:r>
              <a:rPr lang="en-GB" b="0" dirty="0"/>
              <a:t>RA is feasible in nearly all patients and the acute success rate is superior to modified balloons.</a:t>
            </a:r>
          </a:p>
          <a:p>
            <a:r>
              <a:rPr lang="en-GB" b="0" dirty="0"/>
              <a:t>B</a:t>
            </a:r>
            <a:r>
              <a:rPr lang="en-GB" b="0" dirty="0" smtClean="0"/>
              <a:t>oth </a:t>
            </a:r>
            <a:r>
              <a:rPr lang="en-GB" b="0" dirty="0"/>
              <a:t>approaches </a:t>
            </a:r>
            <a:r>
              <a:rPr lang="en-GB" b="0" dirty="0" smtClean="0"/>
              <a:t>(elective RA and balloon plus bailout RA) are </a:t>
            </a:r>
            <a:r>
              <a:rPr lang="en-GB" b="0" dirty="0"/>
              <a:t>equally safe and </a:t>
            </a:r>
            <a:r>
              <a:rPr lang="en-GB" b="0" dirty="0" smtClean="0"/>
              <a:t>effective.</a:t>
            </a:r>
            <a:endParaRPr lang="en-GB" b="0" dirty="0"/>
          </a:p>
          <a:p>
            <a:r>
              <a:rPr lang="en-GB" b="0" dirty="0" smtClean="0"/>
              <a:t>Use of RA is no longer associated with excessive LLL in the era of modern SES. </a:t>
            </a:r>
            <a:endParaRPr lang="de-DE" b="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6266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7DB1B63-4284-A840-AD40-FA6CF27A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14" y="207819"/>
            <a:ext cx="2913902" cy="4272742"/>
          </a:xfrm>
          <a:prstGeom prst="rect">
            <a:avLst/>
          </a:prstGeom>
          <a:effectLst>
            <a:outerShdw blurRad="292100" dist="38100" dir="66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C14AD371-7AA0-AB4F-9D71-62EA7577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662" y="1528618"/>
            <a:ext cx="381100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i="0" dirty="0">
                <a:solidFill>
                  <a:schemeClr val="bg2"/>
                </a:solidFill>
                <a:latin typeface="Helvetica" pitchFamily="34" charset="0"/>
                <a:ea typeface="ＭＳ Ｐゴシック" pitchFamily="34" charset="-128"/>
              </a:rPr>
              <a:t>M. Abdel-Wahab, G. Richardt and coauthors</a:t>
            </a:r>
          </a:p>
          <a:p>
            <a:pPr>
              <a:spcBef>
                <a:spcPct val="50000"/>
              </a:spcBef>
            </a:pPr>
            <a:r>
              <a:rPr lang="en-US" sz="1400" b="0" i="0" dirty="0">
                <a:solidFill>
                  <a:schemeClr val="bg2"/>
                </a:solidFill>
                <a:latin typeface="Helvetica" pitchFamily="34" charset="0"/>
                <a:ea typeface="ＭＳ Ｐゴシック" pitchFamily="34" charset="-128"/>
              </a:rPr>
              <a:t>High-Speed Rotational Atherectomy Versus Modified Balloons Before Drug-Eluting Stent Implantation in Severely Calcified Coronary Lesions: The Randomized PREPARE-CALC Trial</a:t>
            </a:r>
          </a:p>
          <a:p>
            <a:pPr>
              <a:spcBef>
                <a:spcPct val="50000"/>
              </a:spcBef>
            </a:pPr>
            <a:r>
              <a:rPr lang="en-US" sz="1400" b="0" i="0" dirty="0">
                <a:solidFill>
                  <a:schemeClr val="bg2"/>
                </a:solidFill>
                <a:latin typeface="Helvetica" pitchFamily="34" charset="0"/>
                <a:ea typeface="ＭＳ Ｐゴシック" pitchFamily="34" charset="-128"/>
              </a:rPr>
              <a:t>Published online September 24, 2018</a:t>
            </a:r>
          </a:p>
        </p:txBody>
      </p:sp>
    </p:spTree>
    <p:extLst>
      <p:ext uri="{BB962C8B-B14F-4D97-AF65-F5344CB8AC3E}">
        <p14:creationId xmlns:p14="http://schemas.microsoft.com/office/powerpoint/2010/main" val="2134921878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/>
          <a:srcRect l="5570" t="7203" r="5635" b="12590"/>
          <a:stretch/>
        </p:blipFill>
        <p:spPr>
          <a:xfrm>
            <a:off x="4597240" y="1138648"/>
            <a:ext cx="4257973" cy="2403407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3356356" y="4021675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i="0" dirty="0" err="1" smtClean="0">
                <a:solidFill>
                  <a:schemeClr val="bg1"/>
                </a:solidFill>
              </a:rPr>
              <a:t>Thank</a:t>
            </a:r>
            <a:r>
              <a:rPr lang="de-DE" sz="3200" i="0" dirty="0" smtClean="0">
                <a:solidFill>
                  <a:schemeClr val="bg1"/>
                </a:solidFill>
              </a:rPr>
              <a:t> </a:t>
            </a:r>
            <a:r>
              <a:rPr lang="de-DE" sz="3200" i="0" dirty="0" err="1" smtClean="0">
                <a:solidFill>
                  <a:schemeClr val="bg1"/>
                </a:solidFill>
              </a:rPr>
              <a:t>you</a:t>
            </a:r>
            <a:r>
              <a:rPr lang="de-DE" sz="3200" i="0" dirty="0" smtClean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5" name="Picture 5" descr="http://upload.wikimedia.org/wikipedia/commons/9/93/Deutsches_Herzzentrum_Muench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9" y="1138647"/>
            <a:ext cx="3605110" cy="240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095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21" y="465239"/>
            <a:ext cx="7769225" cy="566738"/>
          </a:xfrm>
        </p:spPr>
        <p:txBody>
          <a:bodyPr/>
          <a:lstStyle/>
          <a:p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Severely</a:t>
            </a:r>
            <a:r>
              <a:rPr lang="de-DE" dirty="0"/>
              <a:t> </a:t>
            </a:r>
            <a:r>
              <a:rPr lang="de-DE" dirty="0" err="1"/>
              <a:t>Calcified</a:t>
            </a:r>
            <a:r>
              <a:rPr lang="de-DE" dirty="0"/>
              <a:t> </a:t>
            </a:r>
            <a:r>
              <a:rPr lang="de-DE" dirty="0" err="1"/>
              <a:t>Lesions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026" y="1462400"/>
            <a:ext cx="7772400" cy="3086100"/>
          </a:xfrm>
        </p:spPr>
        <p:txBody>
          <a:bodyPr/>
          <a:lstStyle/>
          <a:p>
            <a:r>
              <a:rPr lang="de-DE" sz="2000" b="0" dirty="0" err="1"/>
              <a:t>E</a:t>
            </a:r>
            <a:r>
              <a:rPr lang="de-DE" sz="2000" b="0" dirty="0" err="1" smtClean="0"/>
              <a:t>lderly</a:t>
            </a:r>
            <a:r>
              <a:rPr lang="de-DE" sz="2000" b="0" dirty="0" smtClean="0"/>
              <a:t> </a:t>
            </a:r>
            <a:r>
              <a:rPr lang="de-DE" sz="2000" b="0" dirty="0" err="1"/>
              <a:t>with</a:t>
            </a:r>
            <a:r>
              <a:rPr lang="de-DE" sz="2000" b="0" dirty="0"/>
              <a:t> </a:t>
            </a:r>
            <a:r>
              <a:rPr lang="de-DE" sz="2000" b="0" dirty="0" err="1"/>
              <a:t>numerous</a:t>
            </a:r>
            <a:r>
              <a:rPr lang="de-DE" sz="2000" b="0" dirty="0"/>
              <a:t> </a:t>
            </a:r>
            <a:r>
              <a:rPr lang="de-DE" sz="2000" b="0" dirty="0" err="1"/>
              <a:t>comorbidities</a:t>
            </a:r>
            <a:endParaRPr lang="de-DE" sz="2000" b="0" dirty="0"/>
          </a:p>
          <a:p>
            <a:r>
              <a:rPr lang="de-DE" sz="2000" b="0" dirty="0" err="1"/>
              <a:t>G</a:t>
            </a:r>
            <a:r>
              <a:rPr lang="de-DE" sz="2000" b="0" dirty="0" err="1" smtClean="0"/>
              <a:t>rowing</a:t>
            </a:r>
            <a:r>
              <a:rPr lang="de-DE" sz="2000" b="0" dirty="0" smtClean="0"/>
              <a:t> </a:t>
            </a:r>
            <a:r>
              <a:rPr lang="de-DE" sz="2000" b="0" dirty="0" err="1"/>
              <a:t>demand</a:t>
            </a:r>
            <a:r>
              <a:rPr lang="de-DE" sz="2000" b="0" dirty="0"/>
              <a:t> </a:t>
            </a:r>
            <a:r>
              <a:rPr lang="de-DE" sz="2000" b="0" dirty="0" err="1"/>
              <a:t>for</a:t>
            </a:r>
            <a:r>
              <a:rPr lang="de-DE" sz="2000" b="0" dirty="0"/>
              <a:t> </a:t>
            </a:r>
            <a:r>
              <a:rPr lang="de-DE" sz="2000" b="0" dirty="0" err="1" smtClean="0"/>
              <a:t>revascularisation</a:t>
            </a:r>
            <a:endParaRPr lang="de-DE" sz="2000" b="0" dirty="0"/>
          </a:p>
          <a:p>
            <a:r>
              <a:rPr lang="de-DE" sz="2000" b="0" dirty="0" err="1"/>
              <a:t>I</a:t>
            </a:r>
            <a:r>
              <a:rPr lang="de-DE" sz="2000" b="0" dirty="0" err="1" smtClean="0"/>
              <a:t>ncreased</a:t>
            </a:r>
            <a:r>
              <a:rPr lang="de-DE" sz="2000" b="0" dirty="0" smtClean="0"/>
              <a:t> </a:t>
            </a:r>
            <a:r>
              <a:rPr lang="de-DE" sz="2000" b="0" dirty="0" err="1"/>
              <a:t>periprocedural</a:t>
            </a:r>
            <a:r>
              <a:rPr lang="de-DE" sz="2000" b="0" dirty="0"/>
              <a:t> </a:t>
            </a:r>
            <a:r>
              <a:rPr lang="de-DE" sz="2000" b="0" dirty="0" err="1"/>
              <a:t>complications</a:t>
            </a:r>
            <a:endParaRPr lang="de-DE" sz="2000" b="0" dirty="0"/>
          </a:p>
          <a:p>
            <a:r>
              <a:rPr lang="de-DE" sz="2000" b="0" dirty="0"/>
              <a:t>M</a:t>
            </a:r>
            <a:r>
              <a:rPr lang="de-DE" sz="2000" b="0" dirty="0" smtClean="0"/>
              <a:t>ore </a:t>
            </a:r>
            <a:r>
              <a:rPr lang="de-DE" sz="2000" b="0" dirty="0" err="1"/>
              <a:t>long</a:t>
            </a:r>
            <a:r>
              <a:rPr lang="de-DE" sz="2000" b="0" dirty="0"/>
              <a:t>-term </a:t>
            </a:r>
            <a:r>
              <a:rPr lang="de-DE" sz="2000" b="0" dirty="0" err="1"/>
              <a:t>adverse</a:t>
            </a:r>
            <a:r>
              <a:rPr lang="de-DE" sz="2000" b="0" dirty="0"/>
              <a:t> </a:t>
            </a:r>
            <a:r>
              <a:rPr lang="de-DE" sz="2000" b="0" dirty="0" err="1"/>
              <a:t>events</a:t>
            </a:r>
            <a:endParaRPr lang="de-DE" sz="2000" b="0" dirty="0"/>
          </a:p>
          <a:p>
            <a:r>
              <a:rPr lang="de-DE" sz="2000" b="0" dirty="0" err="1"/>
              <a:t>M</a:t>
            </a:r>
            <a:r>
              <a:rPr lang="de-DE" sz="2000" b="0" dirty="0" err="1" smtClean="0"/>
              <a:t>ostly</a:t>
            </a:r>
            <a:r>
              <a:rPr lang="de-DE" sz="2000" b="0" dirty="0" smtClean="0"/>
              <a:t> </a:t>
            </a:r>
            <a:r>
              <a:rPr lang="de-DE" sz="2000" b="0" dirty="0" err="1"/>
              <a:t>excluded</a:t>
            </a:r>
            <a:r>
              <a:rPr lang="de-DE" sz="2000" b="0" dirty="0"/>
              <a:t> </a:t>
            </a:r>
            <a:r>
              <a:rPr lang="de-DE" sz="2000" b="0" dirty="0" err="1"/>
              <a:t>from</a:t>
            </a:r>
            <a:r>
              <a:rPr lang="de-DE" sz="2000" b="0" dirty="0"/>
              <a:t> </a:t>
            </a:r>
            <a:r>
              <a:rPr lang="de-DE" sz="2000" b="0" dirty="0" err="1"/>
              <a:t>randomized</a:t>
            </a:r>
            <a:r>
              <a:rPr lang="de-DE" sz="2000" b="0" dirty="0"/>
              <a:t> PCI </a:t>
            </a:r>
            <a:r>
              <a:rPr lang="de-DE" sz="2000" b="0" dirty="0" err="1" smtClean="0"/>
              <a:t>trials</a:t>
            </a:r>
            <a:endParaRPr lang="de-DE" sz="2000" b="0" dirty="0"/>
          </a:p>
          <a:p>
            <a:r>
              <a:rPr lang="de-DE" sz="2000" b="0" dirty="0"/>
              <a:t>P</a:t>
            </a:r>
            <a:r>
              <a:rPr lang="de-DE" sz="2000" b="0" dirty="0" smtClean="0"/>
              <a:t>oor </a:t>
            </a:r>
            <a:r>
              <a:rPr lang="de-DE" sz="2000" b="0" dirty="0" err="1"/>
              <a:t>evidence</a:t>
            </a:r>
            <a:r>
              <a:rPr lang="de-DE" sz="2000" b="0" dirty="0"/>
              <a:t> </a:t>
            </a:r>
            <a:r>
              <a:rPr lang="de-DE" sz="2000" b="0" dirty="0" err="1" smtClean="0"/>
              <a:t>for</a:t>
            </a:r>
            <a:r>
              <a:rPr lang="de-DE" sz="2000" b="0" dirty="0" smtClean="0"/>
              <a:t> </a:t>
            </a:r>
            <a:r>
              <a:rPr lang="de-DE" sz="2000" b="0" dirty="0" err="1"/>
              <a:t>best</a:t>
            </a:r>
            <a:r>
              <a:rPr lang="de-DE" sz="2000" b="0" dirty="0"/>
              <a:t> PCI </a:t>
            </a:r>
            <a:r>
              <a:rPr lang="de-DE" sz="2000" b="0" dirty="0" err="1" smtClean="0"/>
              <a:t>practice</a:t>
            </a:r>
            <a:endParaRPr lang="de-DE" sz="2000" b="0" dirty="0" smtClean="0"/>
          </a:p>
          <a:p>
            <a:pPr marL="0" indent="0">
              <a:buNone/>
            </a:pPr>
            <a:endParaRPr lang="de-DE" sz="1050" b="0" dirty="0" smtClean="0"/>
          </a:p>
          <a:p>
            <a:pPr marL="0" indent="0">
              <a:buNone/>
            </a:pPr>
            <a:r>
              <a:rPr lang="de-DE" sz="1050" b="0" dirty="0" smtClean="0"/>
              <a:t>	</a:t>
            </a:r>
          </a:p>
          <a:p>
            <a:pPr marL="0" indent="0">
              <a:buNone/>
            </a:pPr>
            <a:r>
              <a:rPr lang="de-DE" sz="1050" b="0" dirty="0"/>
              <a:t>	</a:t>
            </a:r>
            <a:endParaRPr lang="en-US" sz="1050" b="0" dirty="0" smtClean="0"/>
          </a:p>
        </p:txBody>
      </p:sp>
      <p:pic>
        <p:nvPicPr>
          <p:cNvPr id="4" name="Calcied RCA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7983" y="1823513"/>
            <a:ext cx="2706825" cy="270682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33" y="1088288"/>
            <a:ext cx="1251913" cy="111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50800" dir="66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878B252A-77A0-4D48-AB29-E0C4CAA81E4B}"/>
              </a:ext>
            </a:extLst>
          </p:cNvPr>
          <p:cNvSpPr txBox="1"/>
          <p:nvPr/>
        </p:nvSpPr>
        <p:spPr>
          <a:xfrm>
            <a:off x="1357445" y="4799128"/>
            <a:ext cx="7336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Madhavan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Am Coll </a:t>
            </a:r>
            <a:r>
              <a:rPr lang="en-US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en-US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2014;63:1703 - </a:t>
            </a:r>
            <a:r>
              <a:rPr lang="de-DE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Généreux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Am Coll </a:t>
            </a:r>
            <a:r>
              <a:rPr lang="en-US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en-US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2014;63:1845</a:t>
            </a:r>
            <a:endParaRPr lang="de-DE" sz="1200" b="0" i="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75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6365" y="1430164"/>
            <a:ext cx="6766472" cy="3086100"/>
          </a:xfrm>
        </p:spPr>
        <p:txBody>
          <a:bodyPr/>
          <a:lstStyle/>
          <a:p>
            <a:r>
              <a:rPr lang="en-US" sz="1800" b="0" dirty="0"/>
              <a:t>Essential </a:t>
            </a:r>
            <a:r>
              <a:rPr lang="en-US" sz="1800" b="0" dirty="0" smtClean="0"/>
              <a:t>to facilitate </a:t>
            </a:r>
            <a:r>
              <a:rPr lang="en-US" sz="1800" b="0" dirty="0"/>
              <a:t>stent </a:t>
            </a:r>
            <a:r>
              <a:rPr lang="en-US" sz="1800" b="0" dirty="0" smtClean="0"/>
              <a:t>delivery and adequate </a:t>
            </a:r>
            <a:r>
              <a:rPr lang="en-US" sz="1800" b="0" dirty="0"/>
              <a:t>stent </a:t>
            </a:r>
            <a:r>
              <a:rPr lang="en-US" sz="1800" b="0" dirty="0" smtClean="0"/>
              <a:t>expansion </a:t>
            </a:r>
            <a:r>
              <a:rPr lang="en-US" sz="2000" b="0" baseline="30000" dirty="0" smtClean="0">
                <a:solidFill>
                  <a:schemeClr val="bg2"/>
                </a:solidFill>
                <a:ea typeface="ヒラギノ角ゴ Pro W3" pitchFamily="-111" charset="-128"/>
              </a:rPr>
              <a:t>(1)</a:t>
            </a:r>
            <a:endParaRPr lang="en-US" sz="1800" b="0" dirty="0"/>
          </a:p>
          <a:p>
            <a:r>
              <a:rPr lang="en-US" sz="1800" b="0" dirty="0" smtClean="0"/>
              <a:t>Compared to standard balloons, rotational </a:t>
            </a:r>
            <a:r>
              <a:rPr lang="en-US" sz="1800" b="0" dirty="0" err="1" smtClean="0"/>
              <a:t>atherectomy</a:t>
            </a:r>
            <a:r>
              <a:rPr lang="en-US" sz="1800" b="0" dirty="0"/>
              <a:t> </a:t>
            </a:r>
            <a:r>
              <a:rPr lang="en-US" sz="2000" b="0" baseline="30000" dirty="0" smtClean="0">
                <a:solidFill>
                  <a:schemeClr val="bg2"/>
                </a:solidFill>
                <a:ea typeface="ヒラギノ角ゴ Pro W3" pitchFamily="-111" charset="-128"/>
              </a:rPr>
              <a:t>(2)</a:t>
            </a:r>
            <a:endParaRPr lang="en-US" sz="1800" b="0" dirty="0" smtClean="0"/>
          </a:p>
          <a:p>
            <a:pPr lvl="1"/>
            <a:r>
              <a:rPr lang="en-US" sz="1600" b="0" dirty="0"/>
              <a:t>I</a:t>
            </a:r>
            <a:r>
              <a:rPr lang="en-US" sz="1600" b="0" dirty="0" smtClean="0"/>
              <a:t>ncreases acute success of the procedure</a:t>
            </a:r>
          </a:p>
          <a:p>
            <a:pPr lvl="1"/>
            <a:r>
              <a:rPr lang="en-US" sz="1600" b="0" dirty="0" smtClean="0"/>
              <a:t>Achieves more acute luminal gain </a:t>
            </a:r>
          </a:p>
          <a:p>
            <a:pPr lvl="1"/>
            <a:r>
              <a:rPr lang="en-GB" sz="1600" b="0" dirty="0"/>
              <a:t>S</a:t>
            </a:r>
            <a:r>
              <a:rPr lang="en-GB" sz="1600" b="0" dirty="0" smtClean="0"/>
              <a:t>timulates </a:t>
            </a:r>
            <a:r>
              <a:rPr lang="en-GB" sz="1600" b="0" dirty="0" err="1" smtClean="0"/>
              <a:t>neointima</a:t>
            </a:r>
            <a:r>
              <a:rPr lang="en-GB" sz="1600" b="0" dirty="0" smtClean="0"/>
              <a:t> formation and causes more late lumen loss</a:t>
            </a:r>
            <a:endParaRPr lang="en-GB" sz="1600" b="0" dirty="0"/>
          </a:p>
          <a:p>
            <a:r>
              <a:rPr lang="en-GB" sz="1800" b="0" dirty="0"/>
              <a:t>Availability of modified balloons </a:t>
            </a:r>
            <a:r>
              <a:rPr lang="en-GB" sz="1800" b="0" dirty="0" smtClean="0"/>
              <a:t>(scoring/cutting) </a:t>
            </a:r>
            <a:r>
              <a:rPr lang="en-GB" sz="1800" b="0" dirty="0"/>
              <a:t>and </a:t>
            </a:r>
            <a:r>
              <a:rPr lang="en-GB" sz="1800" b="0" dirty="0" smtClean="0"/>
              <a:t>new </a:t>
            </a:r>
            <a:r>
              <a:rPr lang="en-GB" sz="1800" b="0" dirty="0"/>
              <a:t>generation DES may impact PCI </a:t>
            </a:r>
            <a:r>
              <a:rPr lang="en-GB" sz="1800" b="0" dirty="0" smtClean="0"/>
              <a:t>practice</a:t>
            </a:r>
          </a:p>
          <a:p>
            <a:pPr marL="0" indent="0">
              <a:buNone/>
            </a:pPr>
            <a:r>
              <a:rPr lang="de-DE" sz="1800" b="0" dirty="0"/>
              <a:t>	</a:t>
            </a:r>
            <a:r>
              <a:rPr lang="de-DE" sz="1800" b="0" dirty="0" smtClean="0"/>
              <a:t>	</a:t>
            </a:r>
            <a:r>
              <a:rPr lang="de-DE" sz="1100" b="0" dirty="0" smtClean="0"/>
              <a:t>                              	</a:t>
            </a:r>
            <a:endParaRPr lang="en-US" sz="1100" b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522975" y="364441"/>
            <a:ext cx="7769225" cy="566738"/>
          </a:xfrm>
        </p:spPr>
        <p:txBody>
          <a:bodyPr/>
          <a:lstStyle/>
          <a:p>
            <a:pPr eaLnBrk="1" hangingPunct="1"/>
            <a:r>
              <a:rPr lang="en-US" sz="2500" dirty="0"/>
              <a:t>Lesion Preparation in Severe </a:t>
            </a:r>
            <a:r>
              <a:rPr lang="en-US" sz="2500" dirty="0" smtClean="0"/>
              <a:t>Calcification </a:t>
            </a:r>
            <a:endParaRPr lang="en-US" sz="25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8C1D659-9A2F-574C-ACDE-2795942E6D9F}"/>
              </a:ext>
            </a:extLst>
          </p:cNvPr>
          <p:cNvSpPr txBox="1"/>
          <p:nvPr/>
        </p:nvSpPr>
        <p:spPr>
          <a:xfrm>
            <a:off x="888447" y="4806444"/>
            <a:ext cx="834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0" i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de-DE" sz="1200" b="0" i="0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Barbato</a:t>
            </a:r>
            <a:r>
              <a:rPr lang="de-DE" sz="1200" b="0" i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de-DE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EuroIntervention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0" i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2017;13:696</a:t>
            </a:r>
            <a:r>
              <a:rPr lang="en-GB" sz="1200" b="0" i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 (2) </a:t>
            </a:r>
            <a:r>
              <a:rPr lang="de-DE" sz="1200" b="0" i="0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Abdel-Wahab 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JACC Cardiovasc </a:t>
            </a:r>
            <a:r>
              <a:rPr lang="en-US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</a:t>
            </a:r>
            <a:r>
              <a:rPr lang="en-US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2013;6:10 </a:t>
            </a:r>
            <a:endParaRPr lang="en-GB" sz="1200" b="0" i="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EE14F58A-349A-4AB5-B9D6-2AA572854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9167"/>
          <a:stretch/>
        </p:blipFill>
        <p:spPr>
          <a:xfrm>
            <a:off x="7203377" y="2499241"/>
            <a:ext cx="1474661" cy="1361767"/>
          </a:xfrm>
          <a:prstGeom prst="rect">
            <a:avLst/>
          </a:prstGeom>
          <a:effectLst>
            <a:outerShdw blurRad="292100" dist="38100" dir="66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7324828" y="3927251"/>
            <a:ext cx="12202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0" i="0" dirty="0">
                <a:solidFill>
                  <a:schemeClr val="bg1"/>
                </a:solidFill>
              </a:rPr>
              <a:t>Stent </a:t>
            </a:r>
            <a:r>
              <a:rPr lang="de-DE" sz="800" b="0" i="0" dirty="0" err="1">
                <a:solidFill>
                  <a:schemeClr val="bg1"/>
                </a:solidFill>
              </a:rPr>
              <a:t>underexpansion</a:t>
            </a:r>
            <a:r>
              <a:rPr lang="de-DE" sz="800" b="0" i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8" descr="IMGP04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6314" r="28125" b="29329"/>
          <a:stretch>
            <a:fillRect/>
          </a:stretch>
        </p:blipFill>
        <p:spPr bwMode="auto">
          <a:xfrm>
            <a:off x="6964073" y="1071754"/>
            <a:ext cx="1880084" cy="894893"/>
          </a:xfrm>
          <a:prstGeom prst="rect">
            <a:avLst/>
          </a:prstGeom>
          <a:noFill/>
          <a:effectLst>
            <a:outerShdw blurRad="292100" dist="38100" dir="66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458682" y="2032888"/>
            <a:ext cx="966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0" i="0" dirty="0">
                <a:solidFill>
                  <a:schemeClr val="bg1"/>
                </a:solidFill>
              </a:rPr>
              <a:t>Stent </a:t>
            </a:r>
            <a:r>
              <a:rPr lang="de-DE" sz="900" b="0" i="0" dirty="0" err="1">
                <a:solidFill>
                  <a:schemeClr val="bg1"/>
                </a:solidFill>
              </a:rPr>
              <a:t>damage</a:t>
            </a:r>
            <a:r>
              <a:rPr lang="de-DE" sz="900" b="0" i="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495788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xmlns="" id="{1594A687-4F36-AF4F-B3F4-7398BC7E58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08275"/>
              </p:ext>
            </p:extLst>
          </p:nvPr>
        </p:nvGraphicFramePr>
        <p:xfrm>
          <a:off x="1301797" y="3428536"/>
          <a:ext cx="1294672" cy="1155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r:id="rId4" imgW="4127500" imgH="3683000" progId="">
                  <p:embed/>
                </p:oleObj>
              </mc:Choice>
              <mc:Fallback>
                <p:oleObj r:id="rId4" imgW="4127500" imgH="3683000" progId="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xmlns="" id="{16E211B2-8037-EE40-A85D-C7AFDFAD2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97" y="3428536"/>
                        <a:ext cx="1294672" cy="1155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87025" y="1390309"/>
            <a:ext cx="6281954" cy="3086100"/>
          </a:xfrm>
        </p:spPr>
        <p:txBody>
          <a:bodyPr/>
          <a:lstStyle/>
          <a:p>
            <a:r>
              <a:rPr lang="en-US" sz="2000" dirty="0"/>
              <a:t>High-speed rotational </a:t>
            </a:r>
            <a:r>
              <a:rPr lang="en-US" sz="2000" dirty="0" err="1" smtClean="0"/>
              <a:t>atherectomy</a:t>
            </a:r>
            <a:endParaRPr lang="en-US" sz="2000" dirty="0"/>
          </a:p>
          <a:p>
            <a:pPr marL="0" indent="0">
              <a:buNone/>
            </a:pPr>
            <a:r>
              <a:rPr lang="en-US" sz="1600" b="0" i="1" dirty="0"/>
              <a:t>	</a:t>
            </a:r>
            <a:r>
              <a:rPr lang="en-US" sz="1600" b="0" i="1" dirty="0" smtClean="0"/>
              <a:t>Plaque modification by differential cutting</a:t>
            </a:r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  <a:p>
            <a:r>
              <a:rPr lang="en-US" sz="2000" dirty="0" smtClean="0"/>
              <a:t>Scoring/cutting balloon</a:t>
            </a:r>
          </a:p>
          <a:p>
            <a:pPr marL="0" indent="0">
              <a:buNone/>
            </a:pPr>
            <a:r>
              <a:rPr lang="en-US" sz="2000" b="0" dirty="0" smtClean="0"/>
              <a:t>	</a:t>
            </a:r>
            <a:r>
              <a:rPr lang="en-US" sz="1600" b="0" i="1" dirty="0" smtClean="0"/>
              <a:t>Focal concentration of dilatation force</a:t>
            </a:r>
          </a:p>
          <a:p>
            <a:pPr marL="0" indent="0">
              <a:buNone/>
            </a:pPr>
            <a:r>
              <a:rPr lang="en-US" sz="1600" b="0" i="1" dirty="0"/>
              <a:t>	</a:t>
            </a:r>
            <a:r>
              <a:rPr lang="en-US" sz="1600" b="0" i="1" dirty="0" smtClean="0"/>
              <a:t>with controlled incisions of the lesion</a:t>
            </a:r>
            <a:endParaRPr lang="en-US" sz="1600" b="0" i="1" dirty="0"/>
          </a:p>
          <a:p>
            <a:pPr marL="342900" lvl="1" indent="0">
              <a:buNone/>
            </a:pPr>
            <a:r>
              <a:rPr lang="en-US" sz="1250" b="0" dirty="0"/>
              <a:t>						</a:t>
            </a:r>
          </a:p>
          <a:p>
            <a:pPr marL="0" indent="0">
              <a:buNone/>
            </a:pPr>
            <a:endParaRPr lang="en-US" sz="1400" b="0" dirty="0"/>
          </a:p>
          <a:p>
            <a:pPr marL="0" indent="0">
              <a:buNone/>
            </a:pPr>
            <a:endParaRPr lang="en-GB" sz="2000" b="0" dirty="0"/>
          </a:p>
          <a:p>
            <a:pPr marL="0" indent="0">
              <a:buNone/>
            </a:pPr>
            <a:endParaRPr lang="en-US" sz="2000" b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01406" y="244884"/>
            <a:ext cx="7769225" cy="566738"/>
          </a:xfrm>
        </p:spPr>
        <p:txBody>
          <a:bodyPr/>
          <a:lstStyle/>
          <a:p>
            <a:pPr eaLnBrk="1" hangingPunct="1"/>
            <a:r>
              <a:rPr lang="en-US" sz="2500" dirty="0" smtClean="0"/>
              <a:t>Established Techniques for Lesion </a:t>
            </a:r>
            <a:r>
              <a:rPr lang="en-US" sz="2500" dirty="0"/>
              <a:t>Preparation  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71FF7FC3-D59F-164C-B9EC-578BA2C5B03A}"/>
              </a:ext>
            </a:extLst>
          </p:cNvPr>
          <p:cNvGrpSpPr>
            <a:grpSpLocks/>
          </p:cNvGrpSpPr>
          <p:nvPr/>
        </p:nvGrpSpPr>
        <p:grpSpPr bwMode="auto">
          <a:xfrm>
            <a:off x="6934840" y="2772207"/>
            <a:ext cx="1664109" cy="1512939"/>
            <a:chOff x="1296" y="1448"/>
            <a:chExt cx="2736" cy="2280"/>
          </a:xfrm>
        </p:grpSpPr>
        <p:pic>
          <p:nvPicPr>
            <p:cNvPr id="9" name="Picture 4" descr="cv10732 #1749 LAD-2 prox 2x">
              <a:extLst>
                <a:ext uri="{FF2B5EF4-FFF2-40B4-BE49-F238E27FC236}">
                  <a16:creationId xmlns:a16="http://schemas.microsoft.com/office/drawing/2014/main" xmlns="" id="{2F3D3928-C7BF-7645-8D5A-4D93905D6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5" b="4825"/>
            <a:stretch>
              <a:fillRect/>
            </a:stretch>
          </p:blipFill>
          <p:spPr bwMode="auto">
            <a:xfrm>
              <a:off x="1296" y="1448"/>
              <a:ext cx="2736" cy="2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5">
              <a:extLst>
                <a:ext uri="{FF2B5EF4-FFF2-40B4-BE49-F238E27FC236}">
                  <a16:creationId xmlns:a16="http://schemas.microsoft.com/office/drawing/2014/main" xmlns="" id="{DCA5FE38-B3EB-7D4B-AE24-04A11A9419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2928"/>
              <a:ext cx="240" cy="19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xmlns="" id="{6B239B70-E015-7245-A4F2-F323DBA60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08" y="2832"/>
              <a:ext cx="288" cy="9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xmlns="" id="{07B8D31C-3588-574A-948B-8947ABE8B2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40" y="1488"/>
              <a:ext cx="192" cy="2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5" name="Picture 3" descr="spiral-expanded">
            <a:extLst>
              <a:ext uri="{FF2B5EF4-FFF2-40B4-BE49-F238E27FC236}">
                <a16:creationId xmlns:a16="http://schemas.microsoft.com/office/drawing/2014/main" xmlns="" id="{E2406D61-67CC-6742-9AD7-F05451623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3" y="2628319"/>
            <a:ext cx="1794387" cy="149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 descr="Cropped -- Angio_Deployed_Blue_v1FPO">
            <a:extLst>
              <a:ext uri="{FF2B5EF4-FFF2-40B4-BE49-F238E27FC236}">
                <a16:creationId xmlns:a16="http://schemas.microsoft.com/office/drawing/2014/main" xmlns="" id="{41B2E494-A517-6647-AAC2-4454A59B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224043">
            <a:off x="-366387" y="2806810"/>
            <a:ext cx="2335161" cy="5141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Рисунок 1" descr="rotablator-burr-900x900.png">
            <a:extLst>
              <a:ext uri="{FF2B5EF4-FFF2-40B4-BE49-F238E27FC236}">
                <a16:creationId xmlns:a16="http://schemas.microsoft.com/office/drawing/2014/main" xmlns="" id="{4909F7EB-2554-1D49-9C34-009FB2C47B7F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3418" y="876196"/>
            <a:ext cx="1381432" cy="1617406"/>
          </a:xfrm>
          <a:prstGeom prst="rect">
            <a:avLst/>
          </a:prstGeom>
        </p:spPr>
      </p:pic>
      <p:pic>
        <p:nvPicPr>
          <p:cNvPr id="16" name="Bild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2" y="813627"/>
            <a:ext cx="1803984" cy="180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Bogen 16"/>
          <p:cNvSpPr/>
          <p:nvPr/>
        </p:nvSpPr>
        <p:spPr>
          <a:xfrm>
            <a:off x="7510117" y="1352018"/>
            <a:ext cx="484360" cy="453633"/>
          </a:xfrm>
          <a:prstGeom prst="arc">
            <a:avLst>
              <a:gd name="adj1" fmla="val 12383166"/>
              <a:gd name="adj2" fmla="val 0"/>
            </a:avLst>
          </a:prstGeom>
          <a:ln w="34925" cap="flat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5286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4" y="465557"/>
            <a:ext cx="7769225" cy="566738"/>
          </a:xfrm>
        </p:spPr>
        <p:txBody>
          <a:bodyPr/>
          <a:lstStyle/>
          <a:p>
            <a:r>
              <a:rPr lang="de-DE" dirty="0" err="1"/>
              <a:t>Objective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53253"/>
            <a:ext cx="7772400" cy="308610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400" dirty="0"/>
              <a:t>… </a:t>
            </a:r>
            <a:r>
              <a:rPr lang="de-DE" sz="2400" b="0" dirty="0" err="1"/>
              <a:t>to</a:t>
            </a:r>
            <a:r>
              <a:rPr lang="de-DE" sz="2400" b="0" dirty="0"/>
              <a:t> </a:t>
            </a:r>
            <a:r>
              <a:rPr lang="de-DE" sz="2400" b="0" dirty="0" err="1"/>
              <a:t>compare</a:t>
            </a:r>
            <a:r>
              <a:rPr lang="de-DE" sz="2400" b="0" dirty="0"/>
              <a:t> </a:t>
            </a:r>
            <a:r>
              <a:rPr lang="de-DE" sz="2400" b="0" dirty="0" err="1"/>
              <a:t>rotational</a:t>
            </a:r>
            <a:r>
              <a:rPr lang="de-DE" sz="2400" b="0" dirty="0"/>
              <a:t> </a:t>
            </a:r>
            <a:r>
              <a:rPr lang="de-DE" sz="2400" b="0" dirty="0" err="1"/>
              <a:t>atherectomy</a:t>
            </a:r>
            <a:r>
              <a:rPr lang="de-DE" sz="2400" b="0" dirty="0"/>
              <a:t> </a:t>
            </a:r>
            <a:r>
              <a:rPr lang="de-DE" sz="2400" b="0" dirty="0" err="1"/>
              <a:t>with</a:t>
            </a:r>
            <a:r>
              <a:rPr lang="de-DE" sz="2400" b="0" dirty="0"/>
              <a:t> </a:t>
            </a:r>
            <a:r>
              <a:rPr lang="de-DE" sz="2400" b="0" dirty="0" err="1"/>
              <a:t>modified</a:t>
            </a:r>
            <a:r>
              <a:rPr lang="de-DE" sz="2400" b="0" dirty="0"/>
              <a:t> </a:t>
            </a:r>
            <a:r>
              <a:rPr lang="de-DE" sz="2400" b="0" dirty="0" err="1"/>
              <a:t>balloons</a:t>
            </a:r>
            <a:r>
              <a:rPr lang="de-DE" sz="2400" b="0" dirty="0"/>
              <a:t> </a:t>
            </a:r>
            <a:r>
              <a:rPr lang="de-DE" sz="2400" b="0" dirty="0" smtClean="0"/>
              <a:t>(</a:t>
            </a:r>
            <a:r>
              <a:rPr lang="de-DE" sz="2400" b="0" dirty="0" err="1" smtClean="0"/>
              <a:t>scoring</a:t>
            </a:r>
            <a:r>
              <a:rPr lang="de-DE" sz="2400" b="0" dirty="0" smtClean="0"/>
              <a:t>/</a:t>
            </a:r>
            <a:r>
              <a:rPr lang="de-DE" sz="2400" b="0" dirty="0" err="1" smtClean="0"/>
              <a:t>cutting</a:t>
            </a:r>
            <a:r>
              <a:rPr lang="de-DE" sz="2400" b="0" dirty="0" smtClean="0"/>
              <a:t>) </a:t>
            </a:r>
            <a:r>
              <a:rPr lang="de-DE" sz="2400" b="0" dirty="0"/>
              <a:t>in </a:t>
            </a:r>
            <a:r>
              <a:rPr lang="de-DE" sz="2400" b="0" dirty="0" err="1"/>
              <a:t>severely</a:t>
            </a:r>
            <a:r>
              <a:rPr lang="de-DE" sz="2400" b="0" dirty="0"/>
              <a:t> </a:t>
            </a:r>
            <a:r>
              <a:rPr lang="de-DE" sz="2400" b="0" dirty="0" err="1"/>
              <a:t>calcified</a:t>
            </a:r>
            <a:r>
              <a:rPr lang="de-DE" sz="2400" b="0" dirty="0"/>
              <a:t> </a:t>
            </a:r>
            <a:r>
              <a:rPr lang="de-DE" sz="2400" b="0" dirty="0" err="1"/>
              <a:t>lesions</a:t>
            </a:r>
            <a:r>
              <a:rPr lang="de-DE" sz="2400" b="0" dirty="0"/>
              <a:t> </a:t>
            </a:r>
            <a:r>
              <a:rPr lang="de-DE" sz="2400" b="0" dirty="0" err="1"/>
              <a:t>regarding</a:t>
            </a:r>
            <a:r>
              <a:rPr lang="de-DE" sz="2400" b="0" dirty="0"/>
              <a:t> </a:t>
            </a:r>
            <a:r>
              <a:rPr lang="de-DE" sz="2400" b="0" dirty="0" err="1"/>
              <a:t>acute</a:t>
            </a:r>
            <a:r>
              <a:rPr lang="de-DE" sz="2400" b="0" dirty="0"/>
              <a:t> </a:t>
            </a:r>
            <a:r>
              <a:rPr lang="de-DE" sz="2400" b="0" dirty="0" err="1"/>
              <a:t>success</a:t>
            </a:r>
            <a:r>
              <a:rPr lang="de-DE" sz="2400" b="0" dirty="0"/>
              <a:t> </a:t>
            </a:r>
            <a:r>
              <a:rPr lang="de-DE" sz="2400" b="0" dirty="0" err="1"/>
              <a:t>and</a:t>
            </a:r>
            <a:r>
              <a:rPr lang="de-DE" sz="2400" b="0" dirty="0"/>
              <a:t> intermediate-term </a:t>
            </a:r>
            <a:r>
              <a:rPr lang="de-DE" sz="2400" b="0" dirty="0" err="1"/>
              <a:t>efficacy</a:t>
            </a:r>
            <a:r>
              <a:rPr lang="de-DE" sz="24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2652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feil nach unten 17"/>
          <p:cNvSpPr/>
          <p:nvPr/>
        </p:nvSpPr>
        <p:spPr bwMode="auto">
          <a:xfrm>
            <a:off x="4549670" y="3571808"/>
            <a:ext cx="247941" cy="301706"/>
          </a:xfrm>
          <a:prstGeom prst="downArrow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513225" y="2631106"/>
            <a:ext cx="6320831" cy="301705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5141656" y="1569753"/>
            <a:ext cx="2692400" cy="876300"/>
          </a:xfrm>
          <a:prstGeom prst="rect">
            <a:avLst/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513225" y="1569753"/>
            <a:ext cx="2567981" cy="876300"/>
          </a:xfrm>
          <a:prstGeom prst="rect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Study Design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27600" y="1028312"/>
            <a:ext cx="7772400" cy="3086100"/>
          </a:xfrm>
        </p:spPr>
        <p:txBody>
          <a:bodyPr/>
          <a:lstStyle/>
          <a:p>
            <a:pPr marL="0" indent="0" algn="ctr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 algn="ctr">
              <a:buNone/>
            </a:pPr>
            <a:r>
              <a:rPr lang="de-DE" sz="1600" dirty="0"/>
              <a:t>SES </a:t>
            </a:r>
            <a:r>
              <a:rPr lang="de-DE" sz="1600" dirty="0" err="1"/>
              <a:t>implantation</a:t>
            </a:r>
            <a:r>
              <a:rPr lang="de-DE" sz="1600" dirty="0"/>
              <a:t> (</a:t>
            </a:r>
            <a:r>
              <a:rPr lang="en-US" altLang="de-DE" sz="1600" i="1" dirty="0" err="1">
                <a:solidFill>
                  <a:schemeClr val="bg2"/>
                </a:solidFill>
                <a:ea typeface="ヒラギノ角ゴ Pro W3" pitchFamily="-111" charset="-128"/>
              </a:rPr>
              <a:t>Orsiro</a:t>
            </a:r>
            <a:r>
              <a:rPr lang="de-DE" sz="1600" dirty="0"/>
              <a:t>)</a:t>
            </a:r>
          </a:p>
          <a:p>
            <a:pPr marL="0" indent="0" algn="ctr">
              <a:buNone/>
            </a:pPr>
            <a:endParaRPr lang="de-DE" sz="1600" dirty="0"/>
          </a:p>
          <a:p>
            <a:pPr marL="0" indent="0" algn="ctr">
              <a:buNone/>
            </a:pPr>
            <a:r>
              <a:rPr lang="de-DE" sz="1600" dirty="0"/>
              <a:t>9-month </a:t>
            </a:r>
            <a:r>
              <a:rPr lang="de-DE" sz="1600" dirty="0" err="1"/>
              <a:t>angiographic</a:t>
            </a:r>
            <a:r>
              <a:rPr lang="de-DE" sz="1600" dirty="0"/>
              <a:t> &amp; </a:t>
            </a:r>
            <a:r>
              <a:rPr lang="de-DE" sz="1600" dirty="0" err="1"/>
              <a:t>clinical</a:t>
            </a:r>
            <a:r>
              <a:rPr lang="de-DE" sz="1600" dirty="0"/>
              <a:t> follow-</a:t>
            </a:r>
            <a:r>
              <a:rPr lang="de-DE" sz="1600" dirty="0" err="1"/>
              <a:t>up</a:t>
            </a:r>
            <a:endParaRPr lang="de-DE" sz="1600" dirty="0"/>
          </a:p>
          <a:p>
            <a:pPr marL="0" indent="0" algn="ctr">
              <a:buNone/>
            </a:pPr>
            <a:endParaRPr lang="de-DE" sz="1600" dirty="0"/>
          </a:p>
          <a:p>
            <a:pPr marL="0" indent="0" algn="ctr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1 &amp; 2-years </a:t>
            </a:r>
            <a:r>
              <a:rPr lang="de-DE" sz="1600" dirty="0" err="1">
                <a:solidFill>
                  <a:schemeClr val="tx1">
                    <a:lumMod val="75000"/>
                  </a:schemeClr>
                </a:solidFill>
              </a:rPr>
              <a:t>clinical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 follow-</a:t>
            </a:r>
            <a:r>
              <a:rPr lang="de-DE" sz="1600" dirty="0" err="1">
                <a:solidFill>
                  <a:schemeClr val="tx1">
                    <a:lumMod val="75000"/>
                  </a:schemeClr>
                </a:solidFill>
              </a:rPr>
              <a:t>up</a:t>
            </a:r>
            <a:endParaRPr lang="de-DE" sz="16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700" dirty="0"/>
              <a:t>	</a:t>
            </a:r>
            <a:r>
              <a:rPr lang="en-US" sz="1200" dirty="0"/>
              <a:t>											</a:t>
            </a:r>
            <a:endParaRPr lang="de-DE" sz="12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611809" y="1547118"/>
            <a:ext cx="2303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0" i="0" dirty="0" err="1">
                <a:solidFill>
                  <a:schemeClr val="bg1"/>
                </a:solidFill>
              </a:rPr>
              <a:t>Lesion</a:t>
            </a:r>
            <a:r>
              <a:rPr lang="de-DE" sz="1600" b="0" i="0" dirty="0">
                <a:solidFill>
                  <a:schemeClr val="bg1"/>
                </a:solidFill>
              </a:rPr>
              <a:t> </a:t>
            </a:r>
            <a:r>
              <a:rPr lang="de-DE" sz="1600" b="0" i="0" dirty="0" err="1">
                <a:solidFill>
                  <a:schemeClr val="bg1"/>
                </a:solidFill>
              </a:rPr>
              <a:t>preparation</a:t>
            </a:r>
            <a:r>
              <a:rPr lang="de-DE" sz="1600" b="0" i="0" dirty="0">
                <a:solidFill>
                  <a:schemeClr val="bg1"/>
                </a:solidFill>
              </a:rPr>
              <a:t> </a:t>
            </a:r>
            <a:r>
              <a:rPr lang="de-DE" sz="1600" b="0" i="0" dirty="0" err="1">
                <a:solidFill>
                  <a:schemeClr val="bg1"/>
                </a:solidFill>
              </a:rPr>
              <a:t>with</a:t>
            </a:r>
            <a:endParaRPr lang="de-DE" sz="1600" b="0" i="0" dirty="0">
              <a:solidFill>
                <a:schemeClr val="bg1"/>
              </a:solidFill>
            </a:endParaRPr>
          </a:p>
          <a:p>
            <a:pPr algn="ctr"/>
            <a:r>
              <a:rPr lang="de-DE" i="0" dirty="0" err="1">
                <a:solidFill>
                  <a:schemeClr val="bg1"/>
                </a:solidFill>
              </a:rPr>
              <a:t>modified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balloon</a:t>
            </a:r>
            <a:r>
              <a:rPr lang="de-DE" i="0" dirty="0">
                <a:solidFill>
                  <a:schemeClr val="bg1"/>
                </a:solidFill>
              </a:rPr>
              <a:t>*</a:t>
            </a:r>
          </a:p>
          <a:p>
            <a:pPr algn="ctr"/>
            <a:r>
              <a:rPr lang="de-DE" sz="1600" b="0" i="0" dirty="0" smtClean="0">
                <a:solidFill>
                  <a:schemeClr val="bg1"/>
                </a:solidFill>
              </a:rPr>
              <a:t>(</a:t>
            </a:r>
            <a:r>
              <a:rPr lang="de-DE" sz="1600" b="0" i="0" dirty="0" err="1" smtClean="0">
                <a:solidFill>
                  <a:schemeClr val="bg1"/>
                </a:solidFill>
              </a:rPr>
              <a:t>scoring</a:t>
            </a:r>
            <a:r>
              <a:rPr lang="de-DE" sz="1600" b="0" i="0" dirty="0" smtClean="0">
                <a:solidFill>
                  <a:schemeClr val="bg1"/>
                </a:solidFill>
              </a:rPr>
              <a:t>/</a:t>
            </a:r>
            <a:r>
              <a:rPr lang="de-DE" sz="1600" b="0" i="0" dirty="0" err="1" smtClean="0">
                <a:solidFill>
                  <a:schemeClr val="bg1"/>
                </a:solidFill>
              </a:rPr>
              <a:t>cutting</a:t>
            </a:r>
            <a:r>
              <a:rPr lang="de-DE" sz="1600" b="0" i="0" dirty="0" smtClean="0">
                <a:solidFill>
                  <a:schemeClr val="bg1"/>
                </a:solidFill>
              </a:rPr>
              <a:t>)</a:t>
            </a:r>
            <a:endParaRPr lang="de-DE" sz="1600" b="0" i="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32218" y="1684873"/>
            <a:ext cx="26725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0" i="0" dirty="0" err="1">
                <a:solidFill>
                  <a:schemeClr val="bg1"/>
                </a:solidFill>
              </a:rPr>
              <a:t>Lesion</a:t>
            </a:r>
            <a:r>
              <a:rPr lang="de-DE" sz="1600" b="0" i="0" dirty="0">
                <a:solidFill>
                  <a:schemeClr val="bg1"/>
                </a:solidFill>
              </a:rPr>
              <a:t> </a:t>
            </a:r>
            <a:r>
              <a:rPr lang="de-DE" sz="1600" b="0" i="0" dirty="0" err="1">
                <a:solidFill>
                  <a:schemeClr val="bg1"/>
                </a:solidFill>
              </a:rPr>
              <a:t>preparation</a:t>
            </a:r>
            <a:r>
              <a:rPr lang="de-DE" sz="1600" b="0" i="0" dirty="0">
                <a:solidFill>
                  <a:schemeClr val="bg1"/>
                </a:solidFill>
              </a:rPr>
              <a:t> </a:t>
            </a:r>
            <a:r>
              <a:rPr lang="de-DE" sz="1600" b="0" i="0" dirty="0" err="1">
                <a:solidFill>
                  <a:schemeClr val="bg1"/>
                </a:solidFill>
              </a:rPr>
              <a:t>with</a:t>
            </a:r>
            <a:endParaRPr lang="de-DE" sz="1600" b="0" i="0" dirty="0">
              <a:solidFill>
                <a:schemeClr val="bg1"/>
              </a:solidFill>
            </a:endParaRPr>
          </a:p>
          <a:p>
            <a:pPr algn="ctr"/>
            <a:r>
              <a:rPr lang="de-DE" i="0" dirty="0" err="1">
                <a:solidFill>
                  <a:schemeClr val="bg1"/>
                </a:solidFill>
              </a:rPr>
              <a:t>rotational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atherectomy</a:t>
            </a:r>
            <a:endParaRPr lang="de-DE" i="0" dirty="0">
              <a:solidFill>
                <a:schemeClr val="bg1"/>
              </a:solidFill>
            </a:endParaRPr>
          </a:p>
        </p:txBody>
      </p:sp>
      <p:sp>
        <p:nvSpPr>
          <p:cNvPr id="5" name="Pfeil nach unten 4"/>
          <p:cNvSpPr/>
          <p:nvPr/>
        </p:nvSpPr>
        <p:spPr bwMode="auto">
          <a:xfrm>
            <a:off x="2659688" y="2441411"/>
            <a:ext cx="247941" cy="189695"/>
          </a:xfrm>
          <a:prstGeom prst="downArrow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4" name="Pfeil nach unten 13"/>
          <p:cNvSpPr/>
          <p:nvPr/>
        </p:nvSpPr>
        <p:spPr bwMode="auto">
          <a:xfrm>
            <a:off x="6349001" y="2436608"/>
            <a:ext cx="247941" cy="189695"/>
          </a:xfrm>
          <a:prstGeom prst="downArrow">
            <a:avLst/>
          </a:prstGeom>
          <a:solidFill>
            <a:srgbClr val="FF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1420" y="1608125"/>
            <a:ext cx="14864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0" dirty="0">
                <a:solidFill>
                  <a:schemeClr val="bg1"/>
                </a:solidFill>
              </a:rPr>
              <a:t>* </a:t>
            </a:r>
            <a:r>
              <a:rPr lang="en-US" sz="900" b="0" i="0" dirty="0" err="1">
                <a:solidFill>
                  <a:schemeClr val="bg1"/>
                </a:solidFill>
              </a:rPr>
              <a:t>Predilatation</a:t>
            </a:r>
            <a:r>
              <a:rPr lang="en-US" sz="900" b="0" i="0" dirty="0">
                <a:solidFill>
                  <a:schemeClr val="bg1"/>
                </a:solidFill>
              </a:rPr>
              <a:t> with standard balloons was allowed to facilitate delivery of modified balloons</a:t>
            </a:r>
            <a:endParaRPr lang="de-DE" sz="900" i="0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2463552" y="3270103"/>
            <a:ext cx="4420176" cy="301705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2468194" y="3904457"/>
            <a:ext cx="4410893" cy="301705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7" name="Pfeil nach unten 16"/>
          <p:cNvSpPr/>
          <p:nvPr/>
        </p:nvSpPr>
        <p:spPr bwMode="auto">
          <a:xfrm>
            <a:off x="4549670" y="2928169"/>
            <a:ext cx="247941" cy="301706"/>
          </a:xfrm>
          <a:prstGeom prst="downArrow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cxnSp>
        <p:nvCxnSpPr>
          <p:cNvPr id="19" name="Gerade Verbindung 18"/>
          <p:cNvCxnSpPr/>
          <p:nvPr/>
        </p:nvCxnSpPr>
        <p:spPr bwMode="auto">
          <a:xfrm flipV="1">
            <a:off x="4090490" y="1992650"/>
            <a:ext cx="10510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4341074" y="1794058"/>
            <a:ext cx="5180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i="0" dirty="0">
                <a:solidFill>
                  <a:schemeClr val="bg1"/>
                </a:solidFill>
              </a:rPr>
              <a:t>1:1</a:t>
            </a:r>
          </a:p>
        </p:txBody>
      </p:sp>
      <p:sp>
        <p:nvSpPr>
          <p:cNvPr id="20" name="Rechteck 19"/>
          <p:cNvSpPr/>
          <p:nvPr/>
        </p:nvSpPr>
        <p:spPr>
          <a:xfrm>
            <a:off x="1527880" y="1030753"/>
            <a:ext cx="6291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i="0" dirty="0">
                <a:solidFill>
                  <a:schemeClr val="bg1"/>
                </a:solidFill>
              </a:rPr>
              <a:t>PCI in 200 </a:t>
            </a:r>
            <a:r>
              <a:rPr lang="de-DE" i="0" dirty="0" err="1">
                <a:solidFill>
                  <a:schemeClr val="bg1"/>
                </a:solidFill>
              </a:rPr>
              <a:t>patients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with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severely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calcified</a:t>
            </a:r>
            <a:r>
              <a:rPr lang="de-DE" i="0" dirty="0">
                <a:solidFill>
                  <a:schemeClr val="bg1"/>
                </a:solidFill>
              </a:rPr>
              <a:t> </a:t>
            </a:r>
            <a:r>
              <a:rPr lang="de-DE" i="0" dirty="0" err="1">
                <a:solidFill>
                  <a:schemeClr val="bg1"/>
                </a:solidFill>
              </a:rPr>
              <a:t>lesions</a:t>
            </a:r>
            <a:endParaRPr lang="de-DE" i="0" dirty="0">
              <a:solidFill>
                <a:schemeClr val="bg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017595" y="1667466"/>
            <a:ext cx="11557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0" i="0" dirty="0">
                <a:solidFill>
                  <a:schemeClr val="bg1"/>
                </a:solidFill>
              </a:rPr>
              <a:t>randomization</a:t>
            </a:r>
            <a:endParaRPr lang="de-DE" sz="900" b="0" i="0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954789" y="734732"/>
            <a:ext cx="5582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altLang="de-DE" sz="1200" b="0" i="0" dirty="0">
                <a:solidFill>
                  <a:schemeClr val="bg1"/>
                </a:solidFill>
                <a:ea typeface="ヒラギノ角ゴ Pro W3" pitchFamily="-111" charset="-128"/>
              </a:rPr>
              <a:t> </a:t>
            </a:r>
            <a:r>
              <a:rPr lang="en-US" altLang="de-DE" sz="1200" b="0" i="0" dirty="0">
                <a:solidFill>
                  <a:schemeClr val="bg2"/>
                </a:solidFill>
                <a:ea typeface="ヒラギノ角ゴ Pro W3" pitchFamily="-111" charset="-128"/>
              </a:rPr>
              <a:t>Prospective, randomized, active-controlled clinical trial in two German centers</a:t>
            </a:r>
          </a:p>
        </p:txBody>
      </p:sp>
    </p:spTree>
    <p:extLst>
      <p:ext uri="{BB962C8B-B14F-4D97-AF65-F5344CB8AC3E}">
        <p14:creationId xmlns:p14="http://schemas.microsoft.com/office/powerpoint/2010/main" val="1418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In- &amp; </a:t>
            </a:r>
            <a:r>
              <a:rPr lang="de-DE" dirty="0" err="1"/>
              <a:t>Exclusion</a:t>
            </a:r>
            <a:r>
              <a:rPr lang="de-DE" dirty="0"/>
              <a:t> </a:t>
            </a:r>
            <a:r>
              <a:rPr lang="de-DE" dirty="0" err="1"/>
              <a:t>Criteria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72771" y="1770047"/>
            <a:ext cx="399784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Anginal symptoms and/or evidence of ischemia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De-novo lesion in native coronary artery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Ref. vessel diameter 2.25-4.0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Luminal diam. reduction of 50-100%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Severe calcification of the target lesion 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847545" y="1776824"/>
            <a:ext cx="4100858" cy="22205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Myocardial infarction within one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Decompensated heart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Target lesion in a coronary bypass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Target lesion is an in-stent restenosis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bg1"/>
                </a:solidFill>
                <a:latin typeface="+mn-lt"/>
              </a:rPr>
              <a:t>Thrombus in the target vessel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7835" y="122249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00B050"/>
                </a:solidFill>
              </a:rPr>
              <a:t>INCLUSION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12335" y="1243761"/>
            <a:ext cx="15311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accent5">
                    <a:lumMod val="50000"/>
                  </a:schemeClr>
                </a:solidFill>
              </a:rPr>
              <a:t>EXCLUSION</a:t>
            </a:r>
          </a:p>
        </p:txBody>
      </p:sp>
      <p:sp>
        <p:nvSpPr>
          <p:cNvPr id="4" name="Halber Rahmen 3"/>
          <p:cNvSpPr/>
          <p:nvPr/>
        </p:nvSpPr>
        <p:spPr bwMode="auto">
          <a:xfrm rot="5400000" flipH="1">
            <a:off x="1163689" y="582497"/>
            <a:ext cx="2701518" cy="3912328"/>
          </a:xfrm>
          <a:prstGeom prst="halfFrame">
            <a:avLst>
              <a:gd name="adj1" fmla="val 1870"/>
              <a:gd name="adj2" fmla="val 2070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0" name="Halber Rahmen 9"/>
          <p:cNvSpPr/>
          <p:nvPr/>
        </p:nvSpPr>
        <p:spPr bwMode="auto">
          <a:xfrm rot="5400000" flipH="1">
            <a:off x="5452508" y="582149"/>
            <a:ext cx="2701518" cy="3911444"/>
          </a:xfrm>
          <a:prstGeom prst="halfFrame">
            <a:avLst>
              <a:gd name="adj1" fmla="val 1870"/>
              <a:gd name="adj2" fmla="val 207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1" name="Text Box 108"/>
          <p:cNvSpPr txBox="1">
            <a:spLocks noChangeArrowheads="1"/>
          </p:cNvSpPr>
          <p:nvPr/>
        </p:nvSpPr>
        <p:spPr bwMode="auto">
          <a:xfrm>
            <a:off x="2567679" y="4807719"/>
            <a:ext cx="43815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de-DE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Mintz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de-DE" sz="1200" b="0" i="0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  <a:r>
              <a:rPr lang="de-DE" sz="1200" b="0" i="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1995;91:1959-65</a:t>
            </a:r>
          </a:p>
        </p:txBody>
      </p:sp>
    </p:spTree>
    <p:extLst>
      <p:ext uri="{BB962C8B-B14F-4D97-AF65-F5344CB8AC3E}">
        <p14:creationId xmlns:p14="http://schemas.microsoft.com/office/powerpoint/2010/main" val="37941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Primary </a:t>
            </a:r>
            <a:r>
              <a:rPr lang="de-DE" dirty="0" smtClean="0"/>
              <a:t>Endpoints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success </a:t>
            </a:r>
          </a:p>
          <a:p>
            <a:pPr marL="300038" lvl="1" indent="0">
              <a:buNone/>
            </a:pPr>
            <a:r>
              <a:rPr lang="en-US" b="0" dirty="0" smtClean="0"/>
              <a:t>(successful </a:t>
            </a:r>
            <a:r>
              <a:rPr lang="en-US" b="0" dirty="0"/>
              <a:t>stent delivery and expansion with </a:t>
            </a:r>
            <a:r>
              <a:rPr lang="en-US" b="0" dirty="0" smtClean="0"/>
              <a:t>&lt; </a:t>
            </a:r>
            <a:r>
              <a:rPr lang="en-US" b="0" dirty="0"/>
              <a:t>20% in-stent residual stenosis </a:t>
            </a:r>
            <a:r>
              <a:rPr lang="en-US" b="0" dirty="0" smtClean="0"/>
              <a:t>and TIMI </a:t>
            </a:r>
            <a:r>
              <a:rPr lang="en-US" b="0" dirty="0"/>
              <a:t>3 flow without crossover or stent failure; </a:t>
            </a:r>
            <a:r>
              <a:rPr lang="en-US" i="1" dirty="0"/>
              <a:t>powered for superiority</a:t>
            </a:r>
            <a:r>
              <a:rPr lang="en-US" b="0" dirty="0" smtClean="0"/>
              <a:t>)</a:t>
            </a:r>
          </a:p>
          <a:p>
            <a:pPr marL="300038" lvl="1" indent="0">
              <a:buNone/>
            </a:pPr>
            <a:endParaRPr lang="en-US" sz="1000" dirty="0"/>
          </a:p>
          <a:p>
            <a:r>
              <a:rPr lang="en-US" dirty="0"/>
              <a:t>In-stent late-lumen-loss at 9 </a:t>
            </a:r>
            <a:r>
              <a:rPr lang="en-US" dirty="0" smtClean="0"/>
              <a:t>months</a:t>
            </a:r>
          </a:p>
          <a:p>
            <a:pPr marL="300038" lvl="1" indent="0">
              <a:buNone/>
            </a:pPr>
            <a:r>
              <a:rPr lang="en-US" b="0" dirty="0" smtClean="0"/>
              <a:t>(</a:t>
            </a:r>
            <a:r>
              <a:rPr lang="en-US" i="1" dirty="0" smtClean="0"/>
              <a:t>powered </a:t>
            </a:r>
            <a:r>
              <a:rPr lang="en-US" i="1" dirty="0"/>
              <a:t>for non-inferiority</a:t>
            </a:r>
            <a:r>
              <a:rPr lang="en-US" b="0" dirty="0" smtClean="0"/>
              <a:t>)</a:t>
            </a:r>
            <a:endParaRPr lang="de-DE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7844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F 2007 Template&amp;#x0D;&amp;#x0A;Title 44 pt Bold Arial&amp;quot;&quot;/&gt;&lt;property id=&quot;20307&quot; value=&quot;404&quot;/&gt;&lt;/object&gt;&lt;object type=&quot;3&quot; unique_id=&quot;10005&quot;&gt;&lt;property id=&quot;20148&quot; value=&quot;5&quot;/&gt;&lt;property id=&quot;20300&quot; value=&quot;Slide 2 - &amp;quot;Text Slide – Titles Need to be Titlecase&amp;quot;&quot;/&gt;&lt;property id=&quot;20307&quot; value=&quot;405&quot;/&gt;&lt;/object&gt;&lt;object type=&quot;3&quot; unique_id=&quot;10006&quot;&gt;&lt;property id=&quot;20148&quot; value=&quot;5&quot;/&gt;&lt;property id=&quot;20300&quot; value=&quot;Slide 3 - &amp;quot;Color Palette&amp;quot;&quot;/&gt;&lt;property id=&quot;20307&quot; value=&quot;409&quot;/&gt;&lt;/object&gt;&lt;object type=&quot;3&quot; unique_id=&quot;10007&quot;&gt;&lt;property id=&quot;20148&quot; value=&quot;5&quot;/&gt;&lt;property id=&quot;20300&quot; value=&quot;Slide 4 - &amp;quot;Charts Slide&amp;quot;&quot;/&gt;&lt;property id=&quot;20307&quot; value=&quot;406&quot;/&gt;&lt;/object&gt;&lt;object type=&quot;3&quot; unique_id=&quot;10008&quot;&gt;&lt;property id=&quot;20148&quot; value=&quot;5&quot;/&gt;&lt;property id=&quot;20300&quot; value=&quot;Slide 6 - &amp;quot;Table Slide&amp;quot;&quot;/&gt;&lt;property id=&quot;20307&quot; value=&quot;398&quot;/&gt;&lt;/object&gt;&lt;object type=&quot;3&quot; unique_id=&quot;10009&quot;&gt;&lt;property id=&quot;20148&quot; value=&quot;5&quot;/&gt;&lt;property id=&quot;20300&quot; value=&quot;Slide 7 - &amp;quot;Sample Org Chart&amp;quot;&quot;/&gt;&lt;property id=&quot;20307&quot; value=&quot;403&quot;/&gt;&lt;/object&gt;&lt;object type=&quot;3&quot; unique_id=&quot;10010&quot;&gt;&lt;property id=&quot;20148&quot; value=&quot;5&quot;/&gt;&lt;property id=&quot;20300&quot; value=&quot;Slide 8 - &amp;quot;Sample Line Chart&amp;quot;&quot;/&gt;&lt;property id=&quot;20307&quot; value=&quot;407&quot;/&gt;&lt;/object&gt;&lt;object type=&quot;3&quot; unique_id=&quot;10011&quot;&gt;&lt;property id=&quot;20148&quot; value=&quot;5&quot;/&gt;&lt;property id=&quot;20300&quot; value=&quot;Slide 10 - &amp;quot;Photos &amp;amp; Bulleted Text&amp;quot;&quot;/&gt;&lt;property id=&quot;20307&quot; value=&quot;410&quot;/&gt;&lt;/object&gt;&lt;object type=&quot;3&quot; unique_id=&quot;10012&quot;&gt;&lt;property id=&quot;20148&quot; value=&quot;5&quot;/&gt;&lt;property id=&quot;20300&quot; value=&quot;Slide 11 - &amp;quot;Photo&amp;quot;&quot;/&gt;&lt;property id=&quot;20307&quot; value=&quot;411&quot;/&gt;&lt;/object&gt;&lt;object type=&quot;3&quot; unique_id=&quot;17581&quot;&gt;&lt;property id=&quot;20148&quot; value=&quot;5&quot;/&gt;&lt;property id=&quot;20300&quot; value=&quot;Slide 5&quot;/&gt;&lt;property id=&quot;20307&quot; value=&quot;414&quot;/&gt;&lt;/object&gt;&lt;object type=&quot;3&quot; unique_id=&quot;17582&quot;&gt;&lt;property id=&quot;20148&quot; value=&quot;5&quot;/&gt;&lt;property id=&quot;20300&quot; value=&quot;Slide 9 - &amp;quot;Sample Line Chart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bg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1961</Words>
  <Application>Microsoft Office PowerPoint</Application>
  <PresentationFormat>Bildschirmpräsentation (16:9)</PresentationFormat>
  <Paragraphs>568</Paragraphs>
  <Slides>28</Slides>
  <Notes>8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CRF_2006_background</vt:lpstr>
      <vt:lpstr>PREPARE-CALC: A Randomized Trial of High-speed Rotational Atherectomy Prior to Drug-Eluting Stent Implantation in Severely Calcified Coronary Lesions</vt:lpstr>
      <vt:lpstr>PowerPoint-Präsentation</vt:lpstr>
      <vt:lpstr>Patients with Severely Calcified Lesions</vt:lpstr>
      <vt:lpstr>Lesion Preparation in Severe Calcification </vt:lpstr>
      <vt:lpstr>Established Techniques for Lesion Preparation  </vt:lpstr>
      <vt:lpstr>Objective</vt:lpstr>
      <vt:lpstr>Study Design</vt:lpstr>
      <vt:lpstr>Key In- &amp; Exclusion Criteria</vt:lpstr>
      <vt:lpstr>Primary Endpoints</vt:lpstr>
      <vt:lpstr>Secondary Endpoints</vt:lpstr>
      <vt:lpstr>Determination of Study Size</vt:lpstr>
      <vt:lpstr>Study Organization</vt:lpstr>
      <vt:lpstr>Enrollment and Follow-Up</vt:lpstr>
      <vt:lpstr>Baseline Characteristics</vt:lpstr>
      <vt:lpstr>Angiographic &amp; Procedural Characteristics</vt:lpstr>
      <vt:lpstr>Procedural and In-Hospital Outcome</vt:lpstr>
      <vt:lpstr>Primary Endpoint – Strategy Success</vt:lpstr>
      <vt:lpstr>Cross-Over Patients</vt:lpstr>
      <vt:lpstr>Subgroup Analysis</vt:lpstr>
      <vt:lpstr>Subgroup Analysis</vt:lpstr>
      <vt:lpstr>Baseline QCA</vt:lpstr>
      <vt:lpstr>Co-Primary Endpoint – In stent LLL at 9 Month</vt:lpstr>
      <vt:lpstr>QCA at 9 Month</vt:lpstr>
      <vt:lpstr>Clinical Outcome at 9 Month</vt:lpstr>
      <vt:lpstr>Limitations</vt:lpstr>
      <vt:lpstr>Summary</vt:lpstr>
      <vt:lpstr>PowerPoint-Präsentation</vt:lpstr>
      <vt:lpstr>PowerPoint-Präsentation</vt:lpstr>
    </vt:vector>
  </TitlesOfParts>
  <Company>CRF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Detrimental Impact of Chronic Renal Insufficiency</dc:title>
  <dc:creator>jzuccardy</dc:creator>
  <cp:lastModifiedBy>Gert</cp:lastModifiedBy>
  <cp:revision>496</cp:revision>
  <dcterms:created xsi:type="dcterms:W3CDTF">2015-03-17T15:06:16Z</dcterms:created>
  <dcterms:modified xsi:type="dcterms:W3CDTF">2018-09-24T14:41:32Z</dcterms:modified>
</cp:coreProperties>
</file>