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3"/>
  </p:notesMasterIdLst>
  <p:handoutMasterIdLst>
    <p:handoutMasterId r:id="rId24"/>
  </p:handoutMasterIdLst>
  <p:sldIdLst>
    <p:sldId id="416" r:id="rId2"/>
    <p:sldId id="435" r:id="rId3"/>
    <p:sldId id="417" r:id="rId4"/>
    <p:sldId id="436" r:id="rId5"/>
    <p:sldId id="438" r:id="rId6"/>
    <p:sldId id="437" r:id="rId7"/>
    <p:sldId id="439" r:id="rId8"/>
    <p:sldId id="440" r:id="rId9"/>
    <p:sldId id="256" r:id="rId10"/>
    <p:sldId id="420" r:id="rId11"/>
    <p:sldId id="443" r:id="rId12"/>
    <p:sldId id="442" r:id="rId13"/>
    <p:sldId id="441" r:id="rId14"/>
    <p:sldId id="429" r:id="rId15"/>
    <p:sldId id="448" r:id="rId16"/>
    <p:sldId id="449" r:id="rId17"/>
    <p:sldId id="433" r:id="rId18"/>
    <p:sldId id="445" r:id="rId19"/>
    <p:sldId id="444" r:id="rId20"/>
    <p:sldId id="446" r:id="rId21"/>
    <p:sldId id="447" r:id="rId22"/>
  </p:sldIdLst>
  <p:sldSz cx="9144000" cy="5143500" type="screen16x9"/>
  <p:notesSz cx="7086600" cy="9372600"/>
  <p:custDataLst>
    <p:tags r:id="rId25"/>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DFF05"/>
    <a:srgbClr val="1F4E79"/>
    <a:srgbClr val="C10000"/>
    <a:srgbClr val="BFBFBE"/>
    <a:srgbClr val="1E3864"/>
    <a:srgbClr val="1F3965"/>
    <a:srgbClr val="002060"/>
    <a:srgbClr val="FFFFFF"/>
    <a:srgbClr val="FCE3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4" autoAdjust="0"/>
    <p:restoredTop sz="94767"/>
  </p:normalViewPr>
  <p:slideViewPr>
    <p:cSldViewPr snapToGrid="0">
      <p:cViewPr>
        <p:scale>
          <a:sx n="94" d="100"/>
          <a:sy n="94" d="100"/>
        </p:scale>
        <p:origin x="1192" y="35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6" d="100"/>
          <a:sy n="66" d="100"/>
        </p:scale>
        <p:origin x="0"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Users\philipplurz\Forschung\RSD\RADIOSOUND\TCT_2018\Figure%20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Users\philipplurz\Forschung\RSD\RADIOSOUND\TCT_2018\Figure%20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Users\philipplurz\Forschung\RSD\RADIOSOUND\TCT_2018\Figure%20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FUL\RDN\Radiosound\Waterfall.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FUL\RDN\Radiosound\Waterfall.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FUL\RDN\Radiosound\Waterf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35188659535729E-2"/>
          <c:y val="0.10057192133851399"/>
          <c:w val="0.92690124185187606"/>
          <c:h val="0.5455037327174963"/>
        </c:manualLayout>
      </c:layout>
      <c:barChart>
        <c:barDir val="col"/>
        <c:grouping val="clustered"/>
        <c:varyColors val="0"/>
        <c:ser>
          <c:idx val="0"/>
          <c:order val="0"/>
          <c:tx>
            <c:strRef>
              <c:f>Tabelle1!$I$9</c:f>
              <c:strCache>
                <c:ptCount val="1"/>
                <c:pt idx="0">
                  <c:v>Radiofrequency main artery</c:v>
                </c:pt>
              </c:strCache>
            </c:strRef>
          </c:tx>
          <c:spPr>
            <a:solidFill>
              <a:schemeClr val="accent5">
                <a:lumMod val="50000"/>
              </a:schemeClr>
            </a:solidFill>
            <a:ln>
              <a:solidFill>
                <a:schemeClr val="accent3">
                  <a:lumMod val="75000"/>
                </a:schemeClr>
              </a:solidFill>
            </a:ln>
            <a:effectLst/>
          </c:spPr>
          <c:invertIfNegative val="0"/>
          <c:errBars>
            <c:errBarType val="minus"/>
            <c:errValType val="cust"/>
            <c:noEndCap val="0"/>
            <c:plus>
              <c:numLit>
                <c:formatCode>General</c:formatCode>
                <c:ptCount val="1"/>
                <c:pt idx="0">
                  <c:v>1</c:v>
                </c:pt>
              </c:numLit>
            </c:plus>
            <c:minus>
              <c:numRef>
                <c:f>Tabelle1!$J$16:$K$16</c:f>
                <c:numCache>
                  <c:formatCode>General</c:formatCode>
                  <c:ptCount val="2"/>
                  <c:pt idx="0">
                    <c:v>3.2308649107482879</c:v>
                  </c:pt>
                  <c:pt idx="1">
                    <c:v>1.8036586936673</c:v>
                  </c:pt>
                </c:numCache>
              </c:numRef>
            </c:minus>
            <c:spPr>
              <a:noFill/>
              <a:ln w="9525" cap="flat" cmpd="sng" algn="ctr">
                <a:solidFill>
                  <a:schemeClr val="tx1">
                    <a:lumMod val="65000"/>
                    <a:lumOff val="35000"/>
                  </a:schemeClr>
                </a:solidFill>
                <a:round/>
              </a:ln>
              <a:effectLst/>
            </c:spPr>
          </c:errBars>
          <c:cat>
            <c:strRef>
              <c:f>Tabelle1!$J$8:$K$8</c:f>
              <c:strCache>
                <c:ptCount val="2"/>
                <c:pt idx="0">
                  <c:v>Systolic</c:v>
                </c:pt>
                <c:pt idx="1">
                  <c:v>Diastolic</c:v>
                </c:pt>
              </c:strCache>
            </c:strRef>
          </c:cat>
          <c:val>
            <c:numRef>
              <c:f>Tabelle1!$J$9:$K$9</c:f>
              <c:numCache>
                <c:formatCode>General</c:formatCode>
                <c:ptCount val="2"/>
                <c:pt idx="0">
                  <c:v>-5.2894736842105265</c:v>
                </c:pt>
                <c:pt idx="1">
                  <c:v>-3.236842105263158</c:v>
                </c:pt>
              </c:numCache>
            </c:numRef>
          </c:val>
          <c:extLst>
            <c:ext xmlns:c16="http://schemas.microsoft.com/office/drawing/2014/chart" uri="{C3380CC4-5D6E-409C-BE32-E72D297353CC}">
              <c16:uniqueId val="{00000000-A5A2-6044-8ED4-88EE363FAD20}"/>
            </c:ext>
          </c:extLst>
        </c:ser>
        <c:ser>
          <c:idx val="1"/>
          <c:order val="1"/>
          <c:tx>
            <c:strRef>
              <c:f>Tabelle1!$I$10</c:f>
              <c:strCache>
                <c:ptCount val="1"/>
                <c:pt idx="0">
                  <c:v>Radiofrequency main artery + branches </c:v>
                </c:pt>
              </c:strCache>
            </c:strRef>
          </c:tx>
          <c:spPr>
            <a:solidFill>
              <a:srgbClr val="00B050"/>
            </a:solidFill>
            <a:ln>
              <a:solidFill>
                <a:schemeClr val="accent3">
                  <a:lumMod val="75000"/>
                </a:schemeClr>
              </a:solidFill>
            </a:ln>
            <a:effectLst/>
          </c:spPr>
          <c:invertIfNegative val="0"/>
          <c:errBars>
            <c:errBarType val="minus"/>
            <c:errValType val="cust"/>
            <c:noEndCap val="0"/>
            <c:plus>
              <c:numLit>
                <c:formatCode>General</c:formatCode>
                <c:ptCount val="1"/>
                <c:pt idx="0">
                  <c:v>1</c:v>
                </c:pt>
              </c:numLit>
            </c:plus>
            <c:minus>
              <c:numRef>
                <c:f>Tabelle1!$J$17:$K$17</c:f>
                <c:numCache>
                  <c:formatCode>General</c:formatCode>
                  <c:ptCount val="2"/>
                  <c:pt idx="0">
                    <c:v>3.7717294363826634</c:v>
                  </c:pt>
                  <c:pt idx="1">
                    <c:v>2.6280042883683801</c:v>
                  </c:pt>
                </c:numCache>
              </c:numRef>
            </c:minus>
            <c:spPr>
              <a:noFill/>
              <a:ln w="9525" cap="flat" cmpd="sng" algn="ctr">
                <a:solidFill>
                  <a:schemeClr val="tx1">
                    <a:lumMod val="65000"/>
                    <a:lumOff val="35000"/>
                  </a:schemeClr>
                </a:solidFill>
                <a:round/>
              </a:ln>
              <a:effectLst/>
            </c:spPr>
          </c:errBars>
          <c:cat>
            <c:strRef>
              <c:f>Tabelle1!$J$8:$K$8</c:f>
              <c:strCache>
                <c:ptCount val="2"/>
                <c:pt idx="0">
                  <c:v>Systolic</c:v>
                </c:pt>
                <c:pt idx="1">
                  <c:v>Diastolic</c:v>
                </c:pt>
              </c:strCache>
            </c:strRef>
          </c:cat>
          <c:val>
            <c:numRef>
              <c:f>Tabelle1!$J$10:$K$10</c:f>
              <c:numCache>
                <c:formatCode>General</c:formatCode>
                <c:ptCount val="2"/>
                <c:pt idx="0">
                  <c:v>-7.25</c:v>
                </c:pt>
                <c:pt idx="1">
                  <c:v>-6.083333333333333</c:v>
                </c:pt>
              </c:numCache>
            </c:numRef>
          </c:val>
          <c:extLst>
            <c:ext xmlns:c16="http://schemas.microsoft.com/office/drawing/2014/chart" uri="{C3380CC4-5D6E-409C-BE32-E72D297353CC}">
              <c16:uniqueId val="{00000001-A5A2-6044-8ED4-88EE363FAD20}"/>
            </c:ext>
          </c:extLst>
        </c:ser>
        <c:ser>
          <c:idx val="2"/>
          <c:order val="2"/>
          <c:tx>
            <c:strRef>
              <c:f>Tabelle1!$I$11</c:f>
              <c:strCache>
                <c:ptCount val="1"/>
                <c:pt idx="0">
                  <c:v>Ultrasound main artery</c:v>
                </c:pt>
              </c:strCache>
            </c:strRef>
          </c:tx>
          <c:spPr>
            <a:solidFill>
              <a:srgbClr val="C00000"/>
            </a:solidFill>
            <a:ln>
              <a:solidFill>
                <a:schemeClr val="accent3">
                  <a:lumMod val="75000"/>
                </a:schemeClr>
              </a:solidFill>
            </a:ln>
            <a:effectLst/>
          </c:spPr>
          <c:invertIfNegative val="0"/>
          <c:errBars>
            <c:errBarType val="minus"/>
            <c:errValType val="cust"/>
            <c:noEndCap val="0"/>
            <c:plus>
              <c:numLit>
                <c:formatCode>General</c:formatCode>
                <c:ptCount val="1"/>
                <c:pt idx="0">
                  <c:v>1</c:v>
                </c:pt>
              </c:numLit>
            </c:plus>
            <c:minus>
              <c:numRef>
                <c:f>Tabelle1!$J$18:$K$18</c:f>
                <c:numCache>
                  <c:formatCode>General</c:formatCode>
                  <c:ptCount val="2"/>
                  <c:pt idx="0">
                    <c:v>3.8365628631107471</c:v>
                  </c:pt>
                  <c:pt idx="1">
                    <c:v>1.9374140398307931</c:v>
                  </c:pt>
                </c:numCache>
              </c:numRef>
            </c:minus>
            <c:spPr>
              <a:noFill/>
              <a:ln w="9525" cap="flat" cmpd="sng" algn="ctr">
                <a:solidFill>
                  <a:schemeClr val="tx1">
                    <a:lumMod val="65000"/>
                    <a:lumOff val="35000"/>
                  </a:schemeClr>
                </a:solidFill>
                <a:round/>
              </a:ln>
              <a:effectLst/>
            </c:spPr>
          </c:errBars>
          <c:cat>
            <c:strRef>
              <c:f>Tabelle1!$J$8:$K$8</c:f>
              <c:strCache>
                <c:ptCount val="2"/>
                <c:pt idx="0">
                  <c:v>Systolic</c:v>
                </c:pt>
                <c:pt idx="1">
                  <c:v>Diastolic</c:v>
                </c:pt>
              </c:strCache>
            </c:strRef>
          </c:cat>
          <c:val>
            <c:numRef>
              <c:f>Tabelle1!$J$11:$K$11</c:f>
              <c:numCache>
                <c:formatCode>General</c:formatCode>
                <c:ptCount val="2"/>
                <c:pt idx="0">
                  <c:v>-12.214285714285714</c:v>
                </c:pt>
                <c:pt idx="1">
                  <c:v>-7.6428571428571432</c:v>
                </c:pt>
              </c:numCache>
            </c:numRef>
          </c:val>
          <c:extLst>
            <c:ext xmlns:c16="http://schemas.microsoft.com/office/drawing/2014/chart" uri="{C3380CC4-5D6E-409C-BE32-E72D297353CC}">
              <c16:uniqueId val="{00000002-A5A2-6044-8ED4-88EE363FAD20}"/>
            </c:ext>
          </c:extLst>
        </c:ser>
        <c:dLbls>
          <c:showLegendKey val="0"/>
          <c:showVal val="0"/>
          <c:showCatName val="0"/>
          <c:showSerName val="0"/>
          <c:showPercent val="0"/>
          <c:showBubbleSize val="0"/>
        </c:dLbls>
        <c:gapWidth val="219"/>
        <c:overlap val="-27"/>
        <c:axId val="149231488"/>
        <c:axId val="149233024"/>
      </c:barChart>
      <c:catAx>
        <c:axId val="149231488"/>
        <c:scaling>
          <c:orientation val="minMax"/>
        </c:scaling>
        <c:delete val="0"/>
        <c:axPos val="b"/>
        <c:numFmt formatCode="General" sourceLinked="1"/>
        <c:majorTickMark val="none"/>
        <c:minorTickMark val="none"/>
        <c:tickLblPos val="high"/>
        <c:spPr>
          <a:noFill/>
          <a:ln w="9525" cap="flat" cmpd="sng" algn="ctr">
            <a:solidFill>
              <a:srgbClr val="002E4B"/>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49233024"/>
        <c:crosses val="autoZero"/>
        <c:auto val="1"/>
        <c:lblAlgn val="ctr"/>
        <c:lblOffset val="100"/>
        <c:noMultiLvlLbl val="0"/>
      </c:catAx>
      <c:valAx>
        <c:axId val="149233024"/>
        <c:scaling>
          <c:orientation val="minMax"/>
        </c:scaling>
        <c:delete val="0"/>
        <c:axPos val="l"/>
        <c:numFmt formatCode="General" sourceLinked="1"/>
        <c:majorTickMark val="out"/>
        <c:minorTickMark val="none"/>
        <c:tickLblPos val="nextTo"/>
        <c:spPr>
          <a:noFill/>
          <a:ln>
            <a:solidFill>
              <a:srgbClr val="002E4B"/>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4923148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200"/>
      </a:pPr>
      <a:endParaRPr lang="de-DE"/>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35188659535729E-2"/>
          <c:y val="0.10057192133851399"/>
          <c:w val="0.92690124185187606"/>
          <c:h val="0.5455037327174963"/>
        </c:manualLayout>
      </c:layout>
      <c:barChart>
        <c:barDir val="col"/>
        <c:grouping val="clustered"/>
        <c:varyColors val="0"/>
        <c:ser>
          <c:idx val="0"/>
          <c:order val="0"/>
          <c:tx>
            <c:strRef>
              <c:f>Tabelle1!$I$9</c:f>
              <c:strCache>
                <c:ptCount val="1"/>
                <c:pt idx="0">
                  <c:v>Radiofrequency main artery</c:v>
                </c:pt>
              </c:strCache>
            </c:strRef>
          </c:tx>
          <c:spPr>
            <a:solidFill>
              <a:schemeClr val="accent5">
                <a:lumMod val="50000"/>
              </a:schemeClr>
            </a:solidFill>
            <a:ln>
              <a:solidFill>
                <a:schemeClr val="accent3">
                  <a:lumMod val="75000"/>
                </a:schemeClr>
              </a:solidFill>
            </a:ln>
            <a:effectLst/>
          </c:spPr>
          <c:invertIfNegative val="0"/>
          <c:errBars>
            <c:errBarType val="minus"/>
            <c:errValType val="cust"/>
            <c:noEndCap val="0"/>
            <c:plus>
              <c:numLit>
                <c:formatCode>General</c:formatCode>
                <c:ptCount val="1"/>
                <c:pt idx="0">
                  <c:v>1</c:v>
                </c:pt>
              </c:numLit>
            </c:plus>
            <c:minus>
              <c:numRef>
                <c:f>Tabelle1!$J$16:$K$16</c:f>
                <c:numCache>
                  <c:formatCode>General</c:formatCode>
                  <c:ptCount val="2"/>
                  <c:pt idx="0">
                    <c:v>3.2308649107482879</c:v>
                  </c:pt>
                  <c:pt idx="1">
                    <c:v>1.8036586936673</c:v>
                  </c:pt>
                </c:numCache>
              </c:numRef>
            </c:minus>
            <c:spPr>
              <a:noFill/>
              <a:ln w="9525" cap="flat" cmpd="sng" algn="ctr">
                <a:solidFill>
                  <a:schemeClr val="tx1">
                    <a:lumMod val="65000"/>
                    <a:lumOff val="35000"/>
                  </a:schemeClr>
                </a:solidFill>
                <a:round/>
              </a:ln>
              <a:effectLst/>
            </c:spPr>
          </c:errBars>
          <c:cat>
            <c:strRef>
              <c:f>Tabelle1!$J$8:$K$8</c:f>
              <c:strCache>
                <c:ptCount val="2"/>
                <c:pt idx="0">
                  <c:v>Systolic</c:v>
                </c:pt>
                <c:pt idx="1">
                  <c:v>Diastolic</c:v>
                </c:pt>
              </c:strCache>
            </c:strRef>
          </c:cat>
          <c:val>
            <c:numRef>
              <c:f>Tabelle1!$J$9:$K$9</c:f>
              <c:numCache>
                <c:formatCode>General</c:formatCode>
                <c:ptCount val="2"/>
                <c:pt idx="0">
                  <c:v>-5.2894736842105265</c:v>
                </c:pt>
                <c:pt idx="1">
                  <c:v>-3.236842105263158</c:v>
                </c:pt>
              </c:numCache>
            </c:numRef>
          </c:val>
          <c:extLst>
            <c:ext xmlns:c16="http://schemas.microsoft.com/office/drawing/2014/chart" uri="{C3380CC4-5D6E-409C-BE32-E72D297353CC}">
              <c16:uniqueId val="{00000000-A5A2-6044-8ED4-88EE363FAD20}"/>
            </c:ext>
          </c:extLst>
        </c:ser>
        <c:ser>
          <c:idx val="1"/>
          <c:order val="1"/>
          <c:tx>
            <c:strRef>
              <c:f>Tabelle1!$I$10</c:f>
              <c:strCache>
                <c:ptCount val="1"/>
                <c:pt idx="0">
                  <c:v>Radiofrequency main artery + branches </c:v>
                </c:pt>
              </c:strCache>
            </c:strRef>
          </c:tx>
          <c:spPr>
            <a:solidFill>
              <a:srgbClr val="00B050"/>
            </a:solidFill>
            <a:ln>
              <a:solidFill>
                <a:schemeClr val="accent3">
                  <a:lumMod val="75000"/>
                </a:schemeClr>
              </a:solidFill>
            </a:ln>
            <a:effectLst/>
          </c:spPr>
          <c:invertIfNegative val="0"/>
          <c:errBars>
            <c:errBarType val="minus"/>
            <c:errValType val="cust"/>
            <c:noEndCap val="0"/>
            <c:plus>
              <c:numLit>
                <c:formatCode>General</c:formatCode>
                <c:ptCount val="1"/>
                <c:pt idx="0">
                  <c:v>1</c:v>
                </c:pt>
              </c:numLit>
            </c:plus>
            <c:minus>
              <c:numRef>
                <c:f>Tabelle1!$J$17:$K$17</c:f>
                <c:numCache>
                  <c:formatCode>General</c:formatCode>
                  <c:ptCount val="2"/>
                  <c:pt idx="0">
                    <c:v>3.7717294363826634</c:v>
                  </c:pt>
                  <c:pt idx="1">
                    <c:v>2.6280042883683801</c:v>
                  </c:pt>
                </c:numCache>
              </c:numRef>
            </c:minus>
            <c:spPr>
              <a:noFill/>
              <a:ln w="9525" cap="flat" cmpd="sng" algn="ctr">
                <a:solidFill>
                  <a:schemeClr val="tx1">
                    <a:lumMod val="65000"/>
                    <a:lumOff val="35000"/>
                  </a:schemeClr>
                </a:solidFill>
                <a:round/>
              </a:ln>
              <a:effectLst/>
            </c:spPr>
          </c:errBars>
          <c:cat>
            <c:strRef>
              <c:f>Tabelle1!$J$8:$K$8</c:f>
              <c:strCache>
                <c:ptCount val="2"/>
                <c:pt idx="0">
                  <c:v>Systolic</c:v>
                </c:pt>
                <c:pt idx="1">
                  <c:v>Diastolic</c:v>
                </c:pt>
              </c:strCache>
            </c:strRef>
          </c:cat>
          <c:val>
            <c:numRef>
              <c:f>Tabelle1!$J$10:$K$10</c:f>
              <c:numCache>
                <c:formatCode>General</c:formatCode>
                <c:ptCount val="2"/>
                <c:pt idx="0">
                  <c:v>-7.25</c:v>
                </c:pt>
                <c:pt idx="1">
                  <c:v>-6.083333333333333</c:v>
                </c:pt>
              </c:numCache>
            </c:numRef>
          </c:val>
          <c:extLst>
            <c:ext xmlns:c16="http://schemas.microsoft.com/office/drawing/2014/chart" uri="{C3380CC4-5D6E-409C-BE32-E72D297353CC}">
              <c16:uniqueId val="{00000001-A5A2-6044-8ED4-88EE363FAD20}"/>
            </c:ext>
          </c:extLst>
        </c:ser>
        <c:ser>
          <c:idx val="2"/>
          <c:order val="2"/>
          <c:tx>
            <c:strRef>
              <c:f>Tabelle1!$I$11</c:f>
              <c:strCache>
                <c:ptCount val="1"/>
                <c:pt idx="0">
                  <c:v>Ultrasound main artery</c:v>
                </c:pt>
              </c:strCache>
            </c:strRef>
          </c:tx>
          <c:spPr>
            <a:solidFill>
              <a:srgbClr val="C00000"/>
            </a:solidFill>
            <a:ln>
              <a:solidFill>
                <a:schemeClr val="accent3">
                  <a:lumMod val="75000"/>
                </a:schemeClr>
              </a:solidFill>
            </a:ln>
            <a:effectLst/>
          </c:spPr>
          <c:invertIfNegative val="0"/>
          <c:errBars>
            <c:errBarType val="minus"/>
            <c:errValType val="cust"/>
            <c:noEndCap val="0"/>
            <c:plus>
              <c:numLit>
                <c:formatCode>General</c:formatCode>
                <c:ptCount val="1"/>
                <c:pt idx="0">
                  <c:v>1</c:v>
                </c:pt>
              </c:numLit>
            </c:plus>
            <c:minus>
              <c:numRef>
                <c:f>Tabelle1!$J$18:$K$18</c:f>
                <c:numCache>
                  <c:formatCode>General</c:formatCode>
                  <c:ptCount val="2"/>
                  <c:pt idx="0">
                    <c:v>3.8365628631107471</c:v>
                  </c:pt>
                  <c:pt idx="1">
                    <c:v>1.9374140398307931</c:v>
                  </c:pt>
                </c:numCache>
              </c:numRef>
            </c:minus>
            <c:spPr>
              <a:noFill/>
              <a:ln w="9525" cap="flat" cmpd="sng" algn="ctr">
                <a:solidFill>
                  <a:schemeClr val="tx1">
                    <a:lumMod val="65000"/>
                    <a:lumOff val="35000"/>
                  </a:schemeClr>
                </a:solidFill>
                <a:round/>
              </a:ln>
              <a:effectLst/>
            </c:spPr>
          </c:errBars>
          <c:cat>
            <c:strRef>
              <c:f>Tabelle1!$J$8:$K$8</c:f>
              <c:strCache>
                <c:ptCount val="2"/>
                <c:pt idx="0">
                  <c:v>Systolic</c:v>
                </c:pt>
                <c:pt idx="1">
                  <c:v>Diastolic</c:v>
                </c:pt>
              </c:strCache>
            </c:strRef>
          </c:cat>
          <c:val>
            <c:numRef>
              <c:f>Tabelle1!$J$11:$K$11</c:f>
              <c:numCache>
                <c:formatCode>General</c:formatCode>
                <c:ptCount val="2"/>
                <c:pt idx="0">
                  <c:v>-12.214285714285714</c:v>
                </c:pt>
                <c:pt idx="1">
                  <c:v>-7.6428571428571432</c:v>
                </c:pt>
              </c:numCache>
            </c:numRef>
          </c:val>
          <c:extLst>
            <c:ext xmlns:c16="http://schemas.microsoft.com/office/drawing/2014/chart" uri="{C3380CC4-5D6E-409C-BE32-E72D297353CC}">
              <c16:uniqueId val="{00000002-A5A2-6044-8ED4-88EE363FAD20}"/>
            </c:ext>
          </c:extLst>
        </c:ser>
        <c:dLbls>
          <c:showLegendKey val="0"/>
          <c:showVal val="0"/>
          <c:showCatName val="0"/>
          <c:showSerName val="0"/>
          <c:showPercent val="0"/>
          <c:showBubbleSize val="0"/>
        </c:dLbls>
        <c:gapWidth val="219"/>
        <c:overlap val="-27"/>
        <c:axId val="149231488"/>
        <c:axId val="149233024"/>
      </c:barChart>
      <c:catAx>
        <c:axId val="149231488"/>
        <c:scaling>
          <c:orientation val="minMax"/>
        </c:scaling>
        <c:delete val="0"/>
        <c:axPos val="b"/>
        <c:numFmt formatCode="General" sourceLinked="1"/>
        <c:majorTickMark val="none"/>
        <c:minorTickMark val="none"/>
        <c:tickLblPos val="high"/>
        <c:spPr>
          <a:noFill/>
          <a:ln w="9525" cap="flat" cmpd="sng" algn="ctr">
            <a:solidFill>
              <a:srgbClr val="002E4B"/>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49233024"/>
        <c:crosses val="autoZero"/>
        <c:auto val="1"/>
        <c:lblAlgn val="ctr"/>
        <c:lblOffset val="100"/>
        <c:noMultiLvlLbl val="0"/>
      </c:catAx>
      <c:valAx>
        <c:axId val="149233024"/>
        <c:scaling>
          <c:orientation val="minMax"/>
        </c:scaling>
        <c:delete val="0"/>
        <c:axPos val="l"/>
        <c:numFmt formatCode="General" sourceLinked="1"/>
        <c:majorTickMark val="out"/>
        <c:minorTickMark val="none"/>
        <c:tickLblPos val="nextTo"/>
        <c:spPr>
          <a:noFill/>
          <a:ln>
            <a:solidFill>
              <a:srgbClr val="002E4B"/>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4923148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200"/>
      </a:pPr>
      <a:endParaRPr lang="de-DE"/>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35188659535729E-2"/>
          <c:y val="0.10057192133851399"/>
          <c:w val="0.92690124185187606"/>
          <c:h val="0.5455037327174963"/>
        </c:manualLayout>
      </c:layout>
      <c:barChart>
        <c:barDir val="col"/>
        <c:grouping val="clustered"/>
        <c:varyColors val="0"/>
        <c:ser>
          <c:idx val="0"/>
          <c:order val="0"/>
          <c:tx>
            <c:strRef>
              <c:f>Tabelle1!$I$9</c:f>
              <c:strCache>
                <c:ptCount val="1"/>
                <c:pt idx="0">
                  <c:v>Radiofrequency main artery</c:v>
                </c:pt>
              </c:strCache>
            </c:strRef>
          </c:tx>
          <c:spPr>
            <a:solidFill>
              <a:schemeClr val="accent5">
                <a:lumMod val="50000"/>
              </a:schemeClr>
            </a:solidFill>
            <a:ln>
              <a:solidFill>
                <a:schemeClr val="accent3">
                  <a:lumMod val="75000"/>
                </a:schemeClr>
              </a:solidFill>
            </a:ln>
            <a:effectLst/>
          </c:spPr>
          <c:invertIfNegative val="0"/>
          <c:errBars>
            <c:errBarType val="minus"/>
            <c:errValType val="cust"/>
            <c:noEndCap val="0"/>
            <c:plus>
              <c:numLit>
                <c:formatCode>General</c:formatCode>
                <c:ptCount val="1"/>
                <c:pt idx="0">
                  <c:v>1</c:v>
                </c:pt>
              </c:numLit>
            </c:plus>
            <c:minus>
              <c:numRef>
                <c:f>Tabelle1!$J$16:$K$16</c:f>
                <c:numCache>
                  <c:formatCode>General</c:formatCode>
                  <c:ptCount val="2"/>
                  <c:pt idx="0">
                    <c:v>3.2308649107482879</c:v>
                  </c:pt>
                  <c:pt idx="1">
                    <c:v>1.8036586936673</c:v>
                  </c:pt>
                </c:numCache>
              </c:numRef>
            </c:minus>
            <c:spPr>
              <a:noFill/>
              <a:ln w="9525" cap="flat" cmpd="sng" algn="ctr">
                <a:solidFill>
                  <a:schemeClr val="tx1">
                    <a:lumMod val="65000"/>
                    <a:lumOff val="35000"/>
                  </a:schemeClr>
                </a:solidFill>
                <a:round/>
              </a:ln>
              <a:effectLst/>
            </c:spPr>
          </c:errBars>
          <c:cat>
            <c:strRef>
              <c:f>Tabelle1!$J$8:$K$8</c:f>
              <c:strCache>
                <c:ptCount val="2"/>
                <c:pt idx="0">
                  <c:v>Systolic</c:v>
                </c:pt>
                <c:pt idx="1">
                  <c:v>Diastolic</c:v>
                </c:pt>
              </c:strCache>
            </c:strRef>
          </c:cat>
          <c:val>
            <c:numRef>
              <c:f>Tabelle1!$J$9:$K$9</c:f>
              <c:numCache>
                <c:formatCode>General</c:formatCode>
                <c:ptCount val="2"/>
                <c:pt idx="0">
                  <c:v>-5.2894736842105265</c:v>
                </c:pt>
                <c:pt idx="1">
                  <c:v>-3.236842105263158</c:v>
                </c:pt>
              </c:numCache>
            </c:numRef>
          </c:val>
          <c:extLst>
            <c:ext xmlns:c16="http://schemas.microsoft.com/office/drawing/2014/chart" uri="{C3380CC4-5D6E-409C-BE32-E72D297353CC}">
              <c16:uniqueId val="{00000000-A5A2-6044-8ED4-88EE363FAD20}"/>
            </c:ext>
          </c:extLst>
        </c:ser>
        <c:ser>
          <c:idx val="1"/>
          <c:order val="1"/>
          <c:tx>
            <c:strRef>
              <c:f>Tabelle1!$I$10</c:f>
              <c:strCache>
                <c:ptCount val="1"/>
                <c:pt idx="0">
                  <c:v>Radiofrequency main artery + branches </c:v>
                </c:pt>
              </c:strCache>
            </c:strRef>
          </c:tx>
          <c:spPr>
            <a:solidFill>
              <a:srgbClr val="00B050"/>
            </a:solidFill>
            <a:ln>
              <a:solidFill>
                <a:schemeClr val="accent3">
                  <a:lumMod val="75000"/>
                </a:schemeClr>
              </a:solidFill>
            </a:ln>
            <a:effectLst/>
          </c:spPr>
          <c:invertIfNegative val="0"/>
          <c:errBars>
            <c:errBarType val="minus"/>
            <c:errValType val="cust"/>
            <c:noEndCap val="0"/>
            <c:plus>
              <c:numLit>
                <c:formatCode>General</c:formatCode>
                <c:ptCount val="1"/>
                <c:pt idx="0">
                  <c:v>1</c:v>
                </c:pt>
              </c:numLit>
            </c:plus>
            <c:minus>
              <c:numRef>
                <c:f>Tabelle1!$J$17:$K$17</c:f>
                <c:numCache>
                  <c:formatCode>General</c:formatCode>
                  <c:ptCount val="2"/>
                  <c:pt idx="0">
                    <c:v>3.7717294363826634</c:v>
                  </c:pt>
                  <c:pt idx="1">
                    <c:v>2.6280042883683801</c:v>
                  </c:pt>
                </c:numCache>
              </c:numRef>
            </c:minus>
            <c:spPr>
              <a:noFill/>
              <a:ln w="9525" cap="flat" cmpd="sng" algn="ctr">
                <a:solidFill>
                  <a:schemeClr val="tx1">
                    <a:lumMod val="65000"/>
                    <a:lumOff val="35000"/>
                  </a:schemeClr>
                </a:solidFill>
                <a:round/>
              </a:ln>
              <a:effectLst/>
            </c:spPr>
          </c:errBars>
          <c:cat>
            <c:strRef>
              <c:f>Tabelle1!$J$8:$K$8</c:f>
              <c:strCache>
                <c:ptCount val="2"/>
                <c:pt idx="0">
                  <c:v>Systolic</c:v>
                </c:pt>
                <c:pt idx="1">
                  <c:v>Diastolic</c:v>
                </c:pt>
              </c:strCache>
            </c:strRef>
          </c:cat>
          <c:val>
            <c:numRef>
              <c:f>Tabelle1!$J$10:$K$10</c:f>
              <c:numCache>
                <c:formatCode>General</c:formatCode>
                <c:ptCount val="2"/>
                <c:pt idx="0">
                  <c:v>-7.25</c:v>
                </c:pt>
                <c:pt idx="1">
                  <c:v>-6.083333333333333</c:v>
                </c:pt>
              </c:numCache>
            </c:numRef>
          </c:val>
          <c:extLst>
            <c:ext xmlns:c16="http://schemas.microsoft.com/office/drawing/2014/chart" uri="{C3380CC4-5D6E-409C-BE32-E72D297353CC}">
              <c16:uniqueId val="{00000001-A5A2-6044-8ED4-88EE363FAD20}"/>
            </c:ext>
          </c:extLst>
        </c:ser>
        <c:ser>
          <c:idx val="2"/>
          <c:order val="2"/>
          <c:tx>
            <c:strRef>
              <c:f>Tabelle1!$I$11</c:f>
              <c:strCache>
                <c:ptCount val="1"/>
                <c:pt idx="0">
                  <c:v>Ultrasound main artery</c:v>
                </c:pt>
              </c:strCache>
            </c:strRef>
          </c:tx>
          <c:spPr>
            <a:solidFill>
              <a:srgbClr val="C00000"/>
            </a:solidFill>
            <a:ln>
              <a:solidFill>
                <a:schemeClr val="accent3">
                  <a:lumMod val="75000"/>
                </a:schemeClr>
              </a:solidFill>
            </a:ln>
            <a:effectLst/>
          </c:spPr>
          <c:invertIfNegative val="0"/>
          <c:errBars>
            <c:errBarType val="minus"/>
            <c:errValType val="cust"/>
            <c:noEndCap val="0"/>
            <c:plus>
              <c:numLit>
                <c:formatCode>General</c:formatCode>
                <c:ptCount val="1"/>
                <c:pt idx="0">
                  <c:v>1</c:v>
                </c:pt>
              </c:numLit>
            </c:plus>
            <c:minus>
              <c:numRef>
                <c:f>Tabelle1!$J$18:$K$18</c:f>
                <c:numCache>
                  <c:formatCode>General</c:formatCode>
                  <c:ptCount val="2"/>
                  <c:pt idx="0">
                    <c:v>3.8365628631107471</c:v>
                  </c:pt>
                  <c:pt idx="1">
                    <c:v>1.9374140398307931</c:v>
                  </c:pt>
                </c:numCache>
              </c:numRef>
            </c:minus>
            <c:spPr>
              <a:noFill/>
              <a:ln w="9525" cap="flat" cmpd="sng" algn="ctr">
                <a:solidFill>
                  <a:schemeClr val="tx1">
                    <a:lumMod val="65000"/>
                    <a:lumOff val="35000"/>
                  </a:schemeClr>
                </a:solidFill>
                <a:round/>
              </a:ln>
              <a:effectLst/>
            </c:spPr>
          </c:errBars>
          <c:cat>
            <c:strRef>
              <c:f>Tabelle1!$J$8:$K$8</c:f>
              <c:strCache>
                <c:ptCount val="2"/>
                <c:pt idx="0">
                  <c:v>Systolic</c:v>
                </c:pt>
                <c:pt idx="1">
                  <c:v>Diastolic</c:v>
                </c:pt>
              </c:strCache>
            </c:strRef>
          </c:cat>
          <c:val>
            <c:numRef>
              <c:f>Tabelle1!$J$11:$K$11</c:f>
              <c:numCache>
                <c:formatCode>General</c:formatCode>
                <c:ptCount val="2"/>
                <c:pt idx="0">
                  <c:v>-12.214285714285714</c:v>
                </c:pt>
                <c:pt idx="1">
                  <c:v>-7.6428571428571432</c:v>
                </c:pt>
              </c:numCache>
            </c:numRef>
          </c:val>
          <c:extLst>
            <c:ext xmlns:c16="http://schemas.microsoft.com/office/drawing/2014/chart" uri="{C3380CC4-5D6E-409C-BE32-E72D297353CC}">
              <c16:uniqueId val="{00000002-A5A2-6044-8ED4-88EE363FAD20}"/>
            </c:ext>
          </c:extLst>
        </c:ser>
        <c:dLbls>
          <c:showLegendKey val="0"/>
          <c:showVal val="0"/>
          <c:showCatName val="0"/>
          <c:showSerName val="0"/>
          <c:showPercent val="0"/>
          <c:showBubbleSize val="0"/>
        </c:dLbls>
        <c:gapWidth val="219"/>
        <c:overlap val="-27"/>
        <c:axId val="149231488"/>
        <c:axId val="149233024"/>
      </c:barChart>
      <c:catAx>
        <c:axId val="149231488"/>
        <c:scaling>
          <c:orientation val="minMax"/>
        </c:scaling>
        <c:delete val="0"/>
        <c:axPos val="b"/>
        <c:numFmt formatCode="General" sourceLinked="1"/>
        <c:majorTickMark val="none"/>
        <c:minorTickMark val="none"/>
        <c:tickLblPos val="high"/>
        <c:spPr>
          <a:noFill/>
          <a:ln w="9525" cap="flat" cmpd="sng" algn="ctr">
            <a:solidFill>
              <a:srgbClr val="002E4B"/>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49233024"/>
        <c:crosses val="autoZero"/>
        <c:auto val="1"/>
        <c:lblAlgn val="ctr"/>
        <c:lblOffset val="100"/>
        <c:noMultiLvlLbl val="0"/>
      </c:catAx>
      <c:valAx>
        <c:axId val="149233024"/>
        <c:scaling>
          <c:orientation val="minMax"/>
        </c:scaling>
        <c:delete val="0"/>
        <c:axPos val="l"/>
        <c:numFmt formatCode="General" sourceLinked="1"/>
        <c:majorTickMark val="out"/>
        <c:minorTickMark val="none"/>
        <c:tickLblPos val="nextTo"/>
        <c:spPr>
          <a:noFill/>
          <a:ln>
            <a:solidFill>
              <a:srgbClr val="002E4B"/>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4923148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200"/>
      </a:pPr>
      <a:endParaRPr lang="de-DE"/>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E4B"/>
            </a:solidFill>
            <a:ln>
              <a:solidFill>
                <a:srgbClr val="002E4B"/>
              </a:solidFill>
            </a:ln>
            <a:effectLst/>
          </c:spPr>
          <c:invertIfNegative val="0"/>
          <c:val>
            <c:numRef>
              <c:f>Tabelle1!$A$1:$A$38</c:f>
              <c:numCache>
                <c:formatCode>General</c:formatCode>
                <c:ptCount val="38"/>
                <c:pt idx="0">
                  <c:v>-25</c:v>
                </c:pt>
                <c:pt idx="1">
                  <c:v>-25</c:v>
                </c:pt>
                <c:pt idx="2">
                  <c:v>-21</c:v>
                </c:pt>
                <c:pt idx="3">
                  <c:v>-18</c:v>
                </c:pt>
                <c:pt idx="4">
                  <c:v>-17</c:v>
                </c:pt>
                <c:pt idx="5">
                  <c:v>-16</c:v>
                </c:pt>
                <c:pt idx="6">
                  <c:v>-16</c:v>
                </c:pt>
                <c:pt idx="7">
                  <c:v>-15</c:v>
                </c:pt>
                <c:pt idx="8">
                  <c:v>-14</c:v>
                </c:pt>
                <c:pt idx="9">
                  <c:v>-14</c:v>
                </c:pt>
                <c:pt idx="10">
                  <c:v>-13</c:v>
                </c:pt>
                <c:pt idx="11">
                  <c:v>-13</c:v>
                </c:pt>
                <c:pt idx="12">
                  <c:v>-12</c:v>
                </c:pt>
                <c:pt idx="13">
                  <c:v>-11</c:v>
                </c:pt>
                <c:pt idx="14">
                  <c:v>-10</c:v>
                </c:pt>
                <c:pt idx="15">
                  <c:v>-10</c:v>
                </c:pt>
                <c:pt idx="16">
                  <c:v>-10</c:v>
                </c:pt>
                <c:pt idx="17">
                  <c:v>-9</c:v>
                </c:pt>
                <c:pt idx="18">
                  <c:v>-9</c:v>
                </c:pt>
                <c:pt idx="19">
                  <c:v>-8</c:v>
                </c:pt>
                <c:pt idx="20">
                  <c:v>-7</c:v>
                </c:pt>
                <c:pt idx="21">
                  <c:v>-7</c:v>
                </c:pt>
                <c:pt idx="22">
                  <c:v>-6</c:v>
                </c:pt>
                <c:pt idx="23">
                  <c:v>-6</c:v>
                </c:pt>
                <c:pt idx="24">
                  <c:v>-5</c:v>
                </c:pt>
                <c:pt idx="25">
                  <c:v>-3</c:v>
                </c:pt>
                <c:pt idx="26">
                  <c:v>-3</c:v>
                </c:pt>
                <c:pt idx="27">
                  <c:v>-2</c:v>
                </c:pt>
                <c:pt idx="28">
                  <c:v>-1</c:v>
                </c:pt>
                <c:pt idx="29">
                  <c:v>5</c:v>
                </c:pt>
                <c:pt idx="30">
                  <c:v>6</c:v>
                </c:pt>
                <c:pt idx="31">
                  <c:v>6</c:v>
                </c:pt>
                <c:pt idx="32">
                  <c:v>8</c:v>
                </c:pt>
                <c:pt idx="33">
                  <c:v>9</c:v>
                </c:pt>
                <c:pt idx="34">
                  <c:v>10</c:v>
                </c:pt>
                <c:pt idx="35">
                  <c:v>10</c:v>
                </c:pt>
                <c:pt idx="36">
                  <c:v>10</c:v>
                </c:pt>
                <c:pt idx="37">
                  <c:v>15</c:v>
                </c:pt>
              </c:numCache>
            </c:numRef>
          </c:val>
          <c:extLst>
            <c:ext xmlns:c16="http://schemas.microsoft.com/office/drawing/2014/chart" uri="{C3380CC4-5D6E-409C-BE32-E72D297353CC}">
              <c16:uniqueId val="{00000000-8372-8249-9A74-66C00CAF04DE}"/>
            </c:ext>
          </c:extLst>
        </c:ser>
        <c:dLbls>
          <c:showLegendKey val="0"/>
          <c:showVal val="0"/>
          <c:showCatName val="0"/>
          <c:showSerName val="0"/>
          <c:showPercent val="0"/>
          <c:showBubbleSize val="0"/>
        </c:dLbls>
        <c:gapWidth val="219"/>
        <c:overlap val="-27"/>
        <c:axId val="148418944"/>
        <c:axId val="148420480"/>
      </c:barChart>
      <c:catAx>
        <c:axId val="148418944"/>
        <c:scaling>
          <c:orientation val="minMax"/>
        </c:scaling>
        <c:delete val="1"/>
        <c:axPos val="b"/>
        <c:numFmt formatCode="General" sourceLinked="1"/>
        <c:majorTickMark val="none"/>
        <c:minorTickMark val="none"/>
        <c:tickLblPos val="nextTo"/>
        <c:crossAx val="148420480"/>
        <c:crosses val="autoZero"/>
        <c:auto val="1"/>
        <c:lblAlgn val="ctr"/>
        <c:lblOffset val="100"/>
        <c:noMultiLvlLbl val="0"/>
      </c:catAx>
      <c:valAx>
        <c:axId val="148420480"/>
        <c:scaling>
          <c:orientation val="minMax"/>
          <c:max val="3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3">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841894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B050"/>
            </a:solidFill>
            <a:ln>
              <a:solidFill>
                <a:srgbClr val="00B050"/>
              </a:solidFill>
            </a:ln>
            <a:effectLst/>
          </c:spPr>
          <c:invertIfNegative val="0"/>
          <c:val>
            <c:numRef>
              <c:f>Tabelle1!$A$39:$A$75</c:f>
              <c:numCache>
                <c:formatCode>General</c:formatCode>
                <c:ptCount val="37"/>
                <c:pt idx="0">
                  <c:v>-39</c:v>
                </c:pt>
                <c:pt idx="1">
                  <c:v>-31</c:v>
                </c:pt>
                <c:pt idx="2">
                  <c:v>-28</c:v>
                </c:pt>
                <c:pt idx="3">
                  <c:v>-24</c:v>
                </c:pt>
                <c:pt idx="4">
                  <c:v>-21</c:v>
                </c:pt>
                <c:pt idx="5">
                  <c:v>-14</c:v>
                </c:pt>
                <c:pt idx="6">
                  <c:v>-13</c:v>
                </c:pt>
                <c:pt idx="7">
                  <c:v>-13</c:v>
                </c:pt>
                <c:pt idx="8">
                  <c:v>-13</c:v>
                </c:pt>
                <c:pt idx="9">
                  <c:v>-12</c:v>
                </c:pt>
                <c:pt idx="10">
                  <c:v>-12</c:v>
                </c:pt>
                <c:pt idx="11">
                  <c:v>-12</c:v>
                </c:pt>
                <c:pt idx="12">
                  <c:v>-11</c:v>
                </c:pt>
                <c:pt idx="13">
                  <c:v>-11</c:v>
                </c:pt>
                <c:pt idx="14">
                  <c:v>-11</c:v>
                </c:pt>
                <c:pt idx="15">
                  <c:v>-11</c:v>
                </c:pt>
                <c:pt idx="16">
                  <c:v>-10</c:v>
                </c:pt>
                <c:pt idx="17">
                  <c:v>-10</c:v>
                </c:pt>
                <c:pt idx="18">
                  <c:v>-10</c:v>
                </c:pt>
                <c:pt idx="19">
                  <c:v>-9</c:v>
                </c:pt>
                <c:pt idx="20">
                  <c:v>-9</c:v>
                </c:pt>
                <c:pt idx="21">
                  <c:v>-8</c:v>
                </c:pt>
                <c:pt idx="22">
                  <c:v>-8</c:v>
                </c:pt>
                <c:pt idx="23">
                  <c:v>-5</c:v>
                </c:pt>
                <c:pt idx="24">
                  <c:v>-5</c:v>
                </c:pt>
                <c:pt idx="25">
                  <c:v>-5</c:v>
                </c:pt>
                <c:pt idx="26">
                  <c:v>-5</c:v>
                </c:pt>
                <c:pt idx="27">
                  <c:v>-4</c:v>
                </c:pt>
                <c:pt idx="28">
                  <c:v>-3</c:v>
                </c:pt>
                <c:pt idx="29">
                  <c:v>-2</c:v>
                </c:pt>
                <c:pt idx="30">
                  <c:v>0</c:v>
                </c:pt>
                <c:pt idx="31">
                  <c:v>2</c:v>
                </c:pt>
                <c:pt idx="32">
                  <c:v>3</c:v>
                </c:pt>
                <c:pt idx="33">
                  <c:v>10</c:v>
                </c:pt>
                <c:pt idx="34">
                  <c:v>14</c:v>
                </c:pt>
                <c:pt idx="35">
                  <c:v>16</c:v>
                </c:pt>
                <c:pt idx="36">
                  <c:v>17</c:v>
                </c:pt>
              </c:numCache>
            </c:numRef>
          </c:val>
          <c:extLst>
            <c:ext xmlns:c16="http://schemas.microsoft.com/office/drawing/2014/chart" uri="{C3380CC4-5D6E-409C-BE32-E72D297353CC}">
              <c16:uniqueId val="{00000000-8ABF-6B4F-A05D-0A5D328E34DD}"/>
            </c:ext>
          </c:extLst>
        </c:ser>
        <c:dLbls>
          <c:showLegendKey val="0"/>
          <c:showVal val="0"/>
          <c:showCatName val="0"/>
          <c:showSerName val="0"/>
          <c:showPercent val="0"/>
          <c:showBubbleSize val="0"/>
        </c:dLbls>
        <c:gapWidth val="219"/>
        <c:overlap val="-27"/>
        <c:axId val="148444672"/>
        <c:axId val="148446208"/>
      </c:barChart>
      <c:catAx>
        <c:axId val="148444672"/>
        <c:scaling>
          <c:orientation val="minMax"/>
        </c:scaling>
        <c:delete val="1"/>
        <c:axPos val="b"/>
        <c:numFmt formatCode="General" sourceLinked="1"/>
        <c:majorTickMark val="none"/>
        <c:minorTickMark val="none"/>
        <c:tickLblPos val="nextTo"/>
        <c:crossAx val="148446208"/>
        <c:crosses val="autoZero"/>
        <c:auto val="1"/>
        <c:lblAlgn val="ctr"/>
        <c:lblOffset val="100"/>
        <c:noMultiLvlLbl val="0"/>
      </c:catAx>
      <c:valAx>
        <c:axId val="148446208"/>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3">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844467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C00000"/>
            </a:solidFill>
            <a:ln>
              <a:solidFill>
                <a:srgbClr val="C00000"/>
              </a:solidFill>
            </a:ln>
            <a:effectLst/>
          </c:spPr>
          <c:invertIfNegative val="0"/>
          <c:val>
            <c:numRef>
              <c:f>Tabelle1!$A$76:$A$117</c:f>
              <c:numCache>
                <c:formatCode>General</c:formatCode>
                <c:ptCount val="42"/>
                <c:pt idx="0">
                  <c:v>-45</c:v>
                </c:pt>
                <c:pt idx="1">
                  <c:v>-43</c:v>
                </c:pt>
                <c:pt idx="2">
                  <c:v>-38</c:v>
                </c:pt>
                <c:pt idx="3">
                  <c:v>-34</c:v>
                </c:pt>
                <c:pt idx="4">
                  <c:v>-31</c:v>
                </c:pt>
                <c:pt idx="5">
                  <c:v>-30</c:v>
                </c:pt>
                <c:pt idx="6">
                  <c:v>-30</c:v>
                </c:pt>
                <c:pt idx="7">
                  <c:v>-29</c:v>
                </c:pt>
                <c:pt idx="8">
                  <c:v>-27</c:v>
                </c:pt>
                <c:pt idx="9">
                  <c:v>-26</c:v>
                </c:pt>
                <c:pt idx="10">
                  <c:v>-25</c:v>
                </c:pt>
                <c:pt idx="11">
                  <c:v>-23</c:v>
                </c:pt>
                <c:pt idx="12">
                  <c:v>-19</c:v>
                </c:pt>
                <c:pt idx="13">
                  <c:v>-19</c:v>
                </c:pt>
                <c:pt idx="14">
                  <c:v>-16</c:v>
                </c:pt>
                <c:pt idx="15">
                  <c:v>-15</c:v>
                </c:pt>
                <c:pt idx="16">
                  <c:v>-12</c:v>
                </c:pt>
                <c:pt idx="17">
                  <c:v>-12</c:v>
                </c:pt>
                <c:pt idx="18">
                  <c:v>-11</c:v>
                </c:pt>
                <c:pt idx="19">
                  <c:v>-11</c:v>
                </c:pt>
                <c:pt idx="20">
                  <c:v>-11</c:v>
                </c:pt>
                <c:pt idx="21">
                  <c:v>-9</c:v>
                </c:pt>
                <c:pt idx="22">
                  <c:v>-8</c:v>
                </c:pt>
                <c:pt idx="23">
                  <c:v>-8</c:v>
                </c:pt>
                <c:pt idx="24">
                  <c:v>-7</c:v>
                </c:pt>
                <c:pt idx="25">
                  <c:v>-7</c:v>
                </c:pt>
                <c:pt idx="26">
                  <c:v>-6</c:v>
                </c:pt>
                <c:pt idx="27">
                  <c:v>-5</c:v>
                </c:pt>
                <c:pt idx="28">
                  <c:v>-4</c:v>
                </c:pt>
                <c:pt idx="29">
                  <c:v>-4</c:v>
                </c:pt>
                <c:pt idx="30">
                  <c:v>-3</c:v>
                </c:pt>
                <c:pt idx="31">
                  <c:v>-3</c:v>
                </c:pt>
                <c:pt idx="32">
                  <c:v>-3</c:v>
                </c:pt>
                <c:pt idx="33">
                  <c:v>-1</c:v>
                </c:pt>
                <c:pt idx="34">
                  <c:v>0</c:v>
                </c:pt>
                <c:pt idx="35">
                  <c:v>1</c:v>
                </c:pt>
                <c:pt idx="36">
                  <c:v>2</c:v>
                </c:pt>
                <c:pt idx="37">
                  <c:v>2</c:v>
                </c:pt>
                <c:pt idx="38">
                  <c:v>2</c:v>
                </c:pt>
                <c:pt idx="39">
                  <c:v>3</c:v>
                </c:pt>
                <c:pt idx="40">
                  <c:v>4</c:v>
                </c:pt>
                <c:pt idx="41">
                  <c:v>6</c:v>
                </c:pt>
              </c:numCache>
            </c:numRef>
          </c:val>
          <c:extLst>
            <c:ext xmlns:c16="http://schemas.microsoft.com/office/drawing/2014/chart" uri="{C3380CC4-5D6E-409C-BE32-E72D297353CC}">
              <c16:uniqueId val="{00000000-D891-C241-A340-42D7A269DCF3}"/>
            </c:ext>
          </c:extLst>
        </c:ser>
        <c:dLbls>
          <c:showLegendKey val="0"/>
          <c:showVal val="0"/>
          <c:showCatName val="0"/>
          <c:showSerName val="0"/>
          <c:showPercent val="0"/>
          <c:showBubbleSize val="0"/>
        </c:dLbls>
        <c:gapWidth val="219"/>
        <c:overlap val="-27"/>
        <c:axId val="148528128"/>
        <c:axId val="148529920"/>
      </c:barChart>
      <c:catAx>
        <c:axId val="148528128"/>
        <c:scaling>
          <c:orientation val="minMax"/>
        </c:scaling>
        <c:delete val="1"/>
        <c:axPos val="b"/>
        <c:numFmt formatCode="General" sourceLinked="1"/>
        <c:majorTickMark val="none"/>
        <c:minorTickMark val="none"/>
        <c:tickLblPos val="nextTo"/>
        <c:crossAx val="148529920"/>
        <c:crosses val="autoZero"/>
        <c:auto val="1"/>
        <c:lblAlgn val="ctr"/>
        <c:lblOffset val="100"/>
        <c:noMultiLvlLbl val="0"/>
      </c:catAx>
      <c:valAx>
        <c:axId val="148529920"/>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3">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85281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0.22521</cdr:x>
      <cdr:y>0.46354</cdr:y>
    </cdr:from>
    <cdr:to>
      <cdr:x>0.27972</cdr:x>
      <cdr:y>0.52605</cdr:y>
    </cdr:to>
    <cdr:sp macro="" textlink="">
      <cdr:nvSpPr>
        <cdr:cNvPr id="3" name="Textfeld 109">
          <a:extLst xmlns:a="http://schemas.openxmlformats.org/drawingml/2006/main">
            <a:ext uri="{FF2B5EF4-FFF2-40B4-BE49-F238E27FC236}">
              <a16:creationId xmlns:a16="http://schemas.microsoft.com/office/drawing/2014/main" id="{B6C2153D-2C72-2A42-AD65-E75609CFA46D}"/>
            </a:ext>
          </a:extLst>
        </cdr:cNvPr>
        <cdr:cNvSpPr txBox="1"/>
      </cdr:nvSpPr>
      <cdr:spPr>
        <a:xfrm xmlns:a="http://schemas.openxmlformats.org/drawingml/2006/main">
          <a:off x="1796646" y="1711738"/>
          <a:ext cx="434854" cy="2308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0.32501</cdr:x>
      <cdr:y>0.46371</cdr:y>
    </cdr:from>
    <cdr:to>
      <cdr:x>0.37972</cdr:x>
      <cdr:y>0.52622</cdr:y>
    </cdr:to>
    <cdr:sp macro="" textlink="">
      <cdr:nvSpPr>
        <cdr:cNvPr id="12" name="Textfeld 109">
          <a:extLst xmlns:a="http://schemas.openxmlformats.org/drawingml/2006/main">
            <a:ext uri="{FF2B5EF4-FFF2-40B4-BE49-F238E27FC236}">
              <a16:creationId xmlns:a16="http://schemas.microsoft.com/office/drawing/2014/main" id="{D565DE67-62F5-B34D-90E2-9E554AE0A921}"/>
            </a:ext>
          </a:extLst>
        </cdr:cNvPr>
        <cdr:cNvSpPr txBox="1"/>
      </cdr:nvSpPr>
      <cdr:spPr>
        <a:xfrm xmlns:a="http://schemas.openxmlformats.org/drawingml/2006/main">
          <a:off x="2592767" y="1712366"/>
          <a:ext cx="436449" cy="2308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0.25884</cdr:x>
      <cdr:y>0.56028</cdr:y>
    </cdr:from>
    <cdr:to>
      <cdr:x>0.35016</cdr:x>
      <cdr:y>0.62279</cdr:y>
    </cdr:to>
    <cdr:sp macro="" textlink="">
      <cdr:nvSpPr>
        <cdr:cNvPr id="13" name="Textfeld 109">
          <a:extLst xmlns:a="http://schemas.openxmlformats.org/drawingml/2006/main">
            <a:ext uri="{FF2B5EF4-FFF2-40B4-BE49-F238E27FC236}">
              <a16:creationId xmlns:a16="http://schemas.microsoft.com/office/drawing/2014/main" id="{DF1E81C6-0CC0-AA46-967D-479B54FF2984}"/>
            </a:ext>
          </a:extLst>
        </cdr:cNvPr>
        <cdr:cNvSpPr txBox="1"/>
      </cdr:nvSpPr>
      <cdr:spPr>
        <a:xfrm xmlns:a="http://schemas.openxmlformats.org/drawingml/2006/main">
          <a:off x="2064896" y="2068975"/>
          <a:ext cx="728505" cy="2308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p=0.042</a:t>
          </a:r>
          <a:endParaRPr lang="de-DE" sz="900" b="0" i="0" dirty="0">
            <a:solidFill>
              <a:prstClr val="black"/>
            </a:solidFill>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0.68988</cdr:x>
      <cdr:y>0.41958</cdr:y>
    </cdr:from>
    <cdr:to>
      <cdr:x>0.74439</cdr:x>
      <cdr:y>0.48209</cdr:y>
    </cdr:to>
    <cdr:sp macro="" textlink="">
      <cdr:nvSpPr>
        <cdr:cNvPr id="15" name="Textfeld 109">
          <a:extLst xmlns:a="http://schemas.openxmlformats.org/drawingml/2006/main">
            <a:ext uri="{FF2B5EF4-FFF2-40B4-BE49-F238E27FC236}">
              <a16:creationId xmlns:a16="http://schemas.microsoft.com/office/drawing/2014/main" id="{4139ED26-20C1-5541-BA94-D08300D7985E}"/>
            </a:ext>
          </a:extLst>
        </cdr:cNvPr>
        <cdr:cNvSpPr txBox="1"/>
      </cdr:nvSpPr>
      <cdr:spPr>
        <a:xfrm xmlns:a="http://schemas.openxmlformats.org/drawingml/2006/main">
          <a:off x="5503537" y="1549390"/>
          <a:ext cx="434845"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0.78746</cdr:x>
      <cdr:y>0.41975</cdr:y>
    </cdr:from>
    <cdr:to>
      <cdr:x>0.84217</cdr:x>
      <cdr:y>0.48226</cdr:y>
    </cdr:to>
    <cdr:sp macro="" textlink="">
      <cdr:nvSpPr>
        <cdr:cNvPr id="16" name="Textfeld 109">
          <a:extLst xmlns:a="http://schemas.openxmlformats.org/drawingml/2006/main">
            <a:ext uri="{FF2B5EF4-FFF2-40B4-BE49-F238E27FC236}">
              <a16:creationId xmlns:a16="http://schemas.microsoft.com/office/drawing/2014/main" id="{E042BD6A-245B-8248-A436-6D4BBB4EE22F}"/>
            </a:ext>
          </a:extLst>
        </cdr:cNvPr>
        <cdr:cNvSpPr txBox="1"/>
      </cdr:nvSpPr>
      <cdr:spPr>
        <a:xfrm xmlns:a="http://schemas.openxmlformats.org/drawingml/2006/main">
          <a:off x="6281931" y="1550045"/>
          <a:ext cx="436477"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0.71184</cdr:x>
      <cdr:y>0.52159</cdr:y>
    </cdr:from>
    <cdr:to>
      <cdr:x>0.80316</cdr:x>
      <cdr:y>0.5841</cdr:y>
    </cdr:to>
    <cdr:sp macro="" textlink="">
      <cdr:nvSpPr>
        <cdr:cNvPr id="17" name="Textfeld 109">
          <a:extLst xmlns:a="http://schemas.openxmlformats.org/drawingml/2006/main">
            <a:ext uri="{FF2B5EF4-FFF2-40B4-BE49-F238E27FC236}">
              <a16:creationId xmlns:a16="http://schemas.microsoft.com/office/drawing/2014/main" id="{974988BF-6DBE-404F-A7C2-023497BD0908}"/>
            </a:ext>
          </a:extLst>
        </cdr:cNvPr>
        <cdr:cNvSpPr txBox="1"/>
      </cdr:nvSpPr>
      <cdr:spPr>
        <a:xfrm xmlns:a="http://schemas.openxmlformats.org/drawingml/2006/main">
          <a:off x="5678703" y="1926103"/>
          <a:ext cx="728505" cy="23083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p=0.002</a:t>
          </a:r>
          <a:endParaRPr lang="de-DE" sz="900" b="0" i="0" dirty="0">
            <a:solidFill>
              <a:prstClr val="black"/>
            </a:solidFill>
            <a:latin typeface="Arial" panose="020B0604020202020204" pitchFamily="34" charset="0"/>
            <a:ea typeface="+mn-ea"/>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0.22521</cdr:x>
      <cdr:y>0.46354</cdr:y>
    </cdr:from>
    <cdr:to>
      <cdr:x>0.27972</cdr:x>
      <cdr:y>0.52605</cdr:y>
    </cdr:to>
    <cdr:sp macro="" textlink="">
      <cdr:nvSpPr>
        <cdr:cNvPr id="3" name="Textfeld 109">
          <a:extLst xmlns:a="http://schemas.openxmlformats.org/drawingml/2006/main">
            <a:ext uri="{FF2B5EF4-FFF2-40B4-BE49-F238E27FC236}">
              <a16:creationId xmlns:a16="http://schemas.microsoft.com/office/drawing/2014/main" id="{B6C2153D-2C72-2A42-AD65-E75609CFA46D}"/>
            </a:ext>
          </a:extLst>
        </cdr:cNvPr>
        <cdr:cNvSpPr txBox="1"/>
      </cdr:nvSpPr>
      <cdr:spPr>
        <a:xfrm xmlns:a="http://schemas.openxmlformats.org/drawingml/2006/main">
          <a:off x="1796646" y="1711738"/>
          <a:ext cx="434854" cy="2308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0.32501</cdr:x>
      <cdr:y>0.46371</cdr:y>
    </cdr:from>
    <cdr:to>
      <cdr:x>0.37972</cdr:x>
      <cdr:y>0.52622</cdr:y>
    </cdr:to>
    <cdr:sp macro="" textlink="">
      <cdr:nvSpPr>
        <cdr:cNvPr id="12" name="Textfeld 109">
          <a:extLst xmlns:a="http://schemas.openxmlformats.org/drawingml/2006/main">
            <a:ext uri="{FF2B5EF4-FFF2-40B4-BE49-F238E27FC236}">
              <a16:creationId xmlns:a16="http://schemas.microsoft.com/office/drawing/2014/main" id="{D565DE67-62F5-B34D-90E2-9E554AE0A921}"/>
            </a:ext>
          </a:extLst>
        </cdr:cNvPr>
        <cdr:cNvSpPr txBox="1"/>
      </cdr:nvSpPr>
      <cdr:spPr>
        <a:xfrm xmlns:a="http://schemas.openxmlformats.org/drawingml/2006/main">
          <a:off x="2592767" y="1712366"/>
          <a:ext cx="436449" cy="2308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0.25884</cdr:x>
      <cdr:y>0.56028</cdr:y>
    </cdr:from>
    <cdr:to>
      <cdr:x>0.35016</cdr:x>
      <cdr:y>0.62279</cdr:y>
    </cdr:to>
    <cdr:sp macro="" textlink="">
      <cdr:nvSpPr>
        <cdr:cNvPr id="13" name="Textfeld 109">
          <a:extLst xmlns:a="http://schemas.openxmlformats.org/drawingml/2006/main">
            <a:ext uri="{FF2B5EF4-FFF2-40B4-BE49-F238E27FC236}">
              <a16:creationId xmlns:a16="http://schemas.microsoft.com/office/drawing/2014/main" id="{DF1E81C6-0CC0-AA46-967D-479B54FF2984}"/>
            </a:ext>
          </a:extLst>
        </cdr:cNvPr>
        <cdr:cNvSpPr txBox="1"/>
      </cdr:nvSpPr>
      <cdr:spPr>
        <a:xfrm xmlns:a="http://schemas.openxmlformats.org/drawingml/2006/main">
          <a:off x="2064896" y="2068975"/>
          <a:ext cx="728505" cy="2308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p=0.042</a:t>
          </a:r>
          <a:endParaRPr lang="de-DE" sz="900" b="0" i="0" dirty="0">
            <a:solidFill>
              <a:prstClr val="black"/>
            </a:solidFill>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0.68988</cdr:x>
      <cdr:y>0.41958</cdr:y>
    </cdr:from>
    <cdr:to>
      <cdr:x>0.74439</cdr:x>
      <cdr:y>0.48209</cdr:y>
    </cdr:to>
    <cdr:sp macro="" textlink="">
      <cdr:nvSpPr>
        <cdr:cNvPr id="15" name="Textfeld 109">
          <a:extLst xmlns:a="http://schemas.openxmlformats.org/drawingml/2006/main">
            <a:ext uri="{FF2B5EF4-FFF2-40B4-BE49-F238E27FC236}">
              <a16:creationId xmlns:a16="http://schemas.microsoft.com/office/drawing/2014/main" id="{4139ED26-20C1-5541-BA94-D08300D7985E}"/>
            </a:ext>
          </a:extLst>
        </cdr:cNvPr>
        <cdr:cNvSpPr txBox="1"/>
      </cdr:nvSpPr>
      <cdr:spPr>
        <a:xfrm xmlns:a="http://schemas.openxmlformats.org/drawingml/2006/main">
          <a:off x="5503537" y="1549390"/>
          <a:ext cx="434845"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0.78746</cdr:x>
      <cdr:y>0.41975</cdr:y>
    </cdr:from>
    <cdr:to>
      <cdr:x>0.84217</cdr:x>
      <cdr:y>0.48226</cdr:y>
    </cdr:to>
    <cdr:sp macro="" textlink="">
      <cdr:nvSpPr>
        <cdr:cNvPr id="16" name="Textfeld 109">
          <a:extLst xmlns:a="http://schemas.openxmlformats.org/drawingml/2006/main">
            <a:ext uri="{FF2B5EF4-FFF2-40B4-BE49-F238E27FC236}">
              <a16:creationId xmlns:a16="http://schemas.microsoft.com/office/drawing/2014/main" id="{E042BD6A-245B-8248-A436-6D4BBB4EE22F}"/>
            </a:ext>
          </a:extLst>
        </cdr:cNvPr>
        <cdr:cNvSpPr txBox="1"/>
      </cdr:nvSpPr>
      <cdr:spPr>
        <a:xfrm xmlns:a="http://schemas.openxmlformats.org/drawingml/2006/main">
          <a:off x="6281931" y="1550045"/>
          <a:ext cx="436477"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0.71184</cdr:x>
      <cdr:y>0.52159</cdr:y>
    </cdr:from>
    <cdr:to>
      <cdr:x>0.80316</cdr:x>
      <cdr:y>0.5841</cdr:y>
    </cdr:to>
    <cdr:sp macro="" textlink="">
      <cdr:nvSpPr>
        <cdr:cNvPr id="17" name="Textfeld 109">
          <a:extLst xmlns:a="http://schemas.openxmlformats.org/drawingml/2006/main">
            <a:ext uri="{FF2B5EF4-FFF2-40B4-BE49-F238E27FC236}">
              <a16:creationId xmlns:a16="http://schemas.microsoft.com/office/drawing/2014/main" id="{974988BF-6DBE-404F-A7C2-023497BD0908}"/>
            </a:ext>
          </a:extLst>
        </cdr:cNvPr>
        <cdr:cNvSpPr txBox="1"/>
      </cdr:nvSpPr>
      <cdr:spPr>
        <a:xfrm xmlns:a="http://schemas.openxmlformats.org/drawingml/2006/main">
          <a:off x="5678703" y="1926103"/>
          <a:ext cx="728505" cy="23083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p=0.002</a:t>
          </a:r>
          <a:endParaRPr lang="de-DE" sz="900" b="0" i="0" dirty="0">
            <a:solidFill>
              <a:prstClr val="black"/>
            </a:solidFill>
            <a:latin typeface="Arial" panose="020B0604020202020204" pitchFamily="34" charset="0"/>
            <a:ea typeface="+mn-ea"/>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0.22521</cdr:x>
      <cdr:y>0.46354</cdr:y>
    </cdr:from>
    <cdr:to>
      <cdr:x>0.27972</cdr:x>
      <cdr:y>0.52605</cdr:y>
    </cdr:to>
    <cdr:sp macro="" textlink="">
      <cdr:nvSpPr>
        <cdr:cNvPr id="3" name="Textfeld 109">
          <a:extLst xmlns:a="http://schemas.openxmlformats.org/drawingml/2006/main">
            <a:ext uri="{FF2B5EF4-FFF2-40B4-BE49-F238E27FC236}">
              <a16:creationId xmlns:a16="http://schemas.microsoft.com/office/drawing/2014/main" id="{B6C2153D-2C72-2A42-AD65-E75609CFA46D}"/>
            </a:ext>
          </a:extLst>
        </cdr:cNvPr>
        <cdr:cNvSpPr txBox="1"/>
      </cdr:nvSpPr>
      <cdr:spPr>
        <a:xfrm xmlns:a="http://schemas.openxmlformats.org/drawingml/2006/main">
          <a:off x="1796646" y="1711738"/>
          <a:ext cx="434854" cy="2308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0.32501</cdr:x>
      <cdr:y>0.46371</cdr:y>
    </cdr:from>
    <cdr:to>
      <cdr:x>0.37972</cdr:x>
      <cdr:y>0.52622</cdr:y>
    </cdr:to>
    <cdr:sp macro="" textlink="">
      <cdr:nvSpPr>
        <cdr:cNvPr id="12" name="Textfeld 109">
          <a:extLst xmlns:a="http://schemas.openxmlformats.org/drawingml/2006/main">
            <a:ext uri="{FF2B5EF4-FFF2-40B4-BE49-F238E27FC236}">
              <a16:creationId xmlns:a16="http://schemas.microsoft.com/office/drawing/2014/main" id="{D565DE67-62F5-B34D-90E2-9E554AE0A921}"/>
            </a:ext>
          </a:extLst>
        </cdr:cNvPr>
        <cdr:cNvSpPr txBox="1"/>
      </cdr:nvSpPr>
      <cdr:spPr>
        <a:xfrm xmlns:a="http://schemas.openxmlformats.org/drawingml/2006/main">
          <a:off x="2592767" y="1712366"/>
          <a:ext cx="436449" cy="2308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0.25884</cdr:x>
      <cdr:y>0.56028</cdr:y>
    </cdr:from>
    <cdr:to>
      <cdr:x>0.35016</cdr:x>
      <cdr:y>0.62279</cdr:y>
    </cdr:to>
    <cdr:sp macro="" textlink="">
      <cdr:nvSpPr>
        <cdr:cNvPr id="13" name="Textfeld 109">
          <a:extLst xmlns:a="http://schemas.openxmlformats.org/drawingml/2006/main">
            <a:ext uri="{FF2B5EF4-FFF2-40B4-BE49-F238E27FC236}">
              <a16:creationId xmlns:a16="http://schemas.microsoft.com/office/drawing/2014/main" id="{DF1E81C6-0CC0-AA46-967D-479B54FF2984}"/>
            </a:ext>
          </a:extLst>
        </cdr:cNvPr>
        <cdr:cNvSpPr txBox="1"/>
      </cdr:nvSpPr>
      <cdr:spPr>
        <a:xfrm xmlns:a="http://schemas.openxmlformats.org/drawingml/2006/main">
          <a:off x="2064896" y="2068975"/>
          <a:ext cx="728505" cy="2308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p=0.042</a:t>
          </a:r>
          <a:endParaRPr lang="de-DE" sz="900" b="0" i="0" dirty="0">
            <a:solidFill>
              <a:prstClr val="black"/>
            </a:solidFill>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0.68988</cdr:x>
      <cdr:y>0.41958</cdr:y>
    </cdr:from>
    <cdr:to>
      <cdr:x>0.74439</cdr:x>
      <cdr:y>0.48209</cdr:y>
    </cdr:to>
    <cdr:sp macro="" textlink="">
      <cdr:nvSpPr>
        <cdr:cNvPr id="15" name="Textfeld 109">
          <a:extLst xmlns:a="http://schemas.openxmlformats.org/drawingml/2006/main">
            <a:ext uri="{FF2B5EF4-FFF2-40B4-BE49-F238E27FC236}">
              <a16:creationId xmlns:a16="http://schemas.microsoft.com/office/drawing/2014/main" id="{4139ED26-20C1-5541-BA94-D08300D7985E}"/>
            </a:ext>
          </a:extLst>
        </cdr:cNvPr>
        <cdr:cNvSpPr txBox="1"/>
      </cdr:nvSpPr>
      <cdr:spPr>
        <a:xfrm xmlns:a="http://schemas.openxmlformats.org/drawingml/2006/main">
          <a:off x="5503537" y="1549390"/>
          <a:ext cx="434845"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0.78746</cdr:x>
      <cdr:y>0.41975</cdr:y>
    </cdr:from>
    <cdr:to>
      <cdr:x>0.84217</cdr:x>
      <cdr:y>0.48226</cdr:y>
    </cdr:to>
    <cdr:sp macro="" textlink="">
      <cdr:nvSpPr>
        <cdr:cNvPr id="16" name="Textfeld 109">
          <a:extLst xmlns:a="http://schemas.openxmlformats.org/drawingml/2006/main">
            <a:ext uri="{FF2B5EF4-FFF2-40B4-BE49-F238E27FC236}">
              <a16:creationId xmlns:a16="http://schemas.microsoft.com/office/drawing/2014/main" id="{E042BD6A-245B-8248-A436-6D4BBB4EE22F}"/>
            </a:ext>
          </a:extLst>
        </cdr:cNvPr>
        <cdr:cNvSpPr txBox="1"/>
      </cdr:nvSpPr>
      <cdr:spPr>
        <a:xfrm xmlns:a="http://schemas.openxmlformats.org/drawingml/2006/main">
          <a:off x="6281931" y="1550045"/>
          <a:ext cx="436477"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n.s</a:t>
          </a:r>
          <a:r>
            <a:rPr lang="de-DE" sz="900" b="0" i="0" dirty="0">
              <a:solidFill>
                <a:prstClr val="black"/>
              </a:solidFill>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0.71184</cdr:x>
      <cdr:y>0.52159</cdr:y>
    </cdr:from>
    <cdr:to>
      <cdr:x>0.80316</cdr:x>
      <cdr:y>0.5841</cdr:y>
    </cdr:to>
    <cdr:sp macro="" textlink="">
      <cdr:nvSpPr>
        <cdr:cNvPr id="17" name="Textfeld 109">
          <a:extLst xmlns:a="http://schemas.openxmlformats.org/drawingml/2006/main">
            <a:ext uri="{FF2B5EF4-FFF2-40B4-BE49-F238E27FC236}">
              <a16:creationId xmlns:a16="http://schemas.microsoft.com/office/drawing/2014/main" id="{974988BF-6DBE-404F-A7C2-023497BD0908}"/>
            </a:ext>
          </a:extLst>
        </cdr:cNvPr>
        <cdr:cNvSpPr txBox="1"/>
      </cdr:nvSpPr>
      <cdr:spPr>
        <a:xfrm xmlns:a="http://schemas.openxmlformats.org/drawingml/2006/main">
          <a:off x="5678703" y="1926103"/>
          <a:ext cx="728505" cy="23083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auto">
            <a:spcBef>
              <a:spcPts val="0"/>
            </a:spcBef>
            <a:spcAft>
              <a:spcPts val="0"/>
            </a:spcAft>
          </a:pPr>
          <a:r>
            <a:rPr lang="de-DE" sz="900" b="0" i="0" dirty="0" err="1">
              <a:solidFill>
                <a:prstClr val="black"/>
              </a:solidFill>
              <a:latin typeface="Arial" panose="020B0604020202020204" pitchFamily="34" charset="0"/>
              <a:ea typeface="+mn-ea"/>
              <a:cs typeface="Arial" panose="020B0604020202020204" pitchFamily="34" charset="0"/>
            </a:rPr>
            <a:t>p=0.002</a:t>
          </a:r>
          <a:endParaRPr lang="de-DE" sz="900" b="0" i="0" dirty="0">
            <a:solidFill>
              <a:prstClr val="black"/>
            </a:solidFill>
            <a:latin typeface="Arial" panose="020B0604020202020204" pitchFamily="34" charset="0"/>
            <a:ea typeface="+mn-ea"/>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‹Nr.›</a:t>
            </a:fld>
            <a:endParaRPr lang="en-US"/>
          </a:p>
        </p:txBody>
      </p:sp>
    </p:spTree>
    <p:extLst>
      <p:ext uri="{BB962C8B-B14F-4D97-AF65-F5344CB8AC3E}">
        <p14:creationId xmlns:p14="http://schemas.microsoft.com/office/powerpoint/2010/main" val="3709930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a:ex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‹Nr.›</a:t>
            </a:fld>
            <a:endParaRPr lang="en-US"/>
          </a:p>
        </p:txBody>
      </p:sp>
    </p:spTree>
    <p:extLst>
      <p:ext uri="{BB962C8B-B14F-4D97-AF65-F5344CB8AC3E}">
        <p14:creationId xmlns:p14="http://schemas.microsoft.com/office/powerpoint/2010/main" val="552840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C742A8D0-09EC-42FB-90C5-B1D1E1AB5C3A}" type="slidenum">
              <a:rPr lang="en-US" smtClean="0">
                <a:ea typeface="ヒラギノ角ゴ Pro W3"/>
                <a:cs typeface="ヒラギノ角ゴ Pro W3"/>
              </a:rPr>
              <a:pPr/>
              <a:t>0</a:t>
            </a:fld>
            <a:endParaRPr lang="en-US">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419100" y="703263"/>
            <a:ext cx="6248400" cy="3516312"/>
          </a:xfrm>
          <a:ln/>
        </p:spPr>
      </p:sp>
      <p:sp>
        <p:nvSpPr>
          <p:cNvPr id="13315" name="Rectangle 3"/>
          <p:cNvSpPr>
            <a:spLocks noGrp="1" noChangeArrowheads="1"/>
          </p:cNvSpPr>
          <p:nvPr>
            <p:ph type="body" idx="1"/>
          </p:nvPr>
        </p:nvSpPr>
        <p:spPr>
          <a:noFill/>
        </p:spPr>
        <p:txBody>
          <a:bodyPr/>
          <a:lstStyle/>
          <a:p>
            <a:pPr eaLnBrk="1" hangingPunct="1"/>
            <a:r>
              <a:rPr lang="en-US" sz="1400" dirty="0"/>
              <a:t>Thank you for the introduction and thank very much for the opportunity to present our data on renal denrvation techniques in this outstanding session. </a:t>
            </a:r>
          </a:p>
        </p:txBody>
      </p:sp>
    </p:spTree>
    <p:extLst>
      <p:ext uri="{BB962C8B-B14F-4D97-AF65-F5344CB8AC3E}">
        <p14:creationId xmlns:p14="http://schemas.microsoft.com/office/powerpoint/2010/main" val="137223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B4EF0166-5145-4BB5-B825-0B7A11435F04}" type="slidenum">
              <a:rPr lang="en-US" smtClean="0">
                <a:ea typeface="ヒラギノ角ゴ Pro W3"/>
                <a:cs typeface="ヒラギノ角ゴ Pro W3"/>
              </a:rPr>
              <a:pPr/>
              <a:t>9</a:t>
            </a:fld>
            <a:endParaRPr lang="en-US">
              <a:ea typeface="ヒラギノ角ゴ Pro W3"/>
              <a:cs typeface="ヒラギノ角ゴ Pro W3"/>
            </a:endParaRPr>
          </a:p>
        </p:txBody>
      </p:sp>
      <p:sp>
        <p:nvSpPr>
          <p:cNvPr id="26626" name="Rectangle 2"/>
          <p:cNvSpPr>
            <a:spLocks noGrp="1" noRot="1" noChangeAspect="1" noChangeArrowheads="1" noTextEdit="1"/>
          </p:cNvSpPr>
          <p:nvPr>
            <p:ph type="sldImg"/>
          </p:nvPr>
        </p:nvSpPr>
        <p:spPr>
          <a:xfrm>
            <a:off x="419100" y="703263"/>
            <a:ext cx="6248400" cy="3516312"/>
          </a:xfrm>
          <a:ln/>
        </p:spPr>
      </p:sp>
      <p:sp>
        <p:nvSpPr>
          <p:cNvPr id="26627" name="Rectangle 3"/>
          <p:cNvSpPr>
            <a:spLocks noGrp="1" noChangeArrowheads="1"/>
          </p:cNvSpPr>
          <p:nvPr>
            <p:ph type="body" idx="1"/>
          </p:nvPr>
        </p:nvSpPr>
        <p:spPr>
          <a:noFill/>
        </p:spPr>
        <p:txBody>
          <a:bodyPr/>
          <a:lstStyle/>
          <a:p>
            <a:pPr eaLnBrk="1" hangingPunct="1"/>
            <a:r>
              <a:rPr lang="en-US"/>
              <a:t>To the results, these are the baseline charateristics, patients were around 63 years of age an eehibited a typical risk profile for hypertension with a relevant prevalence of coronary artery disease and previous myocardial infarction. There were no difference across the 3 treatment groups</a:t>
            </a:r>
          </a:p>
        </p:txBody>
      </p:sp>
    </p:spTree>
    <p:extLst>
      <p:ext uri="{BB962C8B-B14F-4D97-AF65-F5344CB8AC3E}">
        <p14:creationId xmlns:p14="http://schemas.microsoft.com/office/powerpoint/2010/main" val="1233402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a:extLst>
              <a:ext uri="{FF2B5EF4-FFF2-40B4-BE49-F238E27FC236}">
                <a16:creationId xmlns:a16="http://schemas.microsoft.com/office/drawing/2014/main" id="{33E2E937-89C3-734A-ADB2-AAC3B719922E}"/>
              </a:ext>
            </a:extLst>
          </p:cNvPr>
          <p:cNvSpPr>
            <a:spLocks noGrp="1"/>
          </p:cNvSpPr>
          <p:nvPr>
            <p:ph type="body" idx="1"/>
          </p:nvPr>
        </p:nvSpPr>
        <p:spPr/>
        <p:txBody>
          <a:bodyPr/>
          <a:lstStyle/>
          <a:p>
            <a:r>
              <a:rPr lang="de-DE"/>
              <a:t>Patients were on an average of 5 antihypertensive drugs, so this was clearyl a therapy resistant population, There was a high rate of ACE inhibotirs and ARB across groups, more than 80% rate of Beta blocker in all groups, 75% calcium antagonist and almost 100% diuretics. there were no statistically signifikant differences in antihypertensive medication between groups.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A96FA6A8-8440-194B-A62A-47C9F2920ABF}"/>
              </a:ext>
            </a:extLst>
          </p:cNvPr>
          <p:cNvSpPr>
            <a:spLocks noGrp="1"/>
          </p:cNvSpPr>
          <p:nvPr>
            <p:ph type="body" idx="1"/>
          </p:nvPr>
        </p:nvSpPr>
        <p:spPr/>
        <p:txBody>
          <a:bodyPr/>
          <a:lstStyle/>
          <a:p>
            <a:r>
              <a:rPr lang="de-DE"/>
              <a:t>Baseline systolic blood pressure on ABMP were 147 mmHg in the RF main only group, 150 mmHg in RF main and branch grouo and 151mmHg  in the ultrasound group. Diastoloc pressure were about 83 mmHg in all three groups Baseline BP were well balanced between groups with the exception of nighttime systolic pressure, which were found to significantly lower in the RF main only group than in the ultrasond group</a:t>
            </a:r>
          </a:p>
          <a:p>
            <a:endParaRPr lang="de-DE"/>
          </a:p>
          <a:p>
            <a:r>
              <a:rPr lang="de-DE"/>
              <a:t>Importantly, about 50% of all patients presented with isolated systolic hypertension with with no statitical differences between groups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B4EF0166-5145-4BB5-B825-0B7A11435F04}" type="slidenum">
              <a:rPr lang="en-US" smtClean="0">
                <a:ea typeface="ヒラギノ角ゴ Pro W3"/>
                <a:cs typeface="ヒラギノ角ゴ Pro W3"/>
              </a:rPr>
              <a:pPr/>
              <a:t>12</a:t>
            </a:fld>
            <a:endParaRPr lang="en-US">
              <a:ea typeface="ヒラギノ角ゴ Pro W3"/>
              <a:cs typeface="ヒラギノ角ゴ Pro W3"/>
            </a:endParaRPr>
          </a:p>
        </p:txBody>
      </p:sp>
      <p:sp>
        <p:nvSpPr>
          <p:cNvPr id="26626" name="Rectangle 2"/>
          <p:cNvSpPr>
            <a:spLocks noGrp="1" noRot="1" noChangeAspect="1" noChangeArrowheads="1" noTextEdit="1"/>
          </p:cNvSpPr>
          <p:nvPr>
            <p:ph type="sldImg"/>
          </p:nvPr>
        </p:nvSpPr>
        <p:spPr>
          <a:xfrm>
            <a:off x="419100" y="703263"/>
            <a:ext cx="6248400" cy="3516312"/>
          </a:xfrm>
          <a:ln/>
        </p:spPr>
      </p:sp>
      <p:sp>
        <p:nvSpPr>
          <p:cNvPr id="26627" name="Rectangle 3"/>
          <p:cNvSpPr>
            <a:spLocks noGrp="1" noChangeArrowheads="1"/>
          </p:cNvSpPr>
          <p:nvPr>
            <p:ph type="body" idx="1"/>
          </p:nvPr>
        </p:nvSpPr>
        <p:spPr>
          <a:noFill/>
        </p:spPr>
        <p:txBody>
          <a:bodyPr/>
          <a:lstStyle/>
          <a:p>
            <a:pPr eaLnBrk="1" hangingPunct="1"/>
            <a:r>
              <a:rPr lang="en-US"/>
              <a:t>Here are the procedural results: due to the inclusion criteria, renal artery dimaters were fairla large and on average 5.9 mm. There were statistical differences across groups in respect to ablation points, numer of artery treatment, contrast agent use and fluroscopy time. </a:t>
            </a:r>
          </a:p>
        </p:txBody>
      </p:sp>
    </p:spTree>
    <p:extLst>
      <p:ext uri="{BB962C8B-B14F-4D97-AF65-F5344CB8AC3E}">
        <p14:creationId xmlns:p14="http://schemas.microsoft.com/office/powerpoint/2010/main" val="246999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Now to the results of blood pressure changes: irrespective of technology and technique used, </a:t>
            </a:r>
            <a:r>
              <a:rPr lang="en-US" sz="1200" i="0" kern="0" dirty="0"/>
              <a:t>Daytime Ambulatory Systolic BP were significantly lower at 3 months as compared to baseline, with a difference of 6.5mmHg in the ....</a:t>
            </a:r>
          </a:p>
          <a:p>
            <a:endParaRPr lang="en-US" sz="1200" i="0" kern="0" dirty="0"/>
          </a:p>
          <a:p>
            <a:endParaRPr lang="de-DE"/>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13</a:t>
            </a:fld>
            <a:endParaRPr lang="en-US"/>
          </a:p>
        </p:txBody>
      </p:sp>
    </p:spTree>
    <p:extLst>
      <p:ext uri="{BB962C8B-B14F-4D97-AF65-F5344CB8AC3E}">
        <p14:creationId xmlns:p14="http://schemas.microsoft.com/office/powerpoint/2010/main" val="67261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With regards to the primary endpoint, there was significant differences between the Ultrasopund grouop and the RF main renal artery group more greater blood pressure reduction in the ultrasound grouo and no significant differences of the RF main and branch group</a:t>
            </a:r>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14</a:t>
            </a:fld>
            <a:endParaRPr lang="en-US"/>
          </a:p>
        </p:txBody>
      </p:sp>
    </p:spTree>
    <p:extLst>
      <p:ext uri="{BB962C8B-B14F-4D97-AF65-F5344CB8AC3E}">
        <p14:creationId xmlns:p14="http://schemas.microsoft.com/office/powerpoint/2010/main" val="1118827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The diastolic BP results mirror the systolic BP results, signifikant reduction in all three group from baseline to 3 months wirth again signifikant greater BP reduction in Ultrasoiund than in RF manin renal artery only</a:t>
            </a:r>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15</a:t>
            </a:fld>
            <a:endParaRPr lang="en-US"/>
          </a:p>
        </p:txBody>
      </p:sp>
    </p:spTree>
    <p:extLst>
      <p:ext uri="{BB962C8B-B14F-4D97-AF65-F5344CB8AC3E}">
        <p14:creationId xmlns:p14="http://schemas.microsoft.com/office/powerpoint/2010/main" val="340546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t>These waterfall plots demonstraes the individual patients responses at 3 month. Importanly, the responder rate as defined by a systolic BP reduction on ABMP of at least 5 mmHg, did not differ between groups with an even numerically higher responder rate in the </a:t>
            </a:r>
            <a:r>
              <a:rPr kumimoji="0" lang="en-US" sz="1200"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Radiofrequency main + branch artery group</a:t>
            </a:r>
          </a:p>
          <a:p>
            <a:endParaRPr lang="de-DE"/>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16</a:t>
            </a:fld>
            <a:endParaRPr lang="en-US"/>
          </a:p>
        </p:txBody>
      </p:sp>
    </p:spTree>
    <p:extLst>
      <p:ext uri="{BB962C8B-B14F-4D97-AF65-F5344CB8AC3E}">
        <p14:creationId xmlns:p14="http://schemas.microsoft.com/office/powerpoint/2010/main" val="2528158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In term of safety, therr were very few events within the study period. Unfortunetaly, there was one death due to aortic dissection 2 months after the procedure in the RF main group. retrospectve evaluation of angiographies did not reveal any procedural complication or dissection at the time of the procedure in this patient. </a:t>
            </a:r>
          </a:p>
          <a:p>
            <a:r>
              <a:rPr lang="de-DE"/>
              <a:t>All all groups, there was 1 vascular complication with could be treated conservatively with sequelae in all 3 patients.</a:t>
            </a:r>
          </a:p>
          <a:p>
            <a:r>
              <a:rPr lang="de-DE"/>
              <a:t>1 hypertensives crisis</a:t>
            </a:r>
          </a:p>
          <a:p>
            <a:r>
              <a:rPr lang="de-DE"/>
              <a:t>No renal artery stenosis were seen at 3 month FU assessment!</a:t>
            </a:r>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17</a:t>
            </a:fld>
            <a:endParaRPr lang="en-US"/>
          </a:p>
        </p:txBody>
      </p:sp>
    </p:spTree>
    <p:extLst>
      <p:ext uri="{BB962C8B-B14F-4D97-AF65-F5344CB8AC3E}">
        <p14:creationId xmlns:p14="http://schemas.microsoft.com/office/powerpoint/2010/main" val="176658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9256A4C2-6274-EC46-85B3-CA0C5DDF888F}"/>
              </a:ext>
            </a:extLst>
          </p:cNvPr>
          <p:cNvSpPr>
            <a:spLocks noGrp="1"/>
          </p:cNvSpPr>
          <p:nvPr>
            <p:ph type="body" idx="1"/>
          </p:nvPr>
        </p:nvSpPr>
        <p:spPr/>
        <p:txBody>
          <a:bodyPr/>
          <a:lstStyle/>
          <a:p>
            <a:r>
              <a:rPr lang="de-DE"/>
              <a:t>These are my disclosure. I wiould like to point out specifically that this study was conducted within industry involvement or sponsering.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85750" indent="-285750" eaLnBrk="1" hangingPunct="1">
              <a:buFont typeface="Arial" panose="020B0604020202020204" pitchFamily="34" charset="0"/>
              <a:buChar char="•"/>
            </a:pPr>
            <a:r>
              <a:rPr lang="en-US" sz="1800" dirty="0"/>
              <a:t>Arterial Hypertension is tremedious health problem world wide with about 1 billion people being affected</a:t>
            </a:r>
          </a:p>
          <a:p>
            <a:pPr marL="285750" indent="-285750" eaLnBrk="1" hangingPunct="1">
              <a:buFont typeface="Arial" panose="020B0604020202020204" pitchFamily="34" charset="0"/>
              <a:buChar char="•"/>
            </a:pPr>
            <a:r>
              <a:rPr lang="en-US" sz="1800" dirty="0"/>
              <a:t>Importanly, up top 1/3 of patient have unctrolled blood pressures despite treatment</a:t>
            </a:r>
          </a:p>
          <a:p>
            <a:pPr marL="285750" indent="-285750" eaLnBrk="1" hangingPunct="1">
              <a:buFont typeface="Arial" panose="020B0604020202020204" pitchFamily="34" charset="0"/>
              <a:buChar char="•"/>
            </a:pPr>
            <a:r>
              <a:rPr lang="en-US" sz="1800" dirty="0"/>
              <a:t>Renal denervation as a non-parmaceutial treatment for hypertension targets the sympathtic nervous system to lower blood pressure</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dirty="0"/>
              <a:t>Recently, the SPYRAL-HTN trial program demonstrated efficacy of renal denervation in patients with and without antihypertensive drugs.</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dirty="0"/>
              <a:t>Also, the RADIANCET-HTN SOLO study provided further evidence for the potential of renal denervation in absence of antihypertensive drugs.</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800" dirty="0"/>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800" dirty="0"/>
          </a:p>
          <a:p>
            <a:pPr marL="228600" indent="-228600" eaLnBrk="1" hangingPunct="1"/>
            <a:endParaRPr lang="en-US" sz="1800" dirty="0"/>
          </a:p>
        </p:txBody>
      </p:sp>
    </p:spTree>
    <p:extLst>
      <p:ext uri="{BB962C8B-B14F-4D97-AF65-F5344CB8AC3E}">
        <p14:creationId xmlns:p14="http://schemas.microsoft.com/office/powerpoint/2010/main" val="29709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This is a summary of the SPYRAL-HTN ON MED trial on the left side and the RADIANCE-HTN SOLO Trial on the right side. In both trial, renal denervation led to a significant reduction in systolic ambulantory blood pressure measurments as  compared to the sham group. </a:t>
            </a:r>
          </a:p>
          <a:p>
            <a:r>
              <a:rPr lang="de-DE"/>
              <a:t>Both trial program in patients with and without antihypertensives drugs show similarities in study desig, but differ with regards to the technology and technique used to perfom renal denervation.</a:t>
            </a:r>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3</a:t>
            </a:fld>
            <a:endParaRPr lang="en-US"/>
          </a:p>
        </p:txBody>
      </p:sp>
    </p:spTree>
    <p:extLst>
      <p:ext uri="{BB962C8B-B14F-4D97-AF65-F5344CB8AC3E}">
        <p14:creationId xmlns:p14="http://schemas.microsoft.com/office/powerpoint/2010/main" val="60522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The SPYRAL trial program uses radiofrequency based rernal denervation, where energy is delivery via the Symplicity Spiral catheter, which comprises of 4 electtodes with quadrantic vessel contact. With this catheter, ablations are placed either in the main renal artery or in the main and branch renal arteries. The combiend treatmemt of maon amn branch renal arteries is considered  to be more effective given the fact that sympathtic nerves are  closer to the lumen in the branches and therefore easier to reach.</a:t>
            </a:r>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4</a:t>
            </a:fld>
            <a:endParaRPr lang="en-US"/>
          </a:p>
        </p:txBody>
      </p:sp>
    </p:spTree>
    <p:extLst>
      <p:ext uri="{BB962C8B-B14F-4D97-AF65-F5344CB8AC3E}">
        <p14:creationId xmlns:p14="http://schemas.microsoft.com/office/powerpoint/2010/main" val="386852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In contrast, the RADIANCE trial program invloves ultrasound based renal denervation, where energy is delivery circular using a balloon catheter with endothelial cooling </a:t>
            </a:r>
            <a:r>
              <a:rPr lang="en-US" sz="1200" dirty="0">
                <a:solidFill>
                  <a:schemeClr val="bg1"/>
                </a:solidFill>
              </a:rPr>
              <a:t>by water circulating through the balloon</a:t>
            </a:r>
            <a:r>
              <a:rPr lang="de-DE"/>
              <a:t>. With this system, 2-3 ablations a placed in each main renal artery</a:t>
            </a:r>
          </a:p>
          <a:p>
            <a:endParaRPr lang="de-DE"/>
          </a:p>
          <a:p>
            <a:r>
              <a:rPr lang="de-DE"/>
              <a:t>Whereas both technologies have been used in positive sham-controlles trials, a head-to-head comparion between different technologies and techiques is missing.</a:t>
            </a:r>
          </a:p>
          <a:p>
            <a:endParaRPr lang="de-DE"/>
          </a:p>
          <a:p>
            <a:endParaRPr lang="de-DE"/>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5</a:t>
            </a:fld>
            <a:endParaRPr lang="en-US"/>
          </a:p>
        </p:txBody>
      </p:sp>
    </p:spTree>
    <p:extLst>
      <p:ext uri="{BB962C8B-B14F-4D97-AF65-F5344CB8AC3E}">
        <p14:creationId xmlns:p14="http://schemas.microsoft.com/office/powerpoint/2010/main" val="403578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Therefore, the aim of our trial was to </a:t>
            </a:r>
            <a:r>
              <a:rPr lang="en-US" sz="1200" i="0">
                <a:solidFill>
                  <a:schemeClr val="bg1"/>
                </a:solidFill>
              </a:rPr>
              <a:t>compare the effects of 3. different renal denervation technologies and techniques.</a:t>
            </a:r>
          </a:p>
          <a:p>
            <a:r>
              <a:rPr lang="en-US" sz="1200" i="0">
                <a:solidFill>
                  <a:schemeClr val="bg1"/>
                </a:solidFill>
              </a:rPr>
              <a:t>1.</a:t>
            </a:r>
          </a:p>
          <a:p>
            <a:r>
              <a:rPr lang="en-US" sz="1200" i="0">
                <a:solidFill>
                  <a:schemeClr val="bg1"/>
                </a:solidFill>
              </a:rPr>
              <a:t>2.</a:t>
            </a:r>
          </a:p>
          <a:p>
            <a:r>
              <a:rPr lang="en-US" sz="1200" i="0">
                <a:solidFill>
                  <a:schemeClr val="bg1"/>
                </a:solidFill>
              </a:rPr>
              <a:t>3.</a:t>
            </a:r>
          </a:p>
          <a:p>
            <a:r>
              <a:rPr lang="en-US" sz="1200" i="0">
                <a:solidFill>
                  <a:schemeClr val="bg1"/>
                </a:solidFill>
              </a:rPr>
              <a:t>and this was done in patients wih therapy resistant hypertension!</a:t>
            </a:r>
            <a:endParaRPr lang="de-DE"/>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6</a:t>
            </a:fld>
            <a:endParaRPr lang="en-US"/>
          </a:p>
        </p:txBody>
      </p:sp>
    </p:spTree>
    <p:extLst>
      <p:ext uri="{BB962C8B-B14F-4D97-AF65-F5344CB8AC3E}">
        <p14:creationId xmlns:p14="http://schemas.microsoft.com/office/powerpoint/2010/main" val="307316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t>The study was design as a </a:t>
            </a:r>
            <a:r>
              <a:rPr lang="en-US" sz="1200" i="0" dirty="0">
                <a:solidFill>
                  <a:schemeClr val="bg1"/>
                </a:solidFill>
                <a:latin typeface="Arial" panose="020B0604020202020204" pitchFamily="34" charset="0"/>
                <a:cs typeface="Arial" panose="020B0604020202020204" pitchFamily="34" charset="0"/>
              </a:rPr>
              <a:t>prospective, single-blind, single-center, three-arm randomized trial with a 1 by 1 by 1 randomization.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solidFill>
                  <a:schemeClr val="bg1"/>
                </a:solidFill>
                <a:latin typeface="Arial" panose="020B0604020202020204" pitchFamily="34" charset="0"/>
                <a:cs typeface="Arial" panose="020B0604020202020204" pitchFamily="34" charset="0"/>
              </a:rPr>
              <a:t>The Key inclusion criterion was resistant hypertension under at least 3 drugs including 1 diuretic at at leat 50% of maximum dosage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solidFill>
                  <a:schemeClr val="bg1"/>
                </a:solidFill>
                <a:latin typeface="Arial" panose="020B0604020202020204" pitchFamily="34" charset="0"/>
                <a:cs typeface="Arial" panose="020B0604020202020204" pitchFamily="34" charset="0"/>
              </a:rPr>
              <a:t>The Primary endpoint was the Group difference of change in daytime ambulatory systolic blood pressure at 3 months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solidFill>
                  <a:schemeClr val="bg1"/>
                </a:solidFill>
                <a:latin typeface="Arial" panose="020B0604020202020204" pitchFamily="34" charset="0"/>
                <a:cs typeface="Arial" panose="020B0604020202020204" pitchFamily="34" charset="0"/>
              </a:rPr>
              <a:t>and this study was Powered to detect a 6 mmHg difference between treatment groups with 80% power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solidFill>
                  <a:schemeClr val="bg1"/>
                </a:solidFill>
                <a:latin typeface="Arial" panose="020B0604020202020204" pitchFamily="34" charset="0"/>
                <a:cs typeface="Arial" panose="020B0604020202020204" pitchFamily="34" charset="0"/>
              </a:rPr>
              <a:t>Office BP measurements were only obtained initially during screening, a</a:t>
            </a:r>
            <a:r>
              <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ntihypertensive </a:t>
            </a:r>
            <a:r>
              <a:rPr lang="en-US" altLang="en-US" sz="1200" b="0" i="0" kern="0" dirty="0">
                <a:solidFill>
                  <a:prstClr val="black"/>
                </a:solidFill>
                <a:latin typeface="Calibri" panose="020F0502020204030204" pitchFamily="34" charset="0"/>
                <a:ea typeface="Calibri" panose="020F0502020204030204" pitchFamily="34" charset="0"/>
                <a:cs typeface="Calibri" panose="020F0502020204030204" pitchFamily="34" charset="0"/>
              </a:rPr>
              <a:t>m</a:t>
            </a:r>
            <a:r>
              <a:rPr kumimoji="0" lang="en-US" altLang="en-US" sz="12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edication</a:t>
            </a:r>
            <a:r>
              <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had to be stable for at least 4 weeks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The following ABPM had to show a daytime systolic BP of 135 mmHg or more.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secondary hypertension was exclusion in </a:t>
            </a:r>
            <a:r>
              <a:rPr lang="en-US" altLang="en-US" sz="1200" b="0" i="0" kern="0" dirty="0">
                <a:solidFill>
                  <a:schemeClr val="bg1"/>
                </a:solidFill>
                <a:latin typeface="Calibri" panose="020F0502020204030204" pitchFamily="34" charset="0"/>
                <a:ea typeface="Calibri" panose="020F0502020204030204" pitchFamily="34" charset="0"/>
                <a:cs typeface="Calibri" panose="020F0502020204030204" pitchFamily="34" charset="0"/>
              </a:rPr>
              <a:t>all by lab testing for hyperaldosteronism with further diagnostics performed as appropriate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There wer are some morphological criteria to be met as assessment by MR angiography, rrenal duplex and invasive angiography just before the procedure,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Morphological inclusion criteria included the need for </a:t>
            </a:r>
            <a:r>
              <a:rPr lang="en-US" altLang="en-US" sz="1200" b="0" i="0" kern="0" dirty="0">
                <a:solidFill>
                  <a:schemeClr val="bg1"/>
                </a:solidFill>
                <a:latin typeface="Calibri" panose="020F0502020204030204" pitchFamily="34" charset="0"/>
                <a:ea typeface="Calibri" panose="020F0502020204030204" pitchFamily="34" charset="0"/>
                <a:cs typeface="Calibri" panose="020F0502020204030204" pitchFamily="34" charset="0"/>
              </a:rPr>
              <a:t>1 or more renal artery ≥5.5 mm based on the assumpation that the distance to sympathetic nerves form the lumen and therefore branch renal artery ablation should be more of relevance in greater anatomies.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i="0" kern="0" dirty="0">
                <a:solidFill>
                  <a:schemeClr val="bg1"/>
                </a:solidFill>
                <a:latin typeface="Calibri" panose="020F0502020204030204" pitchFamily="34" charset="0"/>
                <a:ea typeface="Calibri" panose="020F0502020204030204" pitchFamily="34" charset="0"/>
                <a:cs typeface="Calibri" panose="020F0502020204030204" pitchFamily="34" charset="0"/>
              </a:rPr>
              <a:t>Exlcuded were those with </a:t>
            </a: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ＭＳ Ｐゴシック" charset="0"/>
                <a:cs typeface="Calibri" panose="020F0502020204030204" pitchFamily="34" charset="0"/>
              </a:rPr>
              <a:t>stenosis, unsuitable anatomy or main arteries of less than 4mm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ＭＳ Ｐゴシック" charset="0"/>
                <a:cs typeface="Calibri" panose="020F0502020204030204" pitchFamily="34" charset="0"/>
              </a:rPr>
              <a:t>Patients werre then randomized into there groups, treated accrodingly and followed up with the primary analysis at 3 months.  </a:t>
            </a:r>
            <a:endParaRPr lang="en-US" altLang="en-US" sz="1200" b="0" i="0" kern="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solidFill>
                <a:schemeClr val="bg1"/>
              </a:solidFill>
              <a:latin typeface="Arial" panose="020B0604020202020204" pitchFamily="34" charset="0"/>
              <a:cs typeface="Arial" panose="020B0604020202020204" pitchFamily="34" charset="0"/>
            </a:endParaRPr>
          </a:p>
          <a:p>
            <a:endParaRPr lang="de-DE"/>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7</a:t>
            </a:fld>
            <a:endParaRPr lang="en-US"/>
          </a:p>
        </p:txBody>
      </p:sp>
    </p:spTree>
    <p:extLst>
      <p:ext uri="{BB962C8B-B14F-4D97-AF65-F5344CB8AC3E}">
        <p14:creationId xmlns:p14="http://schemas.microsoft.com/office/powerpoint/2010/main" val="286133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This slide summarizes the subject flow, I like to highlight that for 120 patients enrolled we screend 1884 patients, most common reason for exclusion were normotensive BP on ABPM. Out of 189 eligible patients, 35 were considered non-adherent to medication and  27 did not fulfill morphological criteria</a:t>
            </a:r>
          </a:p>
          <a:p>
            <a:r>
              <a:rPr lang="de-DE"/>
              <a:t>This led to 39 patients randomized to </a:t>
            </a:r>
            <a:r>
              <a:rPr lang="en-US" sz="1200" b="0" i="0">
                <a:solidFill>
                  <a:schemeClr val="tx1"/>
                </a:solidFill>
              </a:rPr>
              <a:t>Radiofrequency main renal artery ablation, 39 to </a:t>
            </a:r>
            <a:r>
              <a:rPr lang="en-US" sz="1200" b="0" i="0" dirty="0">
                <a:solidFill>
                  <a:schemeClr val="tx1"/>
                </a:solidFill>
              </a:rPr>
              <a:t>Radiofrequency combined main and branch renal artery ablation and 42 to </a:t>
            </a:r>
            <a:r>
              <a:rPr lang="en-US" sz="1200" b="0" i="0">
                <a:solidFill>
                  <a:schemeClr val="tx1"/>
                </a:solidFill>
              </a:rPr>
              <a:t>Ultrasound main renal artery ablation. For the final analysis, data of 38, 37 and 42 patients were available. </a:t>
            </a:r>
            <a:endParaRPr lang="de-DE"/>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8</a:t>
            </a:fld>
            <a:endParaRPr lang="en-US"/>
          </a:p>
        </p:txBody>
      </p:sp>
    </p:spTree>
    <p:extLst>
      <p:ext uri="{BB962C8B-B14F-4D97-AF65-F5344CB8AC3E}">
        <p14:creationId xmlns:p14="http://schemas.microsoft.com/office/powerpoint/2010/main" val="244169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a:extLst/>
        </p:spPr>
        <p:txBody>
          <a:bodyPr anchor="ctr" anchorCtr="1"/>
          <a:lstStyle/>
          <a:p>
            <a:pPr algn="ctr">
              <a:lnSpc>
                <a:spcPct val="95000"/>
              </a:lnSpc>
              <a:buClr>
                <a:schemeClr val="tx2"/>
              </a:buClr>
              <a:defRPr/>
            </a:pPr>
            <a:endParaRPr lang="en-US" sz="1950">
              <a:solidFill>
                <a:srgbClr val="DDDDDD"/>
              </a:solidFill>
              <a:ea typeface="ヒラギノ角ゴ Pro W3" pitchFamily="-111" charset="-128"/>
              <a:cs typeface="+mn-cs"/>
            </a:endParaRPr>
          </a:p>
          <a:p>
            <a:pPr algn="ctr">
              <a:lnSpc>
                <a:spcPct val="95000"/>
              </a:lnSpc>
              <a:buClr>
                <a:schemeClr val="tx2"/>
              </a:buClr>
              <a:defRPr/>
            </a:pPr>
            <a:endParaRPr lang="en-US" sz="1950">
              <a:solidFill>
                <a:srgbClr val="DDDDDD"/>
              </a:solidFill>
              <a:ea typeface="ヒラギノ角ゴ Pro W3" pitchFamily="-111" charset="-128"/>
              <a:cs typeface="+mn-cs"/>
            </a:endParaRPr>
          </a:p>
        </p:txBody>
      </p:sp>
      <p:sp>
        <p:nvSpPr>
          <p:cNvPr id="5123" name="Rectangle 3"/>
          <p:cNvSpPr>
            <a:spLocks noGrp="1" noChangeArrowheads="1"/>
          </p:cNvSpPr>
          <p:nvPr>
            <p:ph type="ctrTitle"/>
          </p:nvPr>
        </p:nvSpPr>
        <p:spPr>
          <a:xfrm>
            <a:off x="792164" y="1056598"/>
            <a:ext cx="7589837" cy="484748"/>
          </a:xfrm>
          <a:extLst/>
        </p:spPr>
        <p:txBody>
          <a:bodyPr lIns="0" rIns="0" anchor="ctr">
            <a:spAutoFit/>
          </a:bodyPr>
          <a:lstStyle>
            <a:lvl1pPr>
              <a:lnSpc>
                <a:spcPct val="85000"/>
              </a:lnSpc>
              <a:defRPr sz="3000">
                <a:solidFill>
                  <a:schemeClr val="bg1"/>
                </a:solidFill>
              </a:defRPr>
            </a:lvl1pPr>
          </a:lstStyle>
          <a:p>
            <a:pPr lvl="0"/>
            <a:r>
              <a:rPr lang="en-US" noProof="0" dirty="0"/>
              <a:t>Click to edit Master title style</a:t>
            </a:r>
          </a:p>
        </p:txBody>
      </p:sp>
      <p:sp>
        <p:nvSpPr>
          <p:cNvPr id="5124" name="Rectangle 4"/>
          <p:cNvSpPr>
            <a:spLocks noGrp="1" noChangeArrowheads="1"/>
          </p:cNvSpPr>
          <p:nvPr>
            <p:ph type="subTitle" idx="1"/>
          </p:nvPr>
        </p:nvSpPr>
        <p:spPr>
          <a:xfrm>
            <a:off x="457200" y="2418160"/>
            <a:ext cx="8185150" cy="666750"/>
          </a:xfrm>
          <a:extLst/>
        </p:spPr>
        <p:txBody>
          <a:bodyPr anchorCtr="1"/>
          <a:lstStyle>
            <a:lvl1pPr marL="0" indent="0" algn="ctr">
              <a:buSzTx/>
              <a:buFontTx/>
              <a:buNone/>
              <a:defRPr sz="2550" i="1"/>
            </a:lvl1pPr>
          </a:lstStyle>
          <a:p>
            <a:pPr lvl="0"/>
            <a:r>
              <a:rPr lang="en-US" noProof="0"/>
              <a:t>Click to edit Master subtitle style</a:t>
            </a:r>
          </a:p>
        </p:txBody>
      </p:sp>
      <p:pic>
        <p:nvPicPr>
          <p:cNvPr id="5" name="Picture 4" descr="TCT18_CRF_pres_slide_16-9_white.jpg"/>
          <p:cNvPicPr>
            <a:picLocks noChangeAspect="1"/>
          </p:cNvPicPr>
          <p:nvPr userDrawn="1"/>
        </p:nvPicPr>
        <p:blipFill>
          <a:blip r:embed="rId3" cstate="print"/>
          <a:stretch>
            <a:fillRect/>
          </a:stretch>
        </p:blipFill>
        <p:spPr>
          <a:xfrm>
            <a:off x="1354" y="0"/>
            <a:ext cx="9141291" cy="5143500"/>
          </a:xfrm>
          <a:prstGeom prst="rect">
            <a:avLst/>
          </a:prstGeom>
        </p:spPr>
      </p:pic>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TCT18_CRF_pres_slide_16-9_white.jpg"/>
          <p:cNvPicPr>
            <a:picLocks noChangeAspect="1"/>
          </p:cNvPicPr>
          <p:nvPr userDrawn="1"/>
        </p:nvPicPr>
        <p:blipFill>
          <a:blip r:embed="rId2" cstate="print"/>
          <a:stretch>
            <a:fillRect/>
          </a:stretch>
        </p:blipFill>
        <p:spPr>
          <a:xfrm>
            <a:off x="1354" y="0"/>
            <a:ext cx="9141291" cy="5143500"/>
          </a:xfrm>
          <a:prstGeom prst="rect">
            <a:avLst/>
          </a:prstGeom>
        </p:spPr>
      </p:pic>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TCT18_CRF_pres_slide_16-9_white.jpg"/>
          <p:cNvPicPr>
            <a:picLocks noChangeAspect="1"/>
          </p:cNvPicPr>
          <p:nvPr userDrawn="1"/>
        </p:nvPicPr>
        <p:blipFill>
          <a:blip r:embed="rId2" cstate="print"/>
          <a:stretch>
            <a:fillRect/>
          </a:stretch>
        </p:blipFill>
        <p:spPr>
          <a:xfrm>
            <a:off x="1354" y="0"/>
            <a:ext cx="9141291" cy="5143500"/>
          </a:xfrm>
          <a:prstGeom prst="rect">
            <a:avLst/>
          </a:prstGeom>
        </p:spPr>
      </p:pic>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TCT18_CRF_pres_slide_16-9_white.jpg"/>
          <p:cNvPicPr>
            <a:picLocks noChangeAspect="1"/>
          </p:cNvPicPr>
          <p:nvPr userDrawn="1"/>
        </p:nvPicPr>
        <p:blipFill>
          <a:blip r:embed="rId2" cstate="print"/>
          <a:stretch>
            <a:fillRect/>
          </a:stretch>
        </p:blipFill>
        <p:spPr>
          <a:xfrm>
            <a:off x="1354" y="0"/>
            <a:ext cx="9141291" cy="5143500"/>
          </a:xfrm>
          <a:prstGeom prst="rect">
            <a:avLst/>
          </a:prstGeom>
        </p:spPr>
      </p:pic>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TCT18_CRF_pres_slide_16-9_white.jpg"/>
          <p:cNvPicPr>
            <a:picLocks noChangeAspect="1"/>
          </p:cNvPicPr>
          <p:nvPr userDrawn="1"/>
        </p:nvPicPr>
        <p:blipFill>
          <a:blip r:embed="rId2" cstate="print"/>
          <a:stretch>
            <a:fillRect/>
          </a:stretch>
        </p:blipFill>
        <p:spPr>
          <a:xfrm>
            <a:off x="1354" y="0"/>
            <a:ext cx="9141291" cy="5143500"/>
          </a:xfrm>
          <a:prstGeom prst="rect">
            <a:avLst/>
          </a:prstGeom>
        </p:spPr>
      </p:pic>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4" y="11668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09663"/>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Lst>
  <p:transition>
    <p:wipe dir="r"/>
  </p:transition>
  <p:txStyles>
    <p:titleStyle>
      <a:lvl1pPr algn="ctr" rtl="0" eaLnBrk="0" fontAlgn="base" hangingPunct="0">
        <a:spcBef>
          <a:spcPct val="0"/>
        </a:spcBef>
        <a:spcAft>
          <a:spcPct val="0"/>
        </a:spcAft>
        <a:defRPr sz="2700" b="1">
          <a:solidFill>
            <a:srgbClr val="053763"/>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l" rtl="0" eaLnBrk="0" fontAlgn="base" hangingPunct="0">
        <a:spcBef>
          <a:spcPct val="30000"/>
        </a:spcBef>
        <a:spcAft>
          <a:spcPct val="0"/>
        </a:spcAft>
        <a:buClr>
          <a:schemeClr val="bg1"/>
        </a:buClr>
        <a:buSzPct val="110000"/>
        <a:buChar char="•"/>
        <a:defRPr sz="2250" b="1">
          <a:solidFill>
            <a:schemeClr val="bg1"/>
          </a:solidFill>
          <a:latin typeface="+mn-lt"/>
          <a:ea typeface="+mn-ea"/>
          <a:cs typeface="+mn-cs"/>
        </a:defRPr>
      </a:lvl1pPr>
      <a:lvl2pPr marL="557213" indent="-214313" algn="l" rtl="0" eaLnBrk="0" fontAlgn="base" hangingPunct="0">
        <a:spcBef>
          <a:spcPct val="30000"/>
        </a:spcBef>
        <a:spcAft>
          <a:spcPct val="0"/>
        </a:spcAft>
        <a:buClr>
          <a:schemeClr val="bg1"/>
        </a:buClr>
        <a:buSzPct val="70000"/>
        <a:buFont typeface="Wingdings 2" pitchFamily="18" charset="2"/>
        <a:buChar char="¡"/>
        <a:defRPr sz="2100" b="1">
          <a:solidFill>
            <a:srgbClr val="053763"/>
          </a:solidFill>
          <a:latin typeface="+mn-lt"/>
        </a:defRPr>
      </a:lvl2pPr>
      <a:lvl3pPr marL="857250" indent="-171450" algn="l" rtl="0" eaLnBrk="0" fontAlgn="base" hangingPunct="0">
        <a:spcBef>
          <a:spcPct val="30000"/>
        </a:spcBef>
        <a:spcAft>
          <a:spcPct val="0"/>
        </a:spcAft>
        <a:buChar char="•"/>
        <a:defRPr sz="1800" b="1">
          <a:solidFill>
            <a:srgbClr val="053763"/>
          </a:solidFill>
          <a:latin typeface="+mn-lt"/>
        </a:defRPr>
      </a:lvl3pPr>
      <a:lvl4pPr marL="1200150" indent="-171450" algn="l" rtl="0" eaLnBrk="0" fontAlgn="base" hangingPunct="0">
        <a:spcBef>
          <a:spcPct val="30000"/>
        </a:spcBef>
        <a:spcAft>
          <a:spcPct val="0"/>
        </a:spcAft>
        <a:buChar char="–"/>
        <a:defRPr sz="1500" b="1">
          <a:solidFill>
            <a:srgbClr val="053763"/>
          </a:solidFill>
          <a:latin typeface="+mn-lt"/>
        </a:defRPr>
      </a:lvl4pPr>
      <a:lvl5pPr marL="1543050" indent="-171450" algn="l" rtl="0" eaLnBrk="0" fontAlgn="base" hangingPunct="0">
        <a:spcBef>
          <a:spcPct val="30000"/>
        </a:spcBef>
        <a:spcAft>
          <a:spcPct val="0"/>
        </a:spcAft>
        <a:buChar char="»"/>
        <a:defRPr sz="1500" b="1">
          <a:solidFill>
            <a:srgbClr val="053763"/>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457200" y="816749"/>
            <a:ext cx="8185149" cy="2446824"/>
          </a:xfrm>
        </p:spPr>
        <p:txBody>
          <a:bodyPr/>
          <a:lstStyle/>
          <a:p>
            <a:r>
              <a:rPr lang="en-US" dirty="0"/>
              <a:t>A Three-Arm Randomized Trial of Different Renal Denervation Devices and Techniques in Patients with Resistant Hypertension (RADIOSOUND-HTN)</a:t>
            </a:r>
            <a:endParaRPr lang="de-DE" dirty="0"/>
          </a:p>
        </p:txBody>
      </p:sp>
      <p:sp>
        <p:nvSpPr>
          <p:cNvPr id="12290" name="Rectangle 3"/>
          <p:cNvSpPr>
            <a:spLocks noGrp="1" noChangeArrowheads="1"/>
          </p:cNvSpPr>
          <p:nvPr>
            <p:ph type="subTitle" idx="1"/>
          </p:nvPr>
        </p:nvSpPr>
        <p:spPr>
          <a:xfrm>
            <a:off x="457200" y="2944931"/>
            <a:ext cx="8185150" cy="666750"/>
          </a:xfrm>
        </p:spPr>
        <p:txBody>
          <a:bodyPr/>
          <a:lstStyle/>
          <a:p>
            <a:r>
              <a:rPr lang="en-US" sz="1600" u="sng" dirty="0"/>
              <a:t>Philipp Lurz</a:t>
            </a:r>
            <a:r>
              <a:rPr lang="en-US" sz="1600" dirty="0"/>
              <a:t>, Karl Fengler, Karl-Philipp Rommel, Stephan Blazek, </a:t>
            </a:r>
          </a:p>
          <a:p>
            <a:r>
              <a:rPr lang="en-US" sz="1600" dirty="0"/>
              <a:t>Christian Besler, Philipp Hartung, Maximilian von Roeder, MD; Martin Petzold, </a:t>
            </a:r>
          </a:p>
          <a:p>
            <a:r>
              <a:rPr lang="en-US" sz="1600" dirty="0" err="1"/>
              <a:t>Sindy</a:t>
            </a:r>
            <a:r>
              <a:rPr lang="en-US" sz="1600" dirty="0"/>
              <a:t> Winkler,  </a:t>
            </a:r>
            <a:r>
              <a:rPr lang="de-DE" sz="1600" dirty="0"/>
              <a:t>Robert Höllriegel, Steffen Desch, Holger Thiele</a:t>
            </a:r>
          </a:p>
          <a:p>
            <a:endParaRPr lang="de-DE" sz="1600" dirty="0"/>
          </a:p>
          <a:p>
            <a:r>
              <a:rPr lang="en-US" sz="1600" dirty="0"/>
              <a:t>Heart Center Leipzig at University of Leipzig</a:t>
            </a: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128712" cy="323088"/>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9" y="227502"/>
            <a:ext cx="1193461" cy="630842"/>
          </a:xfrm>
          <a:prstGeom prst="rect">
            <a:avLst/>
          </a:prstGeom>
        </p:spPr>
      </p:pic>
      <p:pic>
        <p:nvPicPr>
          <p:cNvPr id="6" name="Picture 2" descr="Universität Leipz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1" y="773796"/>
            <a:ext cx="1065212" cy="374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143000" y="673831"/>
            <a:ext cx="6858000" cy="434579"/>
          </a:xfrm>
          <a:prstGeom prst="rect">
            <a:avLst/>
          </a:prstGeom>
          <a:noFill/>
          <a:ln w="9525">
            <a:noFill/>
            <a:miter lim="800000"/>
            <a:headEnd/>
            <a:tailEnd/>
          </a:ln>
        </p:spPr>
        <p:txBody>
          <a:bodyPr lIns="34290" rIns="34290" anchor="ctr"/>
          <a:lstStyle/>
          <a:p>
            <a:pPr algn="ctr">
              <a:lnSpc>
                <a:spcPct val="90000"/>
              </a:lnSpc>
            </a:pPr>
            <a:endParaRPr lang="en-US" dirty="0">
              <a:solidFill>
                <a:srgbClr val="053763"/>
              </a:solidFill>
              <a:cs typeface="ヒラギノ角ゴ Pro W3"/>
            </a:endParaRPr>
          </a:p>
        </p:txBody>
      </p:sp>
      <p:graphicFrame>
        <p:nvGraphicFramePr>
          <p:cNvPr id="2" name="Tabelle 1">
            <a:extLst>
              <a:ext uri="{FF2B5EF4-FFF2-40B4-BE49-F238E27FC236}">
                <a16:creationId xmlns:a16="http://schemas.microsoft.com/office/drawing/2014/main" id="{BC8A78CB-9354-D64A-BBA7-372A9CDAA5FC}"/>
              </a:ext>
            </a:extLst>
          </p:cNvPr>
          <p:cNvGraphicFramePr>
            <a:graphicFrameLocks noGrp="1"/>
          </p:cNvGraphicFramePr>
          <p:nvPr>
            <p:extLst>
              <p:ext uri="{D42A27DB-BD31-4B8C-83A1-F6EECF244321}">
                <p14:modId xmlns:p14="http://schemas.microsoft.com/office/powerpoint/2010/main" val="2955691169"/>
              </p:ext>
            </p:extLst>
          </p:nvPr>
        </p:nvGraphicFramePr>
        <p:xfrm>
          <a:off x="407775" y="781489"/>
          <a:ext cx="8200259" cy="3373692"/>
        </p:xfrm>
        <a:graphic>
          <a:graphicData uri="http://schemas.openxmlformats.org/drawingml/2006/table">
            <a:tbl>
              <a:tblPr firstRow="1" firstCol="1" bandRow="1">
                <a:tableStyleId>{5C22544A-7EE6-4342-B048-85BDC9FD1C3A}</a:tableStyleId>
              </a:tblPr>
              <a:tblGrid>
                <a:gridCol w="3137238">
                  <a:extLst>
                    <a:ext uri="{9D8B030D-6E8A-4147-A177-3AD203B41FA5}">
                      <a16:colId xmlns:a16="http://schemas.microsoft.com/office/drawing/2014/main" val="2867011448"/>
                    </a:ext>
                  </a:extLst>
                </a:gridCol>
                <a:gridCol w="1387532">
                  <a:extLst>
                    <a:ext uri="{9D8B030D-6E8A-4147-A177-3AD203B41FA5}">
                      <a16:colId xmlns:a16="http://schemas.microsoft.com/office/drawing/2014/main" val="714527947"/>
                    </a:ext>
                  </a:extLst>
                </a:gridCol>
                <a:gridCol w="1427376">
                  <a:extLst>
                    <a:ext uri="{9D8B030D-6E8A-4147-A177-3AD203B41FA5}">
                      <a16:colId xmlns:a16="http://schemas.microsoft.com/office/drawing/2014/main" val="908051850"/>
                    </a:ext>
                  </a:extLst>
                </a:gridCol>
                <a:gridCol w="1400516">
                  <a:extLst>
                    <a:ext uri="{9D8B030D-6E8A-4147-A177-3AD203B41FA5}">
                      <a16:colId xmlns:a16="http://schemas.microsoft.com/office/drawing/2014/main" val="2368707282"/>
                    </a:ext>
                  </a:extLst>
                </a:gridCol>
                <a:gridCol w="847597">
                  <a:extLst>
                    <a:ext uri="{9D8B030D-6E8A-4147-A177-3AD203B41FA5}">
                      <a16:colId xmlns:a16="http://schemas.microsoft.com/office/drawing/2014/main" val="3297969390"/>
                    </a:ext>
                  </a:extLst>
                </a:gridCol>
              </a:tblGrid>
              <a:tr h="693924">
                <a:tc>
                  <a:txBody>
                    <a:bodyPr/>
                    <a:lstStyle/>
                    <a:p>
                      <a:pPr algn="l">
                        <a:lnSpc>
                          <a:spcPct val="115000"/>
                        </a:lnSpc>
                      </a:pPr>
                      <a:endParaRPr lang="en-US" sz="1200" noProof="0" dirty="0">
                        <a:solidFill>
                          <a:schemeClr val="bg1"/>
                        </a:solidFill>
                        <a:effectLst/>
                        <a:latin typeface="Arial" panose="020B0604020202020204" pitchFamily="34" charset="0"/>
                        <a:cs typeface="Arial" panose="020B0604020202020204" pitchFamily="34" charset="0"/>
                      </a:endParaRPr>
                    </a:p>
                  </a:txBody>
                  <a:tcPr marL="27154" marR="27154" marT="0" marB="0" anchor="b">
                    <a:noFill/>
                  </a:tcPr>
                </a:tc>
                <a:tc>
                  <a:txBody>
                    <a:bodyPr/>
                    <a:lstStyle/>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RF main only</a:t>
                      </a:r>
                      <a:r>
                        <a:rPr lang="de-DE" sz="1200" dirty="0">
                          <a:solidFill>
                            <a:schemeClr val="bg1"/>
                          </a:solidFill>
                          <a:effectLst/>
                          <a:latin typeface="Arial" panose="020B0604020202020204" pitchFamily="34" charset="0"/>
                          <a:cs typeface="Arial" panose="020B0604020202020204" pitchFamily="34" charset="0"/>
                        </a:rPr>
                        <a:t> </a:t>
                      </a:r>
                    </a:p>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(n = 39)</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RF </a:t>
                      </a:r>
                      <a:r>
                        <a:rPr lang="en-US" sz="1200" dirty="0" err="1">
                          <a:solidFill>
                            <a:schemeClr val="bg1"/>
                          </a:solidFill>
                          <a:effectLst/>
                          <a:latin typeface="Arial" panose="020B0604020202020204" pitchFamily="34" charset="0"/>
                          <a:cs typeface="Arial" panose="020B0604020202020204" pitchFamily="34" charset="0"/>
                        </a:rPr>
                        <a:t>main+branches</a:t>
                      </a:r>
                      <a:endParaRPr lang="de-DE" sz="1200" dirty="0">
                        <a:solidFill>
                          <a:schemeClr val="bg1"/>
                        </a:solidFill>
                        <a:effectLst/>
                        <a:latin typeface="Arial" panose="020B0604020202020204" pitchFamily="34" charset="0"/>
                        <a:cs typeface="Arial" panose="020B0604020202020204" pitchFamily="34" charset="0"/>
                      </a:endParaRPr>
                    </a:p>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(n = 39)</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Ultrasound </a:t>
                      </a:r>
                      <a:endParaRPr lang="de-DE" sz="1200" dirty="0">
                        <a:solidFill>
                          <a:schemeClr val="bg1"/>
                        </a:solidFill>
                        <a:effectLst/>
                        <a:latin typeface="Arial" panose="020B0604020202020204" pitchFamily="34" charset="0"/>
                        <a:cs typeface="Arial" panose="020B0604020202020204" pitchFamily="34" charset="0"/>
                      </a:endParaRPr>
                    </a:p>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(n = 42)</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00000"/>
                        </a:lnSpc>
                        <a:spcAft>
                          <a:spcPts val="0"/>
                        </a:spcAft>
                      </a:pPr>
                      <a:r>
                        <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a:t>
                      </a:r>
                      <a:r>
                        <a:rPr lang="de-DE"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value</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866919213"/>
                  </a:ext>
                </a:extLst>
              </a:tr>
              <a:tr h="229856">
                <a:tc>
                  <a:txBody>
                    <a:bodyPr/>
                    <a:lstStyle/>
                    <a:p>
                      <a:pPr algn="l">
                        <a:lnSpc>
                          <a:spcPct val="150000"/>
                        </a:lnSpc>
                        <a:spcAft>
                          <a:spcPts val="0"/>
                        </a:spcAft>
                      </a:pPr>
                      <a:r>
                        <a:rPr lang="en-US" sz="1200" b="1" noProof="0" dirty="0">
                          <a:solidFill>
                            <a:schemeClr val="bg1"/>
                          </a:solidFill>
                          <a:effectLst/>
                          <a:latin typeface="Arial" panose="020B0604020202020204" pitchFamily="34" charset="0"/>
                          <a:cs typeface="Arial" panose="020B0604020202020204" pitchFamily="34" charset="0"/>
                        </a:rPr>
                        <a:t> Age</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tc>
                  <a:txBody>
                    <a:bodyPr/>
                    <a:lstStyle/>
                    <a:p>
                      <a:pPr algn="ctr">
                        <a:lnSpc>
                          <a:spcPct val="150000"/>
                        </a:lnSpc>
                        <a:spcAft>
                          <a:spcPts val="0"/>
                        </a:spcAft>
                      </a:pPr>
                      <a:r>
                        <a:rPr lang="en-US" sz="1200" b="1" dirty="0">
                          <a:solidFill>
                            <a:schemeClr val="tx1"/>
                          </a:solidFill>
                          <a:effectLst/>
                          <a:latin typeface="Arial" panose="020B0604020202020204" pitchFamily="34" charset="0"/>
                          <a:cs typeface="Arial" panose="020B0604020202020204" pitchFamily="34" charset="0"/>
                        </a:rPr>
                        <a:t>63.8 ± 9.9</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en-US" sz="1200" b="1" dirty="0">
                          <a:solidFill>
                            <a:schemeClr val="tx1"/>
                          </a:solidFill>
                          <a:effectLst/>
                          <a:latin typeface="Arial" panose="020B0604020202020204" pitchFamily="34" charset="0"/>
                          <a:cs typeface="Arial" panose="020B0604020202020204" pitchFamily="34" charset="0"/>
                        </a:rPr>
                        <a:t>62.1 ± 10.2</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50000"/>
                        </a:lnSpc>
                        <a:spcAft>
                          <a:spcPts val="0"/>
                        </a:spcAft>
                      </a:pPr>
                      <a:r>
                        <a:rPr lang="en-US" sz="1200" b="1" dirty="0">
                          <a:solidFill>
                            <a:schemeClr val="tx1"/>
                          </a:solidFill>
                          <a:effectLst/>
                          <a:latin typeface="Arial" panose="020B0604020202020204" pitchFamily="34" charset="0"/>
                          <a:cs typeface="Arial" panose="020B0604020202020204" pitchFamily="34" charset="0"/>
                        </a:rPr>
                        <a:t>64.6 ± 8.0</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50000"/>
                        </a:lnSpc>
                        <a:spcAft>
                          <a:spcPts val="0"/>
                        </a:spcAft>
                      </a:pPr>
                      <a:r>
                        <a:rPr lang="en-US" sz="1200" b="1" dirty="0">
                          <a:solidFill>
                            <a:schemeClr val="bg1"/>
                          </a:solidFill>
                          <a:effectLst/>
                          <a:latin typeface="Arial" panose="020B0604020202020204" pitchFamily="34" charset="0"/>
                          <a:cs typeface="Arial" panose="020B0604020202020204" pitchFamily="34" charset="0"/>
                        </a:rPr>
                        <a:t>0.48*</a:t>
                      </a:r>
                      <a:endParaRPr lang="de-DE"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3167461565"/>
                  </a:ext>
                </a:extLst>
              </a:tr>
              <a:tr h="229856">
                <a:tc>
                  <a:txBody>
                    <a:bodyPr/>
                    <a:lstStyle/>
                    <a:p>
                      <a:pPr algn="l">
                        <a:lnSpc>
                          <a:spcPct val="150000"/>
                        </a:lnSpc>
                        <a:spcAft>
                          <a:spcPts val="0"/>
                        </a:spcAft>
                      </a:pPr>
                      <a:r>
                        <a:rPr lang="en-US" sz="1200" b="1" noProof="0" dirty="0">
                          <a:solidFill>
                            <a:schemeClr val="bg1"/>
                          </a:solidFill>
                          <a:effectLst/>
                          <a:latin typeface="Arial" panose="020B0604020202020204" pitchFamily="34" charset="0"/>
                          <a:cs typeface="Arial" panose="020B0604020202020204" pitchFamily="34" charset="0"/>
                        </a:rPr>
                        <a:t> Body mass index [kg/m²]</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30.6 </a:t>
                      </a:r>
                      <a:r>
                        <a:rPr lang="en-US" sz="1200" b="1" dirty="0">
                          <a:solidFill>
                            <a:schemeClr val="tx1"/>
                          </a:solidFill>
                          <a:effectLst/>
                          <a:latin typeface="Arial" panose="020B0604020202020204" pitchFamily="34" charset="0"/>
                          <a:cs typeface="Arial" panose="020B0604020202020204" pitchFamily="34" charset="0"/>
                        </a:rPr>
                        <a:t>± 5.4</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31.6 </a:t>
                      </a:r>
                      <a:r>
                        <a:rPr lang="en-US" sz="1200" b="1" dirty="0">
                          <a:solidFill>
                            <a:schemeClr val="tx1"/>
                          </a:solidFill>
                          <a:effectLst/>
                          <a:latin typeface="Arial" panose="020B0604020202020204" pitchFamily="34" charset="0"/>
                          <a:cs typeface="Arial" panose="020B0604020202020204" pitchFamily="34" charset="0"/>
                        </a:rPr>
                        <a:t>± 5.9</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32.6 </a:t>
                      </a:r>
                      <a:r>
                        <a:rPr lang="en-US" sz="1200" b="1" dirty="0">
                          <a:solidFill>
                            <a:schemeClr val="tx1"/>
                          </a:solidFill>
                          <a:effectLst/>
                          <a:latin typeface="Arial" panose="020B0604020202020204" pitchFamily="34" charset="0"/>
                          <a:cs typeface="Arial" panose="020B0604020202020204" pitchFamily="34" charset="0"/>
                        </a:rPr>
                        <a:t>± 5.4</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50000"/>
                        </a:lnSpc>
                        <a:spcAft>
                          <a:spcPts val="0"/>
                        </a:spcAft>
                      </a:pPr>
                      <a:r>
                        <a:rPr lang="de-DE" sz="1200" b="1" dirty="0">
                          <a:solidFill>
                            <a:schemeClr val="bg1"/>
                          </a:solidFill>
                          <a:effectLst/>
                          <a:latin typeface="Arial" panose="020B0604020202020204" pitchFamily="34" charset="0"/>
                          <a:cs typeface="Arial" panose="020B0604020202020204" pitchFamily="34" charset="0"/>
                        </a:rPr>
                        <a:t>0.27</a:t>
                      </a:r>
                      <a:r>
                        <a:rPr lang="en-US" sz="1200" b="1" dirty="0">
                          <a:solidFill>
                            <a:schemeClr val="bg1"/>
                          </a:solidFill>
                          <a:effectLst/>
                          <a:latin typeface="Arial" panose="020B0604020202020204" pitchFamily="34" charset="0"/>
                          <a:cs typeface="Arial" panose="020B0604020202020204" pitchFamily="34" charset="0"/>
                        </a:rPr>
                        <a:t>* </a:t>
                      </a:r>
                      <a:endParaRPr lang="de-DE"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397619486"/>
                  </a:ext>
                </a:extLst>
              </a:tr>
              <a:tr h="170203">
                <a:tc>
                  <a:txBody>
                    <a:bodyPr/>
                    <a:lstStyle/>
                    <a:p>
                      <a:pPr algn="l">
                        <a:lnSpc>
                          <a:spcPct val="150000"/>
                        </a:lnSpc>
                        <a:spcAft>
                          <a:spcPts val="0"/>
                        </a:spcAft>
                      </a:pPr>
                      <a:r>
                        <a:rPr lang="en-US" sz="1200" b="1" noProof="0" dirty="0">
                          <a:solidFill>
                            <a:schemeClr val="bg1"/>
                          </a:solidFill>
                          <a:effectLst/>
                          <a:latin typeface="Arial" panose="020B0604020202020204" pitchFamily="34" charset="0"/>
                          <a:cs typeface="Arial" panose="020B0604020202020204" pitchFamily="34" charset="0"/>
                        </a:rPr>
                        <a:t> Female, n (%)</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tc>
                  <a:txBody>
                    <a:bodyPr/>
                    <a:lstStyle/>
                    <a:p>
                      <a:pPr algn="ctr">
                        <a:lnSpc>
                          <a:spcPct val="150000"/>
                        </a:lnSpc>
                        <a:spcAft>
                          <a:spcPts val="0"/>
                        </a:spcAft>
                      </a:pPr>
                      <a:r>
                        <a:rPr lang="de-DE" sz="1200" b="1">
                          <a:solidFill>
                            <a:schemeClr val="tx1"/>
                          </a:solidFill>
                          <a:effectLst/>
                          <a:latin typeface="Arial" panose="020B0604020202020204" pitchFamily="34" charset="0"/>
                          <a:cs typeface="Arial" panose="020B0604020202020204" pitchFamily="34" charset="0"/>
                        </a:rPr>
                        <a:t>13 (33)</a:t>
                      </a:r>
                      <a:endPar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15 (38)</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10 (24)</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50000"/>
                        </a:lnSpc>
                        <a:spcAft>
                          <a:spcPts val="0"/>
                        </a:spcAft>
                      </a:pPr>
                      <a:r>
                        <a:rPr lang="de-DE" sz="1200" b="1" dirty="0">
                          <a:solidFill>
                            <a:schemeClr val="bg1"/>
                          </a:solidFill>
                          <a:effectLst/>
                          <a:latin typeface="Arial" panose="020B0604020202020204" pitchFamily="34" charset="0"/>
                          <a:cs typeface="Arial" panose="020B0604020202020204" pitchFamily="34" charset="0"/>
                        </a:rPr>
                        <a:t>0.36</a:t>
                      </a:r>
                      <a:r>
                        <a:rPr lang="en-US" sz="1200" b="1" dirty="0">
                          <a:solidFill>
                            <a:schemeClr val="bg1"/>
                          </a:solidFill>
                          <a:effectLst/>
                          <a:latin typeface="Arial" panose="020B0604020202020204" pitchFamily="34" charset="0"/>
                          <a:cs typeface="Arial" panose="020B0604020202020204" pitchFamily="34" charset="0"/>
                        </a:rPr>
                        <a:t>†  </a:t>
                      </a:r>
                      <a:endParaRPr lang="de-DE"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319180733"/>
                  </a:ext>
                </a:extLst>
              </a:tr>
              <a:tr h="229856">
                <a:tc>
                  <a:txBody>
                    <a:bodyPr/>
                    <a:lstStyle/>
                    <a:p>
                      <a:pPr algn="l">
                        <a:lnSpc>
                          <a:spcPct val="150000"/>
                        </a:lnSpc>
                        <a:spcAft>
                          <a:spcPts val="0"/>
                        </a:spcAft>
                      </a:pPr>
                      <a:r>
                        <a:rPr lang="en-US" sz="1200" b="1" noProof="0" dirty="0">
                          <a:solidFill>
                            <a:schemeClr val="bg1"/>
                          </a:solidFill>
                          <a:effectLst/>
                          <a:latin typeface="Arial" panose="020B0604020202020204" pitchFamily="34" charset="0"/>
                          <a:cs typeface="Arial" panose="020B0604020202020204" pitchFamily="34" charset="0"/>
                        </a:rPr>
                        <a:t> eGFR [ml/min/1.73m²]</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tc>
                  <a:txBody>
                    <a:bodyPr/>
                    <a:lstStyle/>
                    <a:p>
                      <a:pPr algn="ctr">
                        <a:lnSpc>
                          <a:spcPct val="150000"/>
                        </a:lnSpc>
                        <a:spcAft>
                          <a:spcPts val="0"/>
                        </a:spcAft>
                      </a:pPr>
                      <a:r>
                        <a:rPr lang="en-US" sz="1200" b="1" dirty="0">
                          <a:solidFill>
                            <a:schemeClr val="tx1"/>
                          </a:solidFill>
                          <a:effectLst/>
                          <a:latin typeface="Arial" panose="020B0604020202020204" pitchFamily="34" charset="0"/>
                          <a:cs typeface="Arial" panose="020B0604020202020204" pitchFamily="34" charset="0"/>
                        </a:rPr>
                        <a:t>79.3 ± 15.2</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en-US" sz="1200" b="1" dirty="0">
                          <a:solidFill>
                            <a:schemeClr val="tx1"/>
                          </a:solidFill>
                          <a:effectLst/>
                          <a:latin typeface="Arial" panose="020B0604020202020204" pitchFamily="34" charset="0"/>
                          <a:cs typeface="Arial" panose="020B0604020202020204" pitchFamily="34" charset="0"/>
                        </a:rPr>
                        <a:t>76.9 ± 18.0</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50000"/>
                        </a:lnSpc>
                        <a:spcAft>
                          <a:spcPts val="0"/>
                        </a:spcAft>
                      </a:pPr>
                      <a:r>
                        <a:rPr lang="en-US" sz="1200" b="1" dirty="0">
                          <a:solidFill>
                            <a:schemeClr val="tx1"/>
                          </a:solidFill>
                          <a:effectLst/>
                          <a:latin typeface="Arial" panose="020B0604020202020204" pitchFamily="34" charset="0"/>
                          <a:cs typeface="Arial" panose="020B0604020202020204" pitchFamily="34" charset="0"/>
                        </a:rPr>
                        <a:t>76.2 ± 20.3</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50000"/>
                        </a:lnSpc>
                        <a:spcAft>
                          <a:spcPts val="0"/>
                        </a:spcAft>
                      </a:pPr>
                      <a:r>
                        <a:rPr lang="en-US" sz="1200" b="1" dirty="0">
                          <a:solidFill>
                            <a:schemeClr val="bg1"/>
                          </a:solidFill>
                          <a:effectLst/>
                          <a:latin typeface="Arial" panose="020B0604020202020204" pitchFamily="34" charset="0"/>
                          <a:cs typeface="Arial" panose="020B0604020202020204" pitchFamily="34" charset="0"/>
                        </a:rPr>
                        <a:t>0.72*</a:t>
                      </a:r>
                      <a:endParaRPr lang="de-DE"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2438988056"/>
                  </a:ext>
                </a:extLst>
              </a:tr>
              <a:tr h="229856">
                <a:tc>
                  <a:txBody>
                    <a:bodyPr/>
                    <a:lstStyle/>
                    <a:p>
                      <a:pPr algn="l">
                        <a:lnSpc>
                          <a:spcPct val="150000"/>
                        </a:lnSpc>
                        <a:spcAft>
                          <a:spcPts val="0"/>
                        </a:spcAft>
                      </a:pPr>
                      <a:r>
                        <a:rPr lang="en-US" sz="1200" b="1" noProof="0" dirty="0">
                          <a:solidFill>
                            <a:schemeClr val="bg1"/>
                          </a:solidFill>
                          <a:effectLst/>
                          <a:latin typeface="Arial" panose="020B0604020202020204" pitchFamily="34" charset="0"/>
                          <a:cs typeface="Arial" panose="020B0604020202020204" pitchFamily="34" charset="0"/>
                        </a:rPr>
                        <a:t> Smoker, n (%)</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tc>
                  <a:txBody>
                    <a:bodyPr/>
                    <a:lstStyle/>
                    <a:p>
                      <a:pPr algn="ctr">
                        <a:lnSpc>
                          <a:spcPct val="150000"/>
                        </a:lnSpc>
                        <a:spcAft>
                          <a:spcPts val="0"/>
                        </a:spcAft>
                      </a:pPr>
                      <a:r>
                        <a:rPr lang="de-DE" sz="1200" b="1">
                          <a:solidFill>
                            <a:schemeClr val="tx1"/>
                          </a:solidFill>
                          <a:effectLst/>
                          <a:latin typeface="Arial" panose="020B0604020202020204" pitchFamily="34" charset="0"/>
                          <a:cs typeface="Arial" panose="020B0604020202020204" pitchFamily="34" charset="0"/>
                        </a:rPr>
                        <a:t>17 (44)</a:t>
                      </a:r>
                      <a:endPar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20 (51)</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18 (43)</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50000"/>
                        </a:lnSpc>
                        <a:spcAft>
                          <a:spcPts val="0"/>
                        </a:spcAft>
                      </a:pPr>
                      <a:r>
                        <a:rPr lang="de-DE" sz="1200" b="1" dirty="0">
                          <a:solidFill>
                            <a:schemeClr val="bg1"/>
                          </a:solidFill>
                          <a:effectLst/>
                          <a:latin typeface="Arial" panose="020B0604020202020204" pitchFamily="34" charset="0"/>
                          <a:cs typeface="Arial" panose="020B0604020202020204" pitchFamily="34" charset="0"/>
                        </a:rPr>
                        <a:t>0.75</a:t>
                      </a:r>
                      <a:r>
                        <a:rPr lang="en-US" sz="1200" b="1" dirty="0">
                          <a:solidFill>
                            <a:schemeClr val="bg1"/>
                          </a:solidFill>
                          <a:effectLst/>
                          <a:latin typeface="Arial" panose="020B0604020202020204" pitchFamily="34" charset="0"/>
                          <a:cs typeface="Arial" panose="020B0604020202020204" pitchFamily="34" charset="0"/>
                        </a:rPr>
                        <a:t>†</a:t>
                      </a:r>
                      <a:endParaRPr lang="de-DE"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1955440792"/>
                  </a:ext>
                </a:extLst>
              </a:tr>
              <a:tr h="229856">
                <a:tc>
                  <a:txBody>
                    <a:bodyPr/>
                    <a:lstStyle/>
                    <a:p>
                      <a:pPr algn="l">
                        <a:lnSpc>
                          <a:spcPct val="150000"/>
                        </a:lnSpc>
                        <a:spcAft>
                          <a:spcPts val="0"/>
                        </a:spcAft>
                      </a:pPr>
                      <a:r>
                        <a:rPr lang="en-US" sz="1200" b="1" noProof="0" dirty="0">
                          <a:solidFill>
                            <a:schemeClr val="bg1"/>
                          </a:solidFill>
                          <a:effectLst/>
                          <a:latin typeface="Arial" panose="020B0604020202020204" pitchFamily="34" charset="0"/>
                          <a:cs typeface="Arial" panose="020B0604020202020204" pitchFamily="34" charset="0"/>
                        </a:rPr>
                        <a:t> Diabetes, n (%)</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15 (38)</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18 (46)</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22 (52)</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50000"/>
                        </a:lnSpc>
                        <a:spcAft>
                          <a:spcPts val="0"/>
                        </a:spcAft>
                      </a:pPr>
                      <a:r>
                        <a:rPr lang="de-DE" sz="1200" b="1" dirty="0">
                          <a:solidFill>
                            <a:schemeClr val="bg1"/>
                          </a:solidFill>
                          <a:effectLst/>
                          <a:latin typeface="Arial" panose="020B0604020202020204" pitchFamily="34" charset="0"/>
                          <a:cs typeface="Arial" panose="020B0604020202020204" pitchFamily="34" charset="0"/>
                        </a:rPr>
                        <a:t>0.59</a:t>
                      </a:r>
                      <a:r>
                        <a:rPr lang="en-US" sz="1200" b="1" dirty="0">
                          <a:solidFill>
                            <a:schemeClr val="bg1"/>
                          </a:solidFill>
                          <a:effectLst/>
                          <a:latin typeface="Arial" panose="020B0604020202020204" pitchFamily="34" charset="0"/>
                          <a:cs typeface="Arial" panose="020B0604020202020204" pitchFamily="34" charset="0"/>
                        </a:rPr>
                        <a:t>†</a:t>
                      </a:r>
                      <a:endParaRPr lang="de-DE"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4061394519"/>
                  </a:ext>
                </a:extLst>
              </a:tr>
              <a:tr h="229856">
                <a:tc>
                  <a:txBody>
                    <a:bodyPr/>
                    <a:lstStyle/>
                    <a:p>
                      <a:pPr algn="l">
                        <a:lnSpc>
                          <a:spcPct val="150000"/>
                        </a:lnSpc>
                        <a:spcAft>
                          <a:spcPts val="0"/>
                        </a:spcAft>
                      </a:pPr>
                      <a:r>
                        <a:rPr lang="en-US" sz="1200" b="1" noProof="0" dirty="0">
                          <a:solidFill>
                            <a:schemeClr val="bg1"/>
                          </a:solidFill>
                          <a:effectLst/>
                          <a:latin typeface="Arial" panose="020B0604020202020204" pitchFamily="34" charset="0"/>
                          <a:cs typeface="Arial" panose="020B0604020202020204" pitchFamily="34" charset="0"/>
                        </a:rPr>
                        <a:t> Peripheral arterial disease, n (%)</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3 (8)</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4 (10)</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4 (10)</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50000"/>
                        </a:lnSpc>
                        <a:spcAft>
                          <a:spcPts val="0"/>
                        </a:spcAft>
                      </a:pPr>
                      <a:r>
                        <a:rPr lang="de-DE" sz="1200" b="1" dirty="0">
                          <a:solidFill>
                            <a:schemeClr val="bg1"/>
                          </a:solidFill>
                          <a:effectLst/>
                          <a:latin typeface="Arial" panose="020B0604020202020204" pitchFamily="34" charset="0"/>
                          <a:cs typeface="Arial" panose="020B0604020202020204" pitchFamily="34" charset="0"/>
                        </a:rPr>
                        <a:t>0.92</a:t>
                      </a:r>
                      <a:r>
                        <a:rPr lang="en-US" sz="1200" b="1" dirty="0">
                          <a:solidFill>
                            <a:schemeClr val="bg1"/>
                          </a:solidFill>
                          <a:effectLst/>
                          <a:latin typeface="Arial" panose="020B0604020202020204" pitchFamily="34" charset="0"/>
                          <a:cs typeface="Arial" panose="020B0604020202020204" pitchFamily="34" charset="0"/>
                        </a:rPr>
                        <a:t>†</a:t>
                      </a:r>
                      <a:endParaRPr lang="de-DE"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2760711109"/>
                  </a:ext>
                </a:extLst>
              </a:tr>
              <a:tr h="229856">
                <a:tc>
                  <a:txBody>
                    <a:bodyPr/>
                    <a:lstStyle/>
                    <a:p>
                      <a:pPr algn="l">
                        <a:lnSpc>
                          <a:spcPct val="150000"/>
                        </a:lnSpc>
                        <a:spcAft>
                          <a:spcPts val="0"/>
                        </a:spcAft>
                      </a:pPr>
                      <a:r>
                        <a:rPr lang="en-US" sz="1200" b="1" noProof="0" dirty="0">
                          <a:solidFill>
                            <a:schemeClr val="bg1"/>
                          </a:solidFill>
                          <a:effectLst/>
                          <a:latin typeface="Arial" panose="020B0604020202020204" pitchFamily="34" charset="0"/>
                          <a:cs typeface="Arial" panose="020B0604020202020204" pitchFamily="34" charset="0"/>
                        </a:rPr>
                        <a:t> Coronary artery disease, n (%)</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tc>
                  <a:txBody>
                    <a:bodyPr/>
                    <a:lstStyle/>
                    <a:p>
                      <a:pPr algn="ctr">
                        <a:lnSpc>
                          <a:spcPct val="150000"/>
                        </a:lnSpc>
                        <a:spcAft>
                          <a:spcPts val="0"/>
                        </a:spcAft>
                      </a:pPr>
                      <a:r>
                        <a:rPr lang="de-DE" sz="1200" b="1">
                          <a:solidFill>
                            <a:schemeClr val="tx1"/>
                          </a:solidFill>
                          <a:effectLst/>
                          <a:latin typeface="Arial" panose="020B0604020202020204" pitchFamily="34" charset="0"/>
                          <a:cs typeface="Arial" panose="020B0604020202020204" pitchFamily="34" charset="0"/>
                        </a:rPr>
                        <a:t>9 (23)</a:t>
                      </a:r>
                      <a:endPar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15 (38)</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19 (45)</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50000"/>
                        </a:lnSpc>
                        <a:spcAft>
                          <a:spcPts val="0"/>
                        </a:spcAft>
                      </a:pPr>
                      <a:r>
                        <a:rPr lang="de-DE" sz="1200" b="1" dirty="0">
                          <a:solidFill>
                            <a:schemeClr val="bg1"/>
                          </a:solidFill>
                          <a:effectLst/>
                          <a:latin typeface="Arial" panose="020B0604020202020204" pitchFamily="34" charset="0"/>
                          <a:cs typeface="Arial" panose="020B0604020202020204" pitchFamily="34" charset="0"/>
                        </a:rPr>
                        <a:t>0.11</a:t>
                      </a:r>
                      <a:r>
                        <a:rPr lang="en-US" sz="1200" b="1" dirty="0">
                          <a:solidFill>
                            <a:schemeClr val="bg1"/>
                          </a:solidFill>
                          <a:effectLst/>
                          <a:latin typeface="Arial" panose="020B0604020202020204" pitchFamily="34" charset="0"/>
                          <a:cs typeface="Arial" panose="020B0604020202020204" pitchFamily="34" charset="0"/>
                        </a:rPr>
                        <a:t>†</a:t>
                      </a:r>
                      <a:endParaRPr lang="de-DE"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3714765183"/>
                  </a:ext>
                </a:extLst>
              </a:tr>
              <a:tr h="229856">
                <a:tc>
                  <a:txBody>
                    <a:bodyPr/>
                    <a:lstStyle/>
                    <a:p>
                      <a:pPr algn="l">
                        <a:lnSpc>
                          <a:spcPct val="150000"/>
                        </a:lnSpc>
                        <a:spcAft>
                          <a:spcPts val="0"/>
                        </a:spcAft>
                      </a:pPr>
                      <a:r>
                        <a:rPr lang="en-US" sz="1200" b="1" noProof="0" dirty="0">
                          <a:solidFill>
                            <a:schemeClr val="bg1"/>
                          </a:solidFill>
                          <a:effectLst/>
                          <a:latin typeface="Arial" panose="020B0604020202020204" pitchFamily="34" charset="0"/>
                          <a:cs typeface="Arial" panose="020B0604020202020204" pitchFamily="34" charset="0"/>
                        </a:rPr>
                        <a:t> Previous stroke, n (%)</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2 (5)</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2 (5)</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cs typeface="Arial" panose="020B0604020202020204" pitchFamily="34" charset="0"/>
                        </a:rPr>
                        <a:t>2 (5)</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50000"/>
                        </a:lnSpc>
                        <a:spcAft>
                          <a:spcPts val="0"/>
                        </a:spcAft>
                      </a:pPr>
                      <a:r>
                        <a:rPr lang="de-DE" sz="1200" b="1" dirty="0">
                          <a:solidFill>
                            <a:schemeClr val="bg1"/>
                          </a:solidFill>
                          <a:effectLst/>
                          <a:latin typeface="Arial" panose="020B0604020202020204" pitchFamily="34" charset="0"/>
                          <a:cs typeface="Arial" panose="020B0604020202020204" pitchFamily="34" charset="0"/>
                        </a:rPr>
                        <a:t>0.99</a:t>
                      </a:r>
                      <a:r>
                        <a:rPr lang="en-US" sz="1200" b="1" dirty="0">
                          <a:solidFill>
                            <a:schemeClr val="bg1"/>
                          </a:solidFill>
                          <a:effectLst/>
                          <a:latin typeface="Arial" panose="020B0604020202020204" pitchFamily="34" charset="0"/>
                          <a:cs typeface="Arial" panose="020B0604020202020204" pitchFamily="34" charset="0"/>
                        </a:rPr>
                        <a:t>†</a:t>
                      </a:r>
                      <a:endParaRPr lang="de-DE"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1635014376"/>
                  </a:ext>
                </a:extLst>
              </a:tr>
              <a:tr h="275018">
                <a:tc>
                  <a:txBody>
                    <a:bodyPr/>
                    <a:lstStyle/>
                    <a:p>
                      <a:pPr algn="l">
                        <a:lnSpc>
                          <a:spcPct val="150000"/>
                        </a:lnSpc>
                        <a:spcAft>
                          <a:spcPts val="0"/>
                        </a:spcAft>
                      </a:pPr>
                      <a:r>
                        <a:rPr lang="en-US" sz="1200" b="1" noProof="0" dirty="0">
                          <a:solidFill>
                            <a:schemeClr val="bg1"/>
                          </a:solidFill>
                          <a:effectLst/>
                          <a:latin typeface="Arial" panose="020B0604020202020204" pitchFamily="34" charset="0"/>
                          <a:cs typeface="Arial" panose="020B0604020202020204" pitchFamily="34" charset="0"/>
                        </a:rPr>
                        <a:t> Previous myocardial infarction, n (%)</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tc>
                  <a:txBody>
                    <a:bodyPr/>
                    <a:lstStyle/>
                    <a:p>
                      <a:pPr algn="ctr">
                        <a:lnSpc>
                          <a:spcPct val="150000"/>
                        </a:lnSpc>
                        <a:spcAft>
                          <a:spcPts val="0"/>
                        </a:spcAft>
                      </a:pPr>
                      <a:r>
                        <a:rPr lang="en-US" sz="1200" b="1" dirty="0">
                          <a:solidFill>
                            <a:schemeClr val="tx1"/>
                          </a:solidFill>
                          <a:effectLst/>
                          <a:latin typeface="Arial" panose="020B0604020202020204" pitchFamily="34" charset="0"/>
                          <a:cs typeface="Arial" panose="020B0604020202020204" pitchFamily="34" charset="0"/>
                        </a:rPr>
                        <a:t>3 (8)</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en-US" sz="1200" b="1">
                          <a:solidFill>
                            <a:schemeClr val="tx1"/>
                          </a:solidFill>
                          <a:effectLst/>
                          <a:latin typeface="Arial" panose="020B0604020202020204" pitchFamily="34" charset="0"/>
                          <a:cs typeface="Arial" panose="020B0604020202020204" pitchFamily="34" charset="0"/>
                        </a:rPr>
                        <a:t>7 (18)</a:t>
                      </a:r>
                      <a:endPar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50000"/>
                        </a:lnSpc>
                        <a:spcAft>
                          <a:spcPts val="0"/>
                        </a:spcAft>
                      </a:pPr>
                      <a:r>
                        <a:rPr lang="en-US" sz="1200" b="1" dirty="0">
                          <a:solidFill>
                            <a:schemeClr val="tx1"/>
                          </a:solidFill>
                          <a:effectLst/>
                          <a:latin typeface="Arial" panose="020B0604020202020204" pitchFamily="34" charset="0"/>
                          <a:cs typeface="Arial" panose="020B0604020202020204" pitchFamily="34" charset="0"/>
                        </a:rPr>
                        <a:t>8 (19)</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50000"/>
                        </a:lnSpc>
                        <a:spcAft>
                          <a:spcPts val="0"/>
                        </a:spcAft>
                      </a:pPr>
                      <a:r>
                        <a:rPr lang="en-US" sz="1200" b="1" dirty="0">
                          <a:solidFill>
                            <a:schemeClr val="bg1"/>
                          </a:solidFill>
                          <a:effectLst/>
                          <a:latin typeface="Arial" panose="020B0604020202020204" pitchFamily="34" charset="0"/>
                          <a:cs typeface="Arial" panose="020B0604020202020204" pitchFamily="34" charset="0"/>
                        </a:rPr>
                        <a:t>0.30†</a:t>
                      </a:r>
                      <a:endParaRPr lang="de-DE"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1678459022"/>
                  </a:ext>
                </a:extLst>
              </a:tr>
              <a:tr h="229856">
                <a:tc>
                  <a:txBody>
                    <a:bodyPr/>
                    <a:lstStyle/>
                    <a:p>
                      <a:pPr algn="l">
                        <a:lnSpc>
                          <a:spcPct val="150000"/>
                        </a:lnSpc>
                        <a:spcAft>
                          <a:spcPts val="0"/>
                        </a:spcAft>
                      </a:pPr>
                      <a:r>
                        <a:rPr lang="en-US" sz="1200" b="1" noProof="0" dirty="0">
                          <a:solidFill>
                            <a:schemeClr val="bg1"/>
                          </a:solidFill>
                          <a:effectLst/>
                          <a:latin typeface="Arial" panose="020B0604020202020204" pitchFamily="34" charset="0"/>
                          <a:cs typeface="Arial" panose="020B0604020202020204" pitchFamily="34" charset="0"/>
                        </a:rPr>
                        <a:t> Atrial fibrillation, n (%)</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tc>
                  <a:txBody>
                    <a:bodyPr/>
                    <a:lstStyle/>
                    <a:p>
                      <a:pPr algn="ctr">
                        <a:lnSpc>
                          <a:spcPct val="150000"/>
                        </a:lnSpc>
                        <a:spcAft>
                          <a:spcPts val="0"/>
                        </a:spcAft>
                      </a:pPr>
                      <a:r>
                        <a:rPr lang="en-US" sz="1200" b="1" dirty="0">
                          <a:solidFill>
                            <a:schemeClr val="tx1"/>
                          </a:solidFill>
                          <a:effectLst/>
                          <a:latin typeface="Arial" panose="020B0604020202020204" pitchFamily="34" charset="0"/>
                          <a:cs typeface="Arial" panose="020B0604020202020204" pitchFamily="34" charset="0"/>
                        </a:rPr>
                        <a:t> 7 (18)</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en-US" sz="1200" b="1" dirty="0">
                          <a:solidFill>
                            <a:schemeClr val="tx1"/>
                          </a:solidFill>
                          <a:effectLst/>
                          <a:latin typeface="Arial" panose="020B0604020202020204" pitchFamily="34" charset="0"/>
                          <a:cs typeface="Arial" panose="020B0604020202020204" pitchFamily="34" charset="0"/>
                        </a:rPr>
                        <a:t>6 (15)</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50000"/>
                        </a:lnSpc>
                        <a:spcAft>
                          <a:spcPts val="0"/>
                        </a:spcAft>
                      </a:pPr>
                      <a:r>
                        <a:rPr lang="en-US" sz="1200" b="1" dirty="0">
                          <a:solidFill>
                            <a:schemeClr val="tx1"/>
                          </a:solidFill>
                          <a:effectLst/>
                          <a:latin typeface="Arial" panose="020B0604020202020204" pitchFamily="34" charset="0"/>
                          <a:cs typeface="Arial" panose="020B0604020202020204" pitchFamily="34" charset="0"/>
                        </a:rPr>
                        <a:t>8 (19)</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50000"/>
                        </a:lnSpc>
                        <a:spcAft>
                          <a:spcPts val="0"/>
                        </a:spcAft>
                      </a:pPr>
                      <a:r>
                        <a:rPr lang="en-US" sz="1200" b="1" dirty="0">
                          <a:solidFill>
                            <a:schemeClr val="bg1"/>
                          </a:solidFill>
                          <a:effectLst/>
                          <a:latin typeface="Arial" panose="020B0604020202020204" pitchFamily="34" charset="0"/>
                          <a:cs typeface="Arial" panose="020B0604020202020204" pitchFamily="34" charset="0"/>
                        </a:rPr>
                        <a:t>0.91†</a:t>
                      </a:r>
                      <a:endParaRPr lang="de-DE"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noFill/>
                  </a:tcPr>
                </a:tc>
                <a:extLst>
                  <a:ext uri="{0D108BD9-81ED-4DB2-BD59-A6C34878D82A}">
                    <a16:rowId xmlns:a16="http://schemas.microsoft.com/office/drawing/2014/main" val="1969651888"/>
                  </a:ext>
                </a:extLst>
              </a:tr>
            </a:tbl>
          </a:graphicData>
        </a:graphic>
      </p:graphicFrame>
      <p:sp>
        <p:nvSpPr>
          <p:cNvPr id="12" name="Text Box 10">
            <a:extLst>
              <a:ext uri="{FF2B5EF4-FFF2-40B4-BE49-F238E27FC236}">
                <a16:creationId xmlns:a16="http://schemas.microsoft.com/office/drawing/2014/main" id="{7D4348B1-5B0D-D34B-AD35-DFB4A169F237}"/>
              </a:ext>
            </a:extLst>
          </p:cNvPr>
          <p:cNvSpPr txBox="1">
            <a:spLocks noChangeArrowheads="1"/>
          </p:cNvSpPr>
          <p:nvPr/>
        </p:nvSpPr>
        <p:spPr bwMode="auto">
          <a:xfrm>
            <a:off x="1379075" y="4831643"/>
            <a:ext cx="6362700" cy="246221"/>
          </a:xfrm>
          <a:prstGeom prst="rect">
            <a:avLst/>
          </a:prstGeom>
          <a:noFill/>
          <a:ln w="9525">
            <a:noFill/>
            <a:miter lim="800000"/>
            <a:headEnd/>
            <a:tailEnd/>
          </a:ln>
        </p:spPr>
        <p:txBody>
          <a:bodyPr wrap="square">
            <a:spAutoFit/>
          </a:bodyPr>
          <a:lstStyle/>
          <a:p>
            <a:pPr algn="ctr"/>
            <a:r>
              <a:rPr lang="en-US" sz="1000" b="0" i="0" dirty="0">
                <a:solidFill>
                  <a:schemeClr val="tx1"/>
                </a:solidFill>
                <a:cs typeface="ヒラギノ角ゴ Pro W3"/>
              </a:rPr>
              <a:t>* p-value by ANOVA, † p-value by Pearson’s Chi Square test) </a:t>
            </a:r>
            <a:endParaRPr lang="en-US" sz="1000" b="0" dirty="0">
              <a:solidFill>
                <a:schemeClr val="tx1"/>
              </a:solidFill>
              <a:cs typeface="ヒラギノ角ゴ Pro W3"/>
            </a:endParaRPr>
          </a:p>
        </p:txBody>
      </p:sp>
      <p:sp>
        <p:nvSpPr>
          <p:cNvPr id="10" name="Rectangle 3">
            <a:extLst>
              <a:ext uri="{FF2B5EF4-FFF2-40B4-BE49-F238E27FC236}">
                <a16:creationId xmlns:a16="http://schemas.microsoft.com/office/drawing/2014/main" id="{DB56D25A-3249-A64D-9229-E8DCCE0C4C2E}"/>
              </a:ext>
            </a:extLst>
          </p:cNvPr>
          <p:cNvSpPr txBox="1">
            <a:spLocks noChangeArrowheads="1"/>
          </p:cNvSpPr>
          <p:nvPr/>
        </p:nvSpPr>
        <p:spPr bwMode="auto">
          <a:xfrm>
            <a:off x="665742" y="153629"/>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rgbClr val="053763"/>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2500" i="0" kern="0" dirty="0"/>
              <a:t>Baseline Characteristics</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665742" y="125921"/>
            <a:ext cx="7769225" cy="566738"/>
          </a:xfrm>
        </p:spPr>
        <p:txBody>
          <a:bodyPr/>
          <a:lstStyle/>
          <a:p>
            <a:pPr eaLnBrk="1" hangingPunct="1"/>
            <a:r>
              <a:rPr lang="en-US" sz="2500" dirty="0"/>
              <a:t>Baseline Medications</a:t>
            </a:r>
          </a:p>
        </p:txBody>
      </p:sp>
      <p:sp>
        <p:nvSpPr>
          <p:cNvPr id="9" name="Rectangle 4"/>
          <p:cNvSpPr>
            <a:spLocks noChangeArrowheads="1"/>
          </p:cNvSpPr>
          <p:nvPr/>
        </p:nvSpPr>
        <p:spPr bwMode="auto">
          <a:xfrm>
            <a:off x="1143000" y="673831"/>
            <a:ext cx="6858000" cy="434579"/>
          </a:xfrm>
          <a:prstGeom prst="rect">
            <a:avLst/>
          </a:prstGeom>
          <a:noFill/>
          <a:ln w="9525">
            <a:noFill/>
            <a:miter lim="800000"/>
            <a:headEnd/>
            <a:tailEnd/>
          </a:ln>
        </p:spPr>
        <p:txBody>
          <a:bodyPr lIns="34290" rIns="34290" anchor="ctr"/>
          <a:lstStyle/>
          <a:p>
            <a:pPr algn="ctr">
              <a:lnSpc>
                <a:spcPct val="90000"/>
              </a:lnSpc>
            </a:pPr>
            <a:endParaRPr lang="en-US" dirty="0">
              <a:solidFill>
                <a:srgbClr val="053763"/>
              </a:solidFill>
              <a:cs typeface="ヒラギノ角ゴ Pro W3"/>
            </a:endParaRPr>
          </a:p>
        </p:txBody>
      </p:sp>
      <p:graphicFrame>
        <p:nvGraphicFramePr>
          <p:cNvPr id="2" name="Tabelle 1">
            <a:extLst>
              <a:ext uri="{FF2B5EF4-FFF2-40B4-BE49-F238E27FC236}">
                <a16:creationId xmlns:a16="http://schemas.microsoft.com/office/drawing/2014/main" id="{BC8A78CB-9354-D64A-BBA7-372A9CDAA5FC}"/>
              </a:ext>
            </a:extLst>
          </p:cNvPr>
          <p:cNvGraphicFramePr>
            <a:graphicFrameLocks noGrp="1"/>
          </p:cNvGraphicFramePr>
          <p:nvPr>
            <p:extLst>
              <p:ext uri="{D42A27DB-BD31-4B8C-83A1-F6EECF244321}">
                <p14:modId xmlns:p14="http://schemas.microsoft.com/office/powerpoint/2010/main" val="1551169174"/>
              </p:ext>
            </p:extLst>
          </p:nvPr>
        </p:nvGraphicFramePr>
        <p:xfrm>
          <a:off x="378692" y="747719"/>
          <a:ext cx="8390007" cy="3527997"/>
        </p:xfrm>
        <a:graphic>
          <a:graphicData uri="http://schemas.openxmlformats.org/drawingml/2006/table">
            <a:tbl>
              <a:tblPr firstRow="1" firstCol="1" bandRow="1">
                <a:tableStyleId>{5C22544A-7EE6-4342-B048-85BDC9FD1C3A}</a:tableStyleId>
              </a:tblPr>
              <a:tblGrid>
                <a:gridCol w="3417453">
                  <a:extLst>
                    <a:ext uri="{9D8B030D-6E8A-4147-A177-3AD203B41FA5}">
                      <a16:colId xmlns:a16="http://schemas.microsoft.com/office/drawing/2014/main" val="2867011448"/>
                    </a:ext>
                  </a:extLst>
                </a:gridCol>
                <a:gridCol w="1330037">
                  <a:extLst>
                    <a:ext uri="{9D8B030D-6E8A-4147-A177-3AD203B41FA5}">
                      <a16:colId xmlns:a16="http://schemas.microsoft.com/office/drawing/2014/main" val="714527947"/>
                    </a:ext>
                  </a:extLst>
                </a:gridCol>
                <a:gridCol w="1468582">
                  <a:extLst>
                    <a:ext uri="{9D8B030D-6E8A-4147-A177-3AD203B41FA5}">
                      <a16:colId xmlns:a16="http://schemas.microsoft.com/office/drawing/2014/main" val="908051850"/>
                    </a:ext>
                  </a:extLst>
                </a:gridCol>
                <a:gridCol w="1283854">
                  <a:extLst>
                    <a:ext uri="{9D8B030D-6E8A-4147-A177-3AD203B41FA5}">
                      <a16:colId xmlns:a16="http://schemas.microsoft.com/office/drawing/2014/main" val="2368707282"/>
                    </a:ext>
                  </a:extLst>
                </a:gridCol>
                <a:gridCol w="890081">
                  <a:extLst>
                    <a:ext uri="{9D8B030D-6E8A-4147-A177-3AD203B41FA5}">
                      <a16:colId xmlns:a16="http://schemas.microsoft.com/office/drawing/2014/main" val="3297969390"/>
                    </a:ext>
                  </a:extLst>
                </a:gridCol>
              </a:tblGrid>
              <a:tr h="488831">
                <a:tc>
                  <a:txBody>
                    <a:bodyPr/>
                    <a:lstStyle/>
                    <a:p>
                      <a:pPr algn="l">
                        <a:lnSpc>
                          <a:spcPct val="100000"/>
                        </a:lnSpc>
                      </a:pPr>
                      <a:r>
                        <a:rPr lang="en-US" sz="1200" noProof="0" dirty="0">
                          <a:solidFill>
                            <a:schemeClr val="bg1"/>
                          </a:solidFill>
                          <a:effectLst/>
                          <a:latin typeface="Arial" panose="020B0604020202020204" pitchFamily="34" charset="0"/>
                          <a:cs typeface="Arial" panose="020B0604020202020204" pitchFamily="34" charset="0"/>
                        </a:rPr>
                        <a:t> </a:t>
                      </a:r>
                    </a:p>
                  </a:txBody>
                  <a:tcPr marL="27154" marR="27154" marT="0" marB="0" anchor="ctr">
                    <a:noFill/>
                  </a:tcPr>
                </a:tc>
                <a:tc>
                  <a:txBody>
                    <a:bodyPr/>
                    <a:lstStyle/>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RF main only </a:t>
                      </a:r>
                    </a:p>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(n = 39)</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RF </a:t>
                      </a:r>
                      <a:r>
                        <a:rPr lang="en-US" sz="1200" noProof="0" dirty="0" err="1">
                          <a:solidFill>
                            <a:schemeClr val="bg1"/>
                          </a:solidFill>
                          <a:effectLst/>
                          <a:latin typeface="Arial" panose="020B0604020202020204" pitchFamily="34" charset="0"/>
                          <a:cs typeface="Arial" panose="020B0604020202020204" pitchFamily="34" charset="0"/>
                        </a:rPr>
                        <a:t>main+branches</a:t>
                      </a:r>
                      <a:endParaRPr lang="en-US" sz="1200" noProof="0" dirty="0">
                        <a:solidFill>
                          <a:schemeClr val="bg1"/>
                        </a:solidFill>
                        <a:effectLst/>
                        <a:latin typeface="Arial" panose="020B0604020202020204" pitchFamily="34" charset="0"/>
                        <a:cs typeface="Arial" panose="020B0604020202020204" pitchFamily="34" charset="0"/>
                      </a:endParaRPr>
                    </a:p>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(n = 39)</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Ultrasound </a:t>
                      </a:r>
                    </a:p>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(n = 42)</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00000"/>
                        </a:lnSpc>
                        <a:spcAft>
                          <a:spcPts val="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p-value</a:t>
                      </a:r>
                    </a:p>
                  </a:txBody>
                  <a:tcPr marL="27154" marR="27154" marT="0" marB="0" anchor="ctr">
                    <a:noFill/>
                  </a:tcPr>
                </a:tc>
                <a:extLst>
                  <a:ext uri="{0D108BD9-81ED-4DB2-BD59-A6C34878D82A}">
                    <a16:rowId xmlns:a16="http://schemas.microsoft.com/office/drawing/2014/main" val="866919213"/>
                  </a:ext>
                </a:extLst>
              </a:tr>
              <a:tr h="233782">
                <a:tc>
                  <a:txBody>
                    <a:bodyPr/>
                    <a:lstStyle/>
                    <a:p>
                      <a:pPr marL="72000" algn="l">
                        <a:lnSpc>
                          <a:spcPct val="100000"/>
                        </a:lnSpc>
                        <a:spcAft>
                          <a:spcPts val="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antihypertensive drug classes</a:t>
                      </a: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4.7 ± 1.4</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5.3 ± 1.4</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5.0 ± 1.5</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0.22*</a:t>
                      </a:r>
                    </a:p>
                  </a:txBody>
                  <a:tcPr marL="44450" marR="44450" marT="0" marB="0" anchor="ctr">
                    <a:noFill/>
                  </a:tcPr>
                </a:tc>
                <a:extLst>
                  <a:ext uri="{0D108BD9-81ED-4DB2-BD59-A6C34878D82A}">
                    <a16:rowId xmlns:a16="http://schemas.microsoft.com/office/drawing/2014/main" val="3167461565"/>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Five or more drug classes</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20 (51)</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26 (67)</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23 (55)</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0.27</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913928248"/>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ACE-I</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12 (31)</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13 (33)</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13 (31)</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0.96</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2214192978"/>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ARB</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30 (77)</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25 (64)</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30 (71)</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0.46</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2776145448"/>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Renin antagonists</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 (3)</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 (5)</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 (3)</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0.75</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319180733"/>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Beta blockers</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34 (87)</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32 (82)</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38 (90)</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0.53</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2438988056"/>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Calcium channel blockers</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29 (74)</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31 (79)</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31 (74)</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0.72</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1955440792"/>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Diuretics</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38 (97)</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37 (95)</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42 (100)</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0.34</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4061394519"/>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Second diuretic</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4 (10)</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10 (26)</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10 (24)</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0.18</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2760711109"/>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Mineralocorticoid antagonists</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6 (15)</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12 (31)</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10 (24)</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0.27</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3714765183"/>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Vasodilators</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 (5)</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6 (15)</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5 (12)</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0.33</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1635014376"/>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Alpha blockers</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9 (23)</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17 (44)</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12 (29)</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0.13</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1678459022"/>
                  </a:ext>
                </a:extLst>
              </a:tr>
              <a:tr h="233782">
                <a:tc>
                  <a:txBody>
                    <a:bodyPr/>
                    <a:lstStyle/>
                    <a:p>
                      <a:pPr marL="72000" algn="l">
                        <a:lnSpc>
                          <a:spcPct val="100000"/>
                        </a:lnSpc>
                        <a:spcAft>
                          <a:spcPts val="1000"/>
                        </a:spcAft>
                      </a:pPr>
                      <a:r>
                        <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Centrally acting </a:t>
                      </a:r>
                      <a:r>
                        <a:rPr lang="en-US" sz="1200" noProof="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sympathicolytics</a:t>
                      </a: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20 (51)</a:t>
                      </a:r>
                    </a:p>
                  </a:txBody>
                  <a:tcPr marL="44450" marR="44450" marT="0" marB="0" anchor="ctr">
                    <a:solidFill>
                      <a:schemeClr val="bg1">
                        <a:lumMod val="75000"/>
                        <a:lumOff val="25000"/>
                      </a:schemeClr>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22 (56)</a:t>
                      </a:r>
                    </a:p>
                  </a:txBody>
                  <a:tcPr marL="44450" marR="44450" marT="0" marB="0" anchor="ctr">
                    <a:solidFill>
                      <a:srgbClr val="00B050"/>
                    </a:solidFill>
                  </a:tcPr>
                </a:tc>
                <a:tc>
                  <a:txBody>
                    <a:bodyPr/>
                    <a:lstStyle/>
                    <a:p>
                      <a:pPr algn="ctr">
                        <a:lnSpc>
                          <a:spcPct val="100000"/>
                        </a:lnSpc>
                        <a:spcAft>
                          <a:spcPts val="1000"/>
                        </a:spcAft>
                      </a:pP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15 (36)</a:t>
                      </a:r>
                    </a:p>
                  </a:txBody>
                  <a:tcPr marL="44450" marR="44450" marT="0" marB="0" anchor="ctr">
                    <a:solidFill>
                      <a:srgbClr val="C00000"/>
                    </a:solidFill>
                  </a:tcPr>
                </a:tc>
                <a:tc>
                  <a:txBody>
                    <a:bodyPr/>
                    <a:lstStyle/>
                    <a:p>
                      <a:pPr algn="ctr">
                        <a:lnSpc>
                          <a:spcPct val="100000"/>
                        </a:lnSpc>
                        <a:spcAft>
                          <a:spcPts val="100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0.15</a:t>
                      </a: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1969651888"/>
                  </a:ext>
                </a:extLst>
              </a:tr>
            </a:tbl>
          </a:graphicData>
        </a:graphic>
      </p:graphicFrame>
      <p:sp>
        <p:nvSpPr>
          <p:cNvPr id="12" name="Text Box 10">
            <a:extLst>
              <a:ext uri="{FF2B5EF4-FFF2-40B4-BE49-F238E27FC236}">
                <a16:creationId xmlns:a16="http://schemas.microsoft.com/office/drawing/2014/main" id="{7D4348B1-5B0D-D34B-AD35-DFB4A169F237}"/>
              </a:ext>
            </a:extLst>
          </p:cNvPr>
          <p:cNvSpPr txBox="1">
            <a:spLocks noChangeArrowheads="1"/>
          </p:cNvSpPr>
          <p:nvPr/>
        </p:nvSpPr>
        <p:spPr bwMode="auto">
          <a:xfrm>
            <a:off x="1354138" y="4801832"/>
            <a:ext cx="6362700" cy="246221"/>
          </a:xfrm>
          <a:prstGeom prst="rect">
            <a:avLst/>
          </a:prstGeom>
          <a:noFill/>
          <a:ln w="9525">
            <a:noFill/>
            <a:miter lim="800000"/>
            <a:headEnd/>
            <a:tailEnd/>
          </a:ln>
        </p:spPr>
        <p:txBody>
          <a:bodyPr wrap="square">
            <a:spAutoFit/>
          </a:bodyPr>
          <a:lstStyle/>
          <a:p>
            <a:pPr algn="ctr"/>
            <a:r>
              <a:rPr lang="en-US" sz="1000" b="0" i="0" dirty="0">
                <a:solidFill>
                  <a:schemeClr val="tx1"/>
                </a:solidFill>
                <a:cs typeface="ヒラギノ角ゴ Pro W3"/>
              </a:rPr>
              <a:t>* p-value by ANOVA, † p-value by Pearson’s Chi Square test) </a:t>
            </a:r>
            <a:endParaRPr lang="en-US" sz="1000" b="0" dirty="0">
              <a:solidFill>
                <a:schemeClr val="tx1"/>
              </a:solidFill>
              <a:cs typeface="ヒラギノ角ゴ Pro W3"/>
            </a:endParaRPr>
          </a:p>
        </p:txBody>
      </p:sp>
    </p:spTree>
    <p:extLst>
      <p:ext uri="{BB962C8B-B14F-4D97-AF65-F5344CB8AC3E}">
        <p14:creationId xmlns:p14="http://schemas.microsoft.com/office/powerpoint/2010/main" val="240292232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674978" y="174323"/>
            <a:ext cx="7769225" cy="566738"/>
          </a:xfrm>
        </p:spPr>
        <p:txBody>
          <a:bodyPr/>
          <a:lstStyle/>
          <a:p>
            <a:pPr eaLnBrk="1" hangingPunct="1"/>
            <a:r>
              <a:rPr lang="en-US" sz="2500" dirty="0"/>
              <a:t>Baseline Blood Pressures</a:t>
            </a:r>
          </a:p>
        </p:txBody>
      </p:sp>
      <p:sp>
        <p:nvSpPr>
          <p:cNvPr id="9" name="Rectangle 4"/>
          <p:cNvSpPr>
            <a:spLocks noChangeArrowheads="1"/>
          </p:cNvSpPr>
          <p:nvPr/>
        </p:nvSpPr>
        <p:spPr bwMode="auto">
          <a:xfrm>
            <a:off x="1143000" y="673831"/>
            <a:ext cx="6858000" cy="434579"/>
          </a:xfrm>
          <a:prstGeom prst="rect">
            <a:avLst/>
          </a:prstGeom>
          <a:noFill/>
          <a:ln w="9525">
            <a:noFill/>
            <a:miter lim="800000"/>
            <a:headEnd/>
            <a:tailEnd/>
          </a:ln>
        </p:spPr>
        <p:txBody>
          <a:bodyPr lIns="34290" rIns="34290" anchor="ctr"/>
          <a:lstStyle/>
          <a:p>
            <a:pPr algn="ctr">
              <a:lnSpc>
                <a:spcPct val="90000"/>
              </a:lnSpc>
            </a:pPr>
            <a:endParaRPr lang="en-US" dirty="0">
              <a:solidFill>
                <a:srgbClr val="053763"/>
              </a:solidFill>
              <a:cs typeface="ヒラギノ角ゴ Pro W3"/>
            </a:endParaRPr>
          </a:p>
        </p:txBody>
      </p:sp>
      <p:graphicFrame>
        <p:nvGraphicFramePr>
          <p:cNvPr id="2" name="Tabelle 1">
            <a:extLst>
              <a:ext uri="{FF2B5EF4-FFF2-40B4-BE49-F238E27FC236}">
                <a16:creationId xmlns:a16="http://schemas.microsoft.com/office/drawing/2014/main" id="{BC8A78CB-9354-D64A-BBA7-372A9CDAA5FC}"/>
              </a:ext>
            </a:extLst>
          </p:cNvPr>
          <p:cNvGraphicFramePr>
            <a:graphicFrameLocks noGrp="1"/>
          </p:cNvGraphicFramePr>
          <p:nvPr>
            <p:extLst>
              <p:ext uri="{D42A27DB-BD31-4B8C-83A1-F6EECF244321}">
                <p14:modId xmlns:p14="http://schemas.microsoft.com/office/powerpoint/2010/main" val="3462207565"/>
              </p:ext>
            </p:extLst>
          </p:nvPr>
        </p:nvGraphicFramePr>
        <p:xfrm>
          <a:off x="543701" y="901616"/>
          <a:ext cx="7978970" cy="3105916"/>
        </p:xfrm>
        <a:graphic>
          <a:graphicData uri="http://schemas.openxmlformats.org/drawingml/2006/table">
            <a:tbl>
              <a:tblPr firstRow="1" firstCol="1" bandRow="1">
                <a:tableStyleId>{5C22544A-7EE6-4342-B048-85BDC9FD1C3A}</a:tableStyleId>
              </a:tblPr>
              <a:tblGrid>
                <a:gridCol w="2750909">
                  <a:extLst>
                    <a:ext uri="{9D8B030D-6E8A-4147-A177-3AD203B41FA5}">
                      <a16:colId xmlns:a16="http://schemas.microsoft.com/office/drawing/2014/main" val="2867011448"/>
                    </a:ext>
                  </a:extLst>
                </a:gridCol>
                <a:gridCol w="1507361">
                  <a:extLst>
                    <a:ext uri="{9D8B030D-6E8A-4147-A177-3AD203B41FA5}">
                      <a16:colId xmlns:a16="http://schemas.microsoft.com/office/drawing/2014/main" val="714527947"/>
                    </a:ext>
                  </a:extLst>
                </a:gridCol>
                <a:gridCol w="1440579">
                  <a:extLst>
                    <a:ext uri="{9D8B030D-6E8A-4147-A177-3AD203B41FA5}">
                      <a16:colId xmlns:a16="http://schemas.microsoft.com/office/drawing/2014/main" val="908051850"/>
                    </a:ext>
                  </a:extLst>
                </a:gridCol>
                <a:gridCol w="1326095">
                  <a:extLst>
                    <a:ext uri="{9D8B030D-6E8A-4147-A177-3AD203B41FA5}">
                      <a16:colId xmlns:a16="http://schemas.microsoft.com/office/drawing/2014/main" val="2368707282"/>
                    </a:ext>
                  </a:extLst>
                </a:gridCol>
                <a:gridCol w="954026">
                  <a:extLst>
                    <a:ext uri="{9D8B030D-6E8A-4147-A177-3AD203B41FA5}">
                      <a16:colId xmlns:a16="http://schemas.microsoft.com/office/drawing/2014/main" val="3297969390"/>
                    </a:ext>
                  </a:extLst>
                </a:gridCol>
              </a:tblGrid>
              <a:tr h="624476">
                <a:tc>
                  <a:txBody>
                    <a:bodyPr/>
                    <a:lstStyle/>
                    <a:p>
                      <a:pPr algn="l">
                        <a:lnSpc>
                          <a:spcPct val="115000"/>
                        </a:lnSpc>
                      </a:pPr>
                      <a:endParaRPr lang="en-US" sz="1200" noProof="0" dirty="0">
                        <a:solidFill>
                          <a:schemeClr val="bg1"/>
                        </a:solidFill>
                        <a:effectLst/>
                        <a:latin typeface="Arial" panose="020B0604020202020204" pitchFamily="34" charset="0"/>
                        <a:cs typeface="Arial" panose="020B0604020202020204" pitchFamily="34" charset="0"/>
                      </a:endParaRPr>
                    </a:p>
                  </a:txBody>
                  <a:tcPr marL="27154" marR="27154" marT="0" marB="0" anchor="b">
                    <a:noFill/>
                  </a:tcPr>
                </a:tc>
                <a:tc>
                  <a:txBody>
                    <a:bodyPr/>
                    <a:lstStyle/>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RF main only </a:t>
                      </a:r>
                    </a:p>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(n = 39)</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RF </a:t>
                      </a:r>
                      <a:r>
                        <a:rPr lang="en-US" sz="1200" noProof="0" dirty="0" err="1">
                          <a:solidFill>
                            <a:schemeClr val="bg1"/>
                          </a:solidFill>
                          <a:effectLst/>
                          <a:latin typeface="Arial" panose="020B0604020202020204" pitchFamily="34" charset="0"/>
                          <a:cs typeface="Arial" panose="020B0604020202020204" pitchFamily="34" charset="0"/>
                        </a:rPr>
                        <a:t>main+branches</a:t>
                      </a:r>
                      <a:endParaRPr lang="en-US" sz="1200" noProof="0" dirty="0">
                        <a:solidFill>
                          <a:schemeClr val="bg1"/>
                        </a:solidFill>
                        <a:effectLst/>
                        <a:latin typeface="Arial" panose="020B0604020202020204" pitchFamily="34" charset="0"/>
                        <a:cs typeface="Arial" panose="020B0604020202020204" pitchFamily="34" charset="0"/>
                      </a:endParaRPr>
                    </a:p>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(n = 39)</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Ultrasound </a:t>
                      </a:r>
                    </a:p>
                    <a:p>
                      <a:pPr algn="ctr">
                        <a:lnSpc>
                          <a:spcPct val="100000"/>
                        </a:lnSpc>
                        <a:spcAft>
                          <a:spcPts val="0"/>
                        </a:spcAft>
                      </a:pPr>
                      <a:r>
                        <a:rPr lang="en-US" sz="1200" noProof="0" dirty="0">
                          <a:solidFill>
                            <a:schemeClr val="bg1"/>
                          </a:solidFill>
                          <a:effectLst/>
                          <a:latin typeface="Arial" panose="020B0604020202020204" pitchFamily="34" charset="0"/>
                          <a:cs typeface="Arial" panose="020B0604020202020204" pitchFamily="34" charset="0"/>
                        </a:rPr>
                        <a:t>(n = 42)</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00000"/>
                        </a:lnSpc>
                        <a:spcAft>
                          <a:spcPts val="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p-value</a:t>
                      </a:r>
                    </a:p>
                  </a:txBody>
                  <a:tcPr marL="27154" marR="27154" marT="0" marB="0" anchor="ctr">
                    <a:noFill/>
                  </a:tcPr>
                </a:tc>
                <a:extLst>
                  <a:ext uri="{0D108BD9-81ED-4DB2-BD59-A6C34878D82A}">
                    <a16:rowId xmlns:a16="http://schemas.microsoft.com/office/drawing/2014/main" val="866919213"/>
                  </a:ext>
                </a:extLst>
              </a:tr>
              <a:tr h="229856">
                <a:tc>
                  <a:txBody>
                    <a:bodyPr/>
                    <a:lstStyle/>
                    <a:p>
                      <a:pPr algn="l">
                        <a:lnSpc>
                          <a:spcPct val="100000"/>
                        </a:lnSpc>
                        <a:spcAft>
                          <a:spcPts val="0"/>
                        </a:spcAft>
                      </a:pP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24 h average ABMP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r>
                        <a:rPr lang="en-US" sz="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r>
                        <a:rPr lang="en-US" sz="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r>
                        <a:rPr lang="en-US" sz="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3167461565"/>
                  </a:ext>
                </a:extLst>
              </a:tr>
              <a:tr h="229856">
                <a:tc>
                  <a:txBody>
                    <a:bodyPr/>
                    <a:lstStyle/>
                    <a:p>
                      <a:pPr algn="l">
                        <a:lnSpc>
                          <a:spcPct val="100000"/>
                        </a:lnSpc>
                        <a:spcAft>
                          <a:spcPts val="0"/>
                        </a:spcAft>
                      </a:pP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Systolic</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147.4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10.9</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150.6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11.4</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151.3 </a:t>
                      </a:r>
                      <a:r>
                        <a:rPr lang="en-US" sz="1200" b="1" dirty="0">
                          <a:solidFill>
                            <a:schemeClr val="tx1"/>
                          </a:solidFill>
                          <a:effectLst/>
                          <a:latin typeface="Arial" panose="020B0604020202020204" pitchFamily="34" charset="0"/>
                          <a:cs typeface="Arial" panose="020B0604020202020204" pitchFamily="34" charset="0"/>
                        </a:rPr>
                        <a:t>± </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13.0</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0.31*</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397619486"/>
                  </a:ext>
                </a:extLst>
              </a:tr>
              <a:tr h="170203">
                <a:tc>
                  <a:txBody>
                    <a:bodyPr/>
                    <a:lstStyle/>
                    <a:p>
                      <a:pPr algn="l">
                        <a:lnSpc>
                          <a:spcPct val="100000"/>
                        </a:lnSpc>
                        <a:spcAft>
                          <a:spcPts val="0"/>
                        </a:spcAft>
                      </a:pP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Diastolic</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83.6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10.4</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83.5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14.5</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83.6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12.5</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0.99*</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319180733"/>
                  </a:ext>
                </a:extLst>
              </a:tr>
              <a:tr h="229856">
                <a:tc>
                  <a:txBody>
                    <a:bodyPr/>
                    <a:lstStyle/>
                    <a:p>
                      <a:pPr algn="l">
                        <a:lnSpc>
                          <a:spcPct val="100000"/>
                        </a:lnSpc>
                        <a:spcAft>
                          <a:spcPts val="0"/>
                        </a:spcAft>
                      </a:pP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Daytime average ABMP</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2438988056"/>
                  </a:ext>
                </a:extLst>
              </a:tr>
              <a:tr h="229856">
                <a:tc>
                  <a:txBody>
                    <a:bodyPr/>
                    <a:lstStyle/>
                    <a:p>
                      <a:pPr algn="l">
                        <a:lnSpc>
                          <a:spcPct val="100000"/>
                        </a:lnSpc>
                        <a:spcAft>
                          <a:spcPts val="0"/>
                        </a:spcAft>
                      </a:pP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Systolic</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151.3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12.3</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154.2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11.4</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153.9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13.6</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0.53*</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1955440792"/>
                  </a:ext>
                </a:extLst>
              </a:tr>
              <a:tr h="229856">
                <a:tc>
                  <a:txBody>
                    <a:bodyPr/>
                    <a:lstStyle/>
                    <a:p>
                      <a:pPr algn="l">
                        <a:lnSpc>
                          <a:spcPct val="100000"/>
                        </a:lnSpc>
                        <a:spcAft>
                          <a:spcPts val="0"/>
                        </a:spcAft>
                      </a:pP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Diastolic</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86.7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11.0</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86.3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15.3</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86.0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13.3</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0.98*</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4061394519"/>
                  </a:ext>
                </a:extLst>
              </a:tr>
              <a:tr h="229856">
                <a:tc>
                  <a:txBody>
                    <a:bodyPr/>
                    <a:lstStyle/>
                    <a:p>
                      <a:pPr algn="l">
                        <a:lnSpc>
                          <a:spcPct val="100000"/>
                        </a:lnSpc>
                        <a:spcAft>
                          <a:spcPts val="0"/>
                        </a:spcAft>
                      </a:pP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Nighttime average ABMP</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1374287143"/>
                  </a:ext>
                </a:extLst>
              </a:tr>
              <a:tr h="229856">
                <a:tc>
                  <a:txBody>
                    <a:bodyPr/>
                    <a:lstStyle/>
                    <a:p>
                      <a:pPr algn="l">
                        <a:lnSpc>
                          <a:spcPct val="100000"/>
                        </a:lnSpc>
                        <a:spcAft>
                          <a:spcPts val="0"/>
                        </a:spcAft>
                      </a:pP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Systolic</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135.3 </a:t>
                      </a:r>
                      <a:r>
                        <a:rPr lang="en-US" sz="1200" b="1" dirty="0">
                          <a:solidFill>
                            <a:schemeClr val="tx1"/>
                          </a:solidFill>
                          <a:effectLst/>
                          <a:latin typeface="Arial" panose="020B0604020202020204" pitchFamily="34" charset="0"/>
                          <a:cs typeface="Arial" panose="020B0604020202020204" pitchFamily="34" charset="0"/>
                        </a:rPr>
                        <a:t>± </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13.9</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140.3 </a:t>
                      </a:r>
                      <a:r>
                        <a:rPr lang="en-US" sz="1200" b="1" dirty="0">
                          <a:solidFill>
                            <a:schemeClr val="tx1"/>
                          </a:solidFill>
                          <a:effectLst/>
                          <a:latin typeface="Arial" panose="020B0604020202020204" pitchFamily="34" charset="0"/>
                          <a:cs typeface="Arial" panose="020B0604020202020204" pitchFamily="34" charset="0"/>
                        </a:rPr>
                        <a:t>± </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15.9</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143.9 </a:t>
                      </a:r>
                      <a:r>
                        <a:rPr lang="en-US" sz="1200" b="1" dirty="0">
                          <a:solidFill>
                            <a:schemeClr val="tx1"/>
                          </a:solidFill>
                          <a:effectLst/>
                          <a:latin typeface="Arial" panose="020B0604020202020204" pitchFamily="34" charset="0"/>
                          <a:cs typeface="Arial" panose="020B0604020202020204" pitchFamily="34" charset="0"/>
                        </a:rPr>
                        <a:t>± </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15.9</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0.043*</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1838945588"/>
                  </a:ext>
                </a:extLst>
              </a:tr>
              <a:tr h="229856">
                <a:tc>
                  <a:txBody>
                    <a:bodyPr/>
                    <a:lstStyle/>
                    <a:p>
                      <a:pPr algn="l">
                        <a:lnSpc>
                          <a:spcPct val="100000"/>
                        </a:lnSpc>
                        <a:spcAft>
                          <a:spcPts val="0"/>
                        </a:spcAft>
                      </a:pP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Diastolic</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73.9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11.7</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75.1 </a:t>
                      </a:r>
                      <a:r>
                        <a:rPr lang="en-US" sz="1200" b="1" dirty="0">
                          <a:solidFill>
                            <a:schemeClr val="tx1"/>
                          </a:solidFill>
                          <a:effectLst/>
                          <a:latin typeface="Arial" panose="020B0604020202020204" pitchFamily="34" charset="0"/>
                          <a:cs typeface="Arial" panose="020B0604020202020204" pitchFamily="34" charset="0"/>
                        </a:rPr>
                        <a:t>±</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15.2</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76.7 </a:t>
                      </a:r>
                      <a:r>
                        <a:rPr lang="en-US" sz="1200" b="1" dirty="0">
                          <a:solidFill>
                            <a:schemeClr val="tx1"/>
                          </a:solidFill>
                          <a:effectLst/>
                          <a:latin typeface="Arial" panose="020B0604020202020204" pitchFamily="34" charset="0"/>
                          <a:cs typeface="Arial" panose="020B0604020202020204" pitchFamily="34" charset="0"/>
                        </a:rPr>
                        <a:t>± </a:t>
                      </a: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12.3</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0.62*</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4079789298"/>
                  </a:ext>
                </a:extLst>
              </a:tr>
              <a:tr h="229856">
                <a:tc>
                  <a:txBody>
                    <a:bodyPr/>
                    <a:lstStyle/>
                    <a:p>
                      <a:pPr algn="l">
                        <a:lnSpc>
                          <a:spcPct val="100000"/>
                        </a:lnSpc>
                        <a:spcAft>
                          <a:spcPts val="0"/>
                        </a:spcAft>
                      </a:pP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2760711109"/>
                  </a:ext>
                </a:extLst>
              </a:tr>
              <a:tr h="229856">
                <a:tc>
                  <a:txBody>
                    <a:bodyPr/>
                    <a:lstStyle/>
                    <a:p>
                      <a:pPr algn="l">
                        <a:lnSpc>
                          <a:spcPct val="100000"/>
                        </a:lnSpc>
                        <a:spcAft>
                          <a:spcPts val="0"/>
                        </a:spcAft>
                      </a:pPr>
                      <a:r>
                        <a:rPr lang="en-US" sz="12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Isolated systolic hypertension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 (51)</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22 (56)</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r>
                        <a:rPr lang="en-US" sz="12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 (48)</a:t>
                      </a:r>
                      <a:endPar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r>
                        <a:rPr lang="en-US" sz="1200" b="1"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0.73†</a:t>
                      </a:r>
                      <a:endPar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3831517676"/>
                  </a:ext>
                </a:extLst>
              </a:tr>
            </a:tbl>
          </a:graphicData>
        </a:graphic>
      </p:graphicFrame>
      <p:sp>
        <p:nvSpPr>
          <p:cNvPr id="12" name="Text Box 10">
            <a:extLst>
              <a:ext uri="{FF2B5EF4-FFF2-40B4-BE49-F238E27FC236}">
                <a16:creationId xmlns:a16="http://schemas.microsoft.com/office/drawing/2014/main" id="{7D4348B1-5B0D-D34B-AD35-DFB4A169F237}"/>
              </a:ext>
            </a:extLst>
          </p:cNvPr>
          <p:cNvSpPr txBox="1">
            <a:spLocks noChangeArrowheads="1"/>
          </p:cNvSpPr>
          <p:nvPr/>
        </p:nvSpPr>
        <p:spPr bwMode="auto">
          <a:xfrm>
            <a:off x="1367500" y="4824109"/>
            <a:ext cx="6362700" cy="246221"/>
          </a:xfrm>
          <a:prstGeom prst="rect">
            <a:avLst/>
          </a:prstGeom>
          <a:noFill/>
          <a:ln w="9525">
            <a:noFill/>
            <a:miter lim="800000"/>
            <a:headEnd/>
            <a:tailEnd/>
          </a:ln>
        </p:spPr>
        <p:txBody>
          <a:bodyPr wrap="square">
            <a:spAutoFit/>
          </a:bodyPr>
          <a:lstStyle/>
          <a:p>
            <a:pPr algn="ctr"/>
            <a:r>
              <a:rPr lang="en-US" sz="1000" b="0" i="0" dirty="0">
                <a:solidFill>
                  <a:schemeClr val="tx1"/>
                </a:solidFill>
                <a:latin typeface="Arial" panose="020B0604020202020204" pitchFamily="34" charset="0"/>
                <a:cs typeface="Arial" panose="020B0604020202020204" pitchFamily="34" charset="0"/>
              </a:rPr>
              <a:t> </a:t>
            </a:r>
            <a:r>
              <a:rPr lang="en-US" sz="1000" b="0" i="0">
                <a:solidFill>
                  <a:schemeClr val="tx1"/>
                </a:solidFill>
                <a:latin typeface="Arial" panose="020B0604020202020204" pitchFamily="34" charset="0"/>
                <a:ea typeface="Times New Roman" panose="02020603050405020304" pitchFamily="18" charset="0"/>
                <a:cs typeface="Arial" panose="020B0604020202020204" pitchFamily="34" charset="0"/>
              </a:rPr>
              <a:t>* p-value by ANOVA</a:t>
            </a:r>
            <a:r>
              <a:rPr lang="en-US" sz="1000" b="0" i="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000" b="0" i="0">
                <a:solidFill>
                  <a:schemeClr val="tx1"/>
                </a:solidFill>
                <a:latin typeface="Arial" panose="020B0604020202020204" pitchFamily="34" charset="0"/>
                <a:ea typeface="Times New Roman" panose="02020603050405020304" pitchFamily="18" charset="0"/>
                <a:cs typeface="Arial" panose="020B0604020202020204" pitchFamily="34" charset="0"/>
              </a:rPr>
              <a:t>† p-value by</a:t>
            </a:r>
            <a:r>
              <a:rPr lang="en-US" sz="1000" b="0" i="0">
                <a:solidFill>
                  <a:schemeClr val="tx1"/>
                </a:solidFill>
                <a:latin typeface="Arial" panose="020B0604020202020204" pitchFamily="34" charset="0"/>
                <a:ea typeface="Calibri" panose="020F0502020204030204" pitchFamily="34" charset="0"/>
                <a:cs typeface="Arial" panose="020B0604020202020204" pitchFamily="34" charset="0"/>
              </a:rPr>
              <a:t> Pearson’s Chi Square test</a:t>
            </a:r>
            <a:r>
              <a:rPr lang="de-DE" sz="1000" b="0" i="0">
                <a:solidFill>
                  <a:schemeClr val="tx1"/>
                </a:solidFill>
                <a:latin typeface="Arial" panose="020B0604020202020204" pitchFamily="34" charset="0"/>
                <a:cs typeface="Arial" panose="020B0604020202020204" pitchFamily="34" charset="0"/>
              </a:rPr>
              <a:t> </a:t>
            </a:r>
            <a:endParaRPr lang="en-US" sz="10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99484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670560" y="194012"/>
            <a:ext cx="7769225" cy="566738"/>
          </a:xfrm>
        </p:spPr>
        <p:txBody>
          <a:bodyPr/>
          <a:lstStyle/>
          <a:p>
            <a:pPr eaLnBrk="1" hangingPunct="1"/>
            <a:r>
              <a:rPr lang="en-US" sz="2500" dirty="0"/>
              <a:t>Procedural Details</a:t>
            </a:r>
          </a:p>
        </p:txBody>
      </p:sp>
      <p:sp>
        <p:nvSpPr>
          <p:cNvPr id="9" name="Rectangle 4"/>
          <p:cNvSpPr>
            <a:spLocks noChangeArrowheads="1"/>
          </p:cNvSpPr>
          <p:nvPr/>
        </p:nvSpPr>
        <p:spPr bwMode="auto">
          <a:xfrm>
            <a:off x="1143000" y="840717"/>
            <a:ext cx="6858000" cy="434579"/>
          </a:xfrm>
          <a:prstGeom prst="rect">
            <a:avLst/>
          </a:prstGeom>
          <a:noFill/>
          <a:ln w="9525">
            <a:noFill/>
            <a:miter lim="800000"/>
            <a:headEnd/>
            <a:tailEnd/>
          </a:ln>
        </p:spPr>
        <p:txBody>
          <a:bodyPr lIns="34290" rIns="34290" anchor="ctr"/>
          <a:lstStyle/>
          <a:p>
            <a:pPr algn="ctr">
              <a:lnSpc>
                <a:spcPct val="90000"/>
              </a:lnSpc>
            </a:pPr>
            <a:endParaRPr lang="en-US" dirty="0">
              <a:solidFill>
                <a:srgbClr val="053763"/>
              </a:solidFill>
              <a:cs typeface="ヒラギノ角ゴ Pro W3"/>
            </a:endParaRPr>
          </a:p>
        </p:txBody>
      </p:sp>
      <p:graphicFrame>
        <p:nvGraphicFramePr>
          <p:cNvPr id="2" name="Tabelle 1">
            <a:extLst>
              <a:ext uri="{FF2B5EF4-FFF2-40B4-BE49-F238E27FC236}">
                <a16:creationId xmlns:a16="http://schemas.microsoft.com/office/drawing/2014/main" id="{BC8A78CB-9354-D64A-BBA7-372A9CDAA5FC}"/>
              </a:ext>
            </a:extLst>
          </p:cNvPr>
          <p:cNvGraphicFramePr>
            <a:graphicFrameLocks noGrp="1"/>
          </p:cNvGraphicFramePr>
          <p:nvPr>
            <p:extLst>
              <p:ext uri="{D42A27DB-BD31-4B8C-83A1-F6EECF244321}">
                <p14:modId xmlns:p14="http://schemas.microsoft.com/office/powerpoint/2010/main" val="262853787"/>
              </p:ext>
            </p:extLst>
          </p:nvPr>
        </p:nvGraphicFramePr>
        <p:xfrm>
          <a:off x="723112" y="1065706"/>
          <a:ext cx="7661811" cy="2653829"/>
        </p:xfrm>
        <a:graphic>
          <a:graphicData uri="http://schemas.openxmlformats.org/drawingml/2006/table">
            <a:tbl>
              <a:tblPr firstRow="1" firstCol="1" bandRow="1">
                <a:tableStyleId>{5C22544A-7EE6-4342-B048-85BDC9FD1C3A}</a:tableStyleId>
              </a:tblPr>
              <a:tblGrid>
                <a:gridCol w="2692400">
                  <a:extLst>
                    <a:ext uri="{9D8B030D-6E8A-4147-A177-3AD203B41FA5}">
                      <a16:colId xmlns:a16="http://schemas.microsoft.com/office/drawing/2014/main" val="2867011448"/>
                    </a:ext>
                  </a:extLst>
                </a:gridCol>
                <a:gridCol w="1341120">
                  <a:extLst>
                    <a:ext uri="{9D8B030D-6E8A-4147-A177-3AD203B41FA5}">
                      <a16:colId xmlns:a16="http://schemas.microsoft.com/office/drawing/2014/main" val="714527947"/>
                    </a:ext>
                  </a:extLst>
                </a:gridCol>
                <a:gridCol w="1483360">
                  <a:extLst>
                    <a:ext uri="{9D8B030D-6E8A-4147-A177-3AD203B41FA5}">
                      <a16:colId xmlns:a16="http://schemas.microsoft.com/office/drawing/2014/main" val="908051850"/>
                    </a:ext>
                  </a:extLst>
                </a:gridCol>
                <a:gridCol w="1295449">
                  <a:extLst>
                    <a:ext uri="{9D8B030D-6E8A-4147-A177-3AD203B41FA5}">
                      <a16:colId xmlns:a16="http://schemas.microsoft.com/office/drawing/2014/main" val="2368707282"/>
                    </a:ext>
                  </a:extLst>
                </a:gridCol>
                <a:gridCol w="849482">
                  <a:extLst>
                    <a:ext uri="{9D8B030D-6E8A-4147-A177-3AD203B41FA5}">
                      <a16:colId xmlns:a16="http://schemas.microsoft.com/office/drawing/2014/main" val="3297969390"/>
                    </a:ext>
                  </a:extLst>
                </a:gridCol>
              </a:tblGrid>
              <a:tr h="526483">
                <a:tc>
                  <a:txBody>
                    <a:bodyPr/>
                    <a:lstStyle/>
                    <a:p>
                      <a:pPr algn="l">
                        <a:lnSpc>
                          <a:spcPct val="150000"/>
                        </a:lnSpc>
                      </a:pPr>
                      <a:endParaRPr lang="de-DE" sz="1200" dirty="0">
                        <a:solidFill>
                          <a:schemeClr val="bg1"/>
                        </a:solidFill>
                        <a:effectLst/>
                        <a:latin typeface="Arial" panose="020B0604020202020204" pitchFamily="34" charset="0"/>
                        <a:cs typeface="Arial" panose="020B0604020202020204" pitchFamily="34" charset="0"/>
                      </a:endParaRPr>
                    </a:p>
                  </a:txBody>
                  <a:tcPr marL="27154" marR="27154" marT="0" marB="0" anchor="ctr">
                    <a:noFill/>
                  </a:tcPr>
                </a:tc>
                <a:tc>
                  <a:txBody>
                    <a:bodyPr/>
                    <a:lstStyle/>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RF main only</a:t>
                      </a:r>
                      <a:r>
                        <a:rPr lang="de-DE" sz="1200" dirty="0">
                          <a:solidFill>
                            <a:schemeClr val="bg1"/>
                          </a:solidFill>
                          <a:effectLst/>
                          <a:latin typeface="Arial" panose="020B0604020202020204" pitchFamily="34" charset="0"/>
                          <a:cs typeface="Arial" panose="020B0604020202020204" pitchFamily="34" charset="0"/>
                        </a:rPr>
                        <a:t> </a:t>
                      </a:r>
                    </a:p>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(n = 39)</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RF </a:t>
                      </a:r>
                      <a:r>
                        <a:rPr lang="en-US" sz="1200" dirty="0" err="1">
                          <a:solidFill>
                            <a:schemeClr val="bg1"/>
                          </a:solidFill>
                          <a:effectLst/>
                          <a:latin typeface="Arial" panose="020B0604020202020204" pitchFamily="34" charset="0"/>
                          <a:cs typeface="Arial" panose="020B0604020202020204" pitchFamily="34" charset="0"/>
                        </a:rPr>
                        <a:t>main+branches</a:t>
                      </a:r>
                      <a:endParaRPr lang="de-DE" sz="1200" dirty="0">
                        <a:solidFill>
                          <a:schemeClr val="bg1"/>
                        </a:solidFill>
                        <a:effectLst/>
                        <a:latin typeface="Arial" panose="020B0604020202020204" pitchFamily="34" charset="0"/>
                        <a:cs typeface="Arial" panose="020B0604020202020204" pitchFamily="34" charset="0"/>
                      </a:endParaRPr>
                    </a:p>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(n = 39)</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Ultrasound </a:t>
                      </a:r>
                      <a:endParaRPr lang="de-DE" sz="1200" dirty="0">
                        <a:solidFill>
                          <a:schemeClr val="bg1"/>
                        </a:solidFill>
                        <a:effectLst/>
                        <a:latin typeface="Arial" panose="020B0604020202020204" pitchFamily="34" charset="0"/>
                        <a:cs typeface="Arial" panose="020B0604020202020204" pitchFamily="34" charset="0"/>
                      </a:endParaRPr>
                    </a:p>
                    <a:p>
                      <a:pPr algn="ctr">
                        <a:lnSpc>
                          <a:spcPct val="100000"/>
                        </a:lnSpc>
                        <a:spcAft>
                          <a:spcPts val="0"/>
                        </a:spcAft>
                      </a:pPr>
                      <a:r>
                        <a:rPr lang="en-US" sz="1200" dirty="0">
                          <a:solidFill>
                            <a:schemeClr val="bg1"/>
                          </a:solidFill>
                          <a:effectLst/>
                          <a:latin typeface="Arial" panose="020B0604020202020204" pitchFamily="34" charset="0"/>
                          <a:cs typeface="Arial" panose="020B0604020202020204" pitchFamily="34" charset="0"/>
                        </a:rPr>
                        <a:t>(n = 42)</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tc>
                  <a:txBody>
                    <a:bodyPr/>
                    <a:lstStyle/>
                    <a:p>
                      <a:pPr algn="ctr">
                        <a:lnSpc>
                          <a:spcPct val="100000"/>
                        </a:lnSpc>
                        <a:spcAft>
                          <a:spcPts val="0"/>
                        </a:spcAft>
                      </a:pPr>
                      <a:r>
                        <a:rPr lang="de-DE" sz="1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p-</a:t>
                      </a:r>
                      <a:r>
                        <a:rPr lang="de-DE" sz="1200" b="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value</a:t>
                      </a:r>
                      <a:r>
                        <a:rPr lang="de-DE" sz="1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txBody>
                  <a:tcPr marL="27154" marR="27154" marT="0" marB="0" anchor="ctr">
                    <a:noFill/>
                  </a:tcPr>
                </a:tc>
                <a:extLst>
                  <a:ext uri="{0D108BD9-81ED-4DB2-BD59-A6C34878D82A}">
                    <a16:rowId xmlns:a16="http://schemas.microsoft.com/office/drawing/2014/main" val="866919213"/>
                  </a:ext>
                </a:extLst>
              </a:tr>
              <a:tr h="258842">
                <a:tc>
                  <a:txBody>
                    <a:bodyPr/>
                    <a:lstStyle/>
                    <a:p>
                      <a:pPr algn="l">
                        <a:lnSpc>
                          <a:spcPct val="100000"/>
                        </a:lnSpc>
                        <a:spcAft>
                          <a:spcPts val="0"/>
                        </a:spcAft>
                      </a:pPr>
                      <a:r>
                        <a:rPr lang="en-US" sz="1200" i="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Right renal artery diameter [mm]</a:t>
                      </a:r>
                      <a:endParaRPr lang="de-DE" sz="120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r>
                        <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5.7 </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de-DE"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0.8</a:t>
                      </a:r>
                      <a:endPar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5.9 </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de-DE"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0.7</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5.9 </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de-DE"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0.6</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r>
                        <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0.41*</a:t>
                      </a:r>
                      <a:endParaRPr lang="de-DE"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3414506872"/>
                  </a:ext>
                </a:extLst>
              </a:tr>
              <a:tr h="258842">
                <a:tc>
                  <a:txBody>
                    <a:bodyPr/>
                    <a:lstStyle/>
                    <a:p>
                      <a:pPr algn="l">
                        <a:lnSpc>
                          <a:spcPct val="100000"/>
                        </a:lnSpc>
                        <a:spcAft>
                          <a:spcPts val="0"/>
                        </a:spcAft>
                      </a:pPr>
                      <a:r>
                        <a:rPr lang="en-US" sz="1200" i="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Left renal artery diameter [mm]</a:t>
                      </a:r>
                      <a:endParaRPr lang="de-DE" sz="120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00000"/>
                        </a:lnSpc>
                        <a:spcAft>
                          <a:spcPts val="0"/>
                        </a:spcAft>
                      </a:pPr>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6.1 </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de-DE"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0.8</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lumMod val="75000"/>
                        <a:lumOff val="25000"/>
                      </a:schemeClr>
                    </a:solidFill>
                  </a:tcPr>
                </a:tc>
                <a:tc>
                  <a:txBody>
                    <a:bodyPr/>
                    <a:lstStyle/>
                    <a:p>
                      <a:pPr algn="ctr">
                        <a:lnSpc>
                          <a:spcPct val="100000"/>
                        </a:lnSpc>
                        <a:spcAft>
                          <a:spcPts val="0"/>
                        </a:spcAft>
                      </a:pPr>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5.9 </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e-DE"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0.9</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00000"/>
                        </a:lnSpc>
                        <a:spcAft>
                          <a:spcPts val="0"/>
                        </a:spcAft>
                      </a:pPr>
                      <a:r>
                        <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6.0 </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de-DE"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0.7</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00000"/>
                        </a:lnSpc>
                        <a:spcAft>
                          <a:spcPts val="0"/>
                        </a:spcAft>
                      </a:pPr>
                      <a:r>
                        <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0.53*</a:t>
                      </a:r>
                      <a:endParaRPr lang="de-DE"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428123682"/>
                  </a:ext>
                </a:extLst>
              </a:tr>
              <a:tr h="268277">
                <a:tc>
                  <a:txBody>
                    <a:bodyPr/>
                    <a:lstStyle/>
                    <a:p>
                      <a:pPr algn="l">
                        <a:lnSpc>
                          <a:spcPct val="100000"/>
                        </a:lnSpc>
                        <a:spcAft>
                          <a:spcPts val="0"/>
                        </a:spcAft>
                      </a:pPr>
                      <a:r>
                        <a:rPr lang="en-US" sz="1200" i="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Ablation points right renal artery</a:t>
                      </a:r>
                      <a:endParaRPr lang="de-DE" sz="120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50000"/>
                        </a:lnSpc>
                        <a:spcAft>
                          <a:spcPts val="100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9.1 ± 3.0</a:t>
                      </a:r>
                    </a:p>
                  </a:txBody>
                  <a:tcPr marL="44450" marR="44450" marT="0" marB="0" anchor="ctr">
                    <a:solidFill>
                      <a:schemeClr val="bg1">
                        <a:lumMod val="75000"/>
                        <a:lumOff val="25000"/>
                      </a:schemeClr>
                    </a:solid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18.3 ± 6.1</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3.2 ± 0.8</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50000"/>
                        </a:lnSpc>
                        <a:spcAft>
                          <a:spcPts val="1000"/>
                        </a:spcAft>
                      </a:pPr>
                      <a:r>
                        <a:rPr lang="en-US" sz="1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&lt;0.001</a:t>
                      </a:r>
                      <a:r>
                        <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de-DE"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3167461565"/>
                  </a:ext>
                </a:extLst>
              </a:tr>
              <a:tr h="268277">
                <a:tc>
                  <a:txBody>
                    <a:bodyPr/>
                    <a:lstStyle/>
                    <a:p>
                      <a:pPr algn="l">
                        <a:lnSpc>
                          <a:spcPct val="150000"/>
                        </a:lnSpc>
                        <a:spcAft>
                          <a:spcPts val="0"/>
                        </a:spcAft>
                      </a:pP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Ablation points left renal artery</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50000"/>
                        </a:lnSpc>
                        <a:spcAft>
                          <a:spcPts val="100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8.1 ± 2.2</a:t>
                      </a:r>
                    </a:p>
                  </a:txBody>
                  <a:tcPr marL="44450" marR="44450" marT="0" marB="0" anchor="ctr">
                    <a:solidFill>
                      <a:schemeClr val="bg1">
                        <a:lumMod val="75000"/>
                        <a:lumOff val="25000"/>
                      </a:schemeClr>
                    </a:solid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16.8 ± 6.0</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3.2 ± 0.9</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50000"/>
                        </a:lnSpc>
                        <a:spcAft>
                          <a:spcPts val="1000"/>
                        </a:spcAft>
                      </a:pPr>
                      <a:r>
                        <a:rPr lang="en-US" sz="1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&lt;0.001</a:t>
                      </a:r>
                      <a:r>
                        <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de-DE"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397619486"/>
                  </a:ext>
                </a:extLst>
              </a:tr>
              <a:tr h="268277">
                <a:tc>
                  <a:txBody>
                    <a:bodyPr/>
                    <a:lstStyle/>
                    <a:p>
                      <a:pPr algn="l">
                        <a:lnSpc>
                          <a:spcPct val="150000"/>
                        </a:lnSpc>
                        <a:spcAft>
                          <a:spcPts val="0"/>
                        </a:spcAft>
                      </a:pP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Right renal arteries treated </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1.1 </a:t>
                      </a: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0.4</a:t>
                      </a:r>
                    </a:p>
                  </a:txBody>
                  <a:tcPr marL="44450" marR="44450" marT="0" marB="0" anchor="ctr">
                    <a:solidFill>
                      <a:schemeClr val="bg1">
                        <a:lumMod val="75000"/>
                        <a:lumOff val="25000"/>
                      </a:schemeClr>
                    </a:solid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3.3 ± </a:t>
                      </a: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0.9</a:t>
                      </a:r>
                    </a:p>
                  </a:txBody>
                  <a:tcPr marL="44450" marR="44450" marT="0" marB="0" anchor="ctr">
                    <a:solidFill>
                      <a:srgbClr val="00B050"/>
                    </a:solidFill>
                  </a:tcPr>
                </a:tc>
                <a:tc>
                  <a:txBody>
                    <a:bodyPr/>
                    <a:lstStyle/>
                    <a:p>
                      <a:pPr algn="ctr">
                        <a:lnSpc>
                          <a:spcPct val="150000"/>
                        </a:lnSpc>
                        <a:spcAft>
                          <a:spcPts val="1000"/>
                        </a:spcAft>
                      </a:pPr>
                      <a:r>
                        <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rPr>
                        <a:t>1.0 </a:t>
                      </a:r>
                      <a:r>
                        <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rPr>
                        <a:t>± 0.0</a:t>
                      </a:r>
                    </a:p>
                  </a:txBody>
                  <a:tcPr marL="44450" marR="44450" marT="0" marB="0" anchor="ctr">
                    <a:solidFill>
                      <a:srgbClr val="C00000"/>
                    </a:solidFill>
                  </a:tcPr>
                </a:tc>
                <a:tc>
                  <a:txBody>
                    <a:bodyPr/>
                    <a:lstStyle/>
                    <a:p>
                      <a:pPr algn="ctr">
                        <a:lnSpc>
                          <a:spcPct val="150000"/>
                        </a:lnSpc>
                        <a:spcAft>
                          <a:spcPts val="1000"/>
                        </a:spcAft>
                      </a:pPr>
                      <a:r>
                        <a:rPr lang="en-US" sz="1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&lt;0.001</a:t>
                      </a:r>
                      <a:r>
                        <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de-DE"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319180733"/>
                  </a:ext>
                </a:extLst>
              </a:tr>
              <a:tr h="268277">
                <a:tc>
                  <a:txBody>
                    <a:bodyPr/>
                    <a:lstStyle/>
                    <a:p>
                      <a:pPr algn="l">
                        <a:lnSpc>
                          <a:spcPct val="150000"/>
                        </a:lnSpc>
                        <a:spcAft>
                          <a:spcPts val="0"/>
                        </a:spcAft>
                      </a:pP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Left renal arteries treated</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50000"/>
                        </a:lnSpc>
                        <a:spcAft>
                          <a:spcPts val="100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1.1 ± 0.2</a:t>
                      </a:r>
                    </a:p>
                  </a:txBody>
                  <a:tcPr marL="44450" marR="44450" marT="0" marB="0" anchor="ctr">
                    <a:solidFill>
                      <a:schemeClr val="bg1">
                        <a:lumMod val="75000"/>
                        <a:lumOff val="25000"/>
                      </a:schemeClr>
                    </a:solid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3.2 ± 1.0</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1.0 ± 0.2</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50000"/>
                        </a:lnSpc>
                        <a:spcAft>
                          <a:spcPts val="1000"/>
                        </a:spcAft>
                      </a:pPr>
                      <a:r>
                        <a:rPr lang="en-US" sz="1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&lt;0.001</a:t>
                      </a:r>
                      <a:r>
                        <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de-DE"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2438988056"/>
                  </a:ext>
                </a:extLst>
              </a:tr>
              <a:tr h="268277">
                <a:tc>
                  <a:txBody>
                    <a:bodyPr/>
                    <a:lstStyle/>
                    <a:p>
                      <a:pPr algn="l">
                        <a:lnSpc>
                          <a:spcPct val="150000"/>
                        </a:lnSpc>
                        <a:spcAft>
                          <a:spcPts val="0"/>
                        </a:spcAft>
                      </a:pPr>
                      <a:r>
                        <a:rPr lang="de-D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Contrast</a:t>
                      </a:r>
                      <a:r>
                        <a:rPr lang="de-D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agent</a:t>
                      </a:r>
                      <a:r>
                        <a:rPr lang="de-D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used</a:t>
                      </a:r>
                      <a:r>
                        <a:rPr lang="de-D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[ml]</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90.8 </a:t>
                      </a: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54.8</a:t>
                      </a:r>
                    </a:p>
                  </a:txBody>
                  <a:tcPr marL="44450" marR="44450" marT="0" marB="0" anchor="ctr">
                    <a:solidFill>
                      <a:schemeClr val="bg1">
                        <a:lumMod val="75000"/>
                        <a:lumOff val="25000"/>
                      </a:schemeClr>
                    </a:solid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143.1 ±</a:t>
                      </a: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66.6</a:t>
                      </a:r>
                    </a:p>
                  </a:txBody>
                  <a:tcPr marL="44450" marR="44450" marT="0" marB="0" anchor="ctr">
                    <a:solidFill>
                      <a:srgbClr val="00B050"/>
                    </a:solid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98.7 </a:t>
                      </a: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52.9</a:t>
                      </a:r>
                    </a:p>
                  </a:txBody>
                  <a:tcPr marL="44450" marR="44450" marT="0" marB="0" anchor="ctr">
                    <a:solidFill>
                      <a:srgbClr val="C00000"/>
                    </a:solidFill>
                  </a:tcPr>
                </a:tc>
                <a:tc>
                  <a:txBody>
                    <a:bodyPr/>
                    <a:lstStyle/>
                    <a:p>
                      <a:pPr algn="ctr">
                        <a:lnSpc>
                          <a:spcPct val="150000"/>
                        </a:lnSpc>
                        <a:spcAft>
                          <a:spcPts val="1000"/>
                        </a:spcAft>
                      </a:pPr>
                      <a:r>
                        <a:rPr lang="en-US" sz="1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&lt;0.001</a:t>
                      </a:r>
                      <a:r>
                        <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de-DE"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1955440792"/>
                  </a:ext>
                </a:extLst>
              </a:tr>
              <a:tr h="268277">
                <a:tc>
                  <a:txBody>
                    <a:bodyPr/>
                    <a:lstStyle/>
                    <a:p>
                      <a:pPr algn="l">
                        <a:lnSpc>
                          <a:spcPct val="150000"/>
                        </a:lnSpc>
                        <a:spcAft>
                          <a:spcPts val="0"/>
                        </a:spcAft>
                      </a:pPr>
                      <a:r>
                        <a:rPr lang="de-D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de-DE"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Cincefluoroscopy</a:t>
                      </a:r>
                      <a:r>
                        <a:rPr lang="de-DE"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time [min]</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tc>
                  <a:txBody>
                    <a:bodyPr/>
                    <a:lstStyle/>
                    <a:p>
                      <a:pPr algn="ctr">
                        <a:lnSpc>
                          <a:spcPct val="150000"/>
                        </a:lnSpc>
                        <a:spcAft>
                          <a:spcPts val="100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8.9 ± 5.6</a:t>
                      </a:r>
                    </a:p>
                  </a:txBody>
                  <a:tcPr marL="44450" marR="44450" marT="0" marB="0" anchor="ctr">
                    <a:solidFill>
                      <a:schemeClr val="bg1">
                        <a:lumMod val="75000"/>
                        <a:lumOff val="25000"/>
                      </a:schemeClr>
                    </a:solid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16.8 ± 8.0</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lnSpc>
                          <a:spcPct val="150000"/>
                        </a:lnSpc>
                        <a:spcAft>
                          <a:spcPts val="10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8.1 ± 6.5</a:t>
                      </a:r>
                      <a:endPar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C00000"/>
                    </a:solidFill>
                  </a:tcPr>
                </a:tc>
                <a:tc>
                  <a:txBody>
                    <a:bodyPr/>
                    <a:lstStyle/>
                    <a:p>
                      <a:pPr algn="ctr">
                        <a:lnSpc>
                          <a:spcPct val="150000"/>
                        </a:lnSpc>
                        <a:spcAft>
                          <a:spcPts val="1000"/>
                        </a:spcAft>
                      </a:pPr>
                      <a:r>
                        <a:rPr lang="en-US" sz="1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&lt;0.001</a:t>
                      </a:r>
                      <a:r>
                        <a:rPr lang="en-US" sz="12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de-DE"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noFill/>
                  </a:tcPr>
                </a:tc>
                <a:extLst>
                  <a:ext uri="{0D108BD9-81ED-4DB2-BD59-A6C34878D82A}">
                    <a16:rowId xmlns:a16="http://schemas.microsoft.com/office/drawing/2014/main" val="4061394519"/>
                  </a:ext>
                </a:extLst>
              </a:tr>
            </a:tbl>
          </a:graphicData>
        </a:graphic>
      </p:graphicFrame>
      <p:sp>
        <p:nvSpPr>
          <p:cNvPr id="12" name="Text Box 10">
            <a:extLst>
              <a:ext uri="{FF2B5EF4-FFF2-40B4-BE49-F238E27FC236}">
                <a16:creationId xmlns:a16="http://schemas.microsoft.com/office/drawing/2014/main" id="{7D4348B1-5B0D-D34B-AD35-DFB4A169F237}"/>
              </a:ext>
            </a:extLst>
          </p:cNvPr>
          <p:cNvSpPr txBox="1">
            <a:spLocks noChangeArrowheads="1"/>
          </p:cNvSpPr>
          <p:nvPr/>
        </p:nvSpPr>
        <p:spPr bwMode="auto">
          <a:xfrm>
            <a:off x="1379075" y="4797944"/>
            <a:ext cx="6362700" cy="246221"/>
          </a:xfrm>
          <a:prstGeom prst="rect">
            <a:avLst/>
          </a:prstGeom>
          <a:noFill/>
          <a:ln w="9525">
            <a:noFill/>
            <a:miter lim="800000"/>
            <a:headEnd/>
            <a:tailEnd/>
          </a:ln>
        </p:spPr>
        <p:txBody>
          <a:bodyPr wrap="square">
            <a:spAutoFit/>
          </a:bodyPr>
          <a:lstStyle/>
          <a:p>
            <a:pPr algn="ctr"/>
            <a:r>
              <a:rPr lang="en-US" sz="1000" b="0" i="0" dirty="0">
                <a:solidFill>
                  <a:schemeClr val="tx1"/>
                </a:solidFill>
                <a:cs typeface="ヒラギノ角ゴ Pro W3"/>
              </a:rPr>
              <a:t>* p-value by ANOVA, † p-value by Kruskal Wallis) </a:t>
            </a:r>
            <a:endParaRPr lang="en-US" sz="1000" b="0" dirty="0">
              <a:solidFill>
                <a:schemeClr val="tx1"/>
              </a:solidFill>
              <a:cs typeface="ヒラギノ角ゴ Pro W3"/>
            </a:endParaRPr>
          </a:p>
        </p:txBody>
      </p:sp>
    </p:spTree>
    <p:extLst>
      <p:ext uri="{BB962C8B-B14F-4D97-AF65-F5344CB8AC3E}">
        <p14:creationId xmlns:p14="http://schemas.microsoft.com/office/powerpoint/2010/main" val="262055146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94" name="Diagramm 93">
            <a:extLst>
              <a:ext uri="{FF2B5EF4-FFF2-40B4-BE49-F238E27FC236}">
                <a16:creationId xmlns:a16="http://schemas.microsoft.com/office/drawing/2014/main" id="{C7041153-7296-42BF-BA60-CDD39B2078A7}"/>
              </a:ext>
            </a:extLst>
          </p:cNvPr>
          <p:cNvGraphicFramePr>
            <a:graphicFrameLocks/>
          </p:cNvGraphicFramePr>
          <p:nvPr>
            <p:extLst>
              <p:ext uri="{D42A27DB-BD31-4B8C-83A1-F6EECF244321}">
                <p14:modId xmlns:p14="http://schemas.microsoft.com/office/powerpoint/2010/main" val="2615525560"/>
              </p:ext>
            </p:extLst>
          </p:nvPr>
        </p:nvGraphicFramePr>
        <p:xfrm>
          <a:off x="572566" y="831042"/>
          <a:ext cx="7977499" cy="3692752"/>
        </p:xfrm>
        <a:graphic>
          <a:graphicData uri="http://schemas.openxmlformats.org/drawingml/2006/chart">
            <c:chart xmlns:c="http://schemas.openxmlformats.org/drawingml/2006/chart" xmlns:r="http://schemas.openxmlformats.org/officeDocument/2006/relationships" r:id="rId4"/>
          </a:graphicData>
        </a:graphic>
      </p:graphicFrame>
      <p:sp>
        <p:nvSpPr>
          <p:cNvPr id="96" name="Title 1">
            <a:extLst>
              <a:ext uri="{FF2B5EF4-FFF2-40B4-BE49-F238E27FC236}">
                <a16:creationId xmlns:a16="http://schemas.microsoft.com/office/drawing/2014/main" id="{3D45B239-A294-AC46-939E-8DA04D6AB2B1}"/>
              </a:ext>
            </a:extLst>
          </p:cNvPr>
          <p:cNvSpPr txBox="1">
            <a:spLocks/>
          </p:cNvSpPr>
          <p:nvPr/>
        </p:nvSpPr>
        <p:spPr bwMode="auto">
          <a:xfrm>
            <a:off x="405926" y="-109923"/>
            <a:ext cx="8229600" cy="1143000"/>
          </a:xfrm>
          <a:prstGeom prst="rect">
            <a:avLst/>
          </a:prstGeom>
          <a:noFill/>
          <a:ln w="9525">
            <a:noFill/>
            <a:miter lim="800000"/>
            <a:headEnd/>
            <a:tailEnd/>
          </a:ln>
          <a:extLst/>
        </p:spPr>
        <p:txBody>
          <a:bodyPr vert="horz" wrap="square" lIns="0" tIns="45720" rIns="0" bIns="45720" numCol="1" anchor="ctr" anchorCtr="0" compatLnSpc="1">
            <a:prstTxWarp prst="textNoShape">
              <a:avLst/>
            </a:prstTxWarp>
            <a:noAutofit/>
          </a:bodyPr>
          <a:lstStyle>
            <a:lvl1pPr algn="ctr" rtl="0" eaLnBrk="0" fontAlgn="base" hangingPunct="0">
              <a:lnSpc>
                <a:spcPct val="85000"/>
              </a:lnSpc>
              <a:spcBef>
                <a:spcPct val="0"/>
              </a:spcBef>
              <a:spcAft>
                <a:spcPct val="0"/>
              </a:spcAft>
              <a:defRPr sz="3000" b="1">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000" i="0" kern="0" dirty="0"/>
              <a:t>Primary Endpoint</a:t>
            </a:r>
            <a:br>
              <a:rPr lang="en-US" sz="2000" i="0" kern="0" dirty="0"/>
            </a:br>
            <a:r>
              <a:rPr lang="en-US" sz="1600" i="0" kern="0" dirty="0"/>
              <a:t>Group</a:t>
            </a:r>
            <a:r>
              <a:rPr lang="en-US" sz="2000" i="0" kern="0" dirty="0"/>
              <a:t> </a:t>
            </a:r>
            <a:r>
              <a:rPr lang="en-US" sz="1600" i="0" kern="0" dirty="0"/>
              <a:t>Difference of Change in Daytime Ambulatory Systolic BP at 3 Months</a:t>
            </a:r>
            <a:endParaRPr lang="en-US" sz="2000" i="0" kern="0" dirty="0"/>
          </a:p>
        </p:txBody>
      </p:sp>
      <p:sp>
        <p:nvSpPr>
          <p:cNvPr id="97" name="Rectangle 2">
            <a:extLst>
              <a:ext uri="{FF2B5EF4-FFF2-40B4-BE49-F238E27FC236}">
                <a16:creationId xmlns:a16="http://schemas.microsoft.com/office/drawing/2014/main" id="{C692FB84-A9BD-1747-AF33-03E33E2F176C}"/>
              </a:ext>
            </a:extLst>
          </p:cNvPr>
          <p:cNvSpPr/>
          <p:nvPr/>
        </p:nvSpPr>
        <p:spPr>
          <a:xfrm>
            <a:off x="3263383" y="2239312"/>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-13.2 mmHg</a:t>
            </a:r>
          </a:p>
        </p:txBody>
      </p:sp>
      <p:sp>
        <p:nvSpPr>
          <p:cNvPr id="98" name="Rectangle 2">
            <a:extLst>
              <a:ext uri="{FF2B5EF4-FFF2-40B4-BE49-F238E27FC236}">
                <a16:creationId xmlns:a16="http://schemas.microsoft.com/office/drawing/2014/main" id="{C286E04F-B31F-944B-8D6E-E1F21503F7D9}"/>
              </a:ext>
            </a:extLst>
          </p:cNvPr>
          <p:cNvSpPr/>
          <p:nvPr/>
        </p:nvSpPr>
        <p:spPr>
          <a:xfrm>
            <a:off x="2434293" y="1740234"/>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-8.3 mmHg</a:t>
            </a:r>
          </a:p>
        </p:txBody>
      </p:sp>
      <p:sp>
        <p:nvSpPr>
          <p:cNvPr id="99" name="Rectangle 2">
            <a:extLst>
              <a:ext uri="{FF2B5EF4-FFF2-40B4-BE49-F238E27FC236}">
                <a16:creationId xmlns:a16="http://schemas.microsoft.com/office/drawing/2014/main" id="{EF36D788-F487-9141-BA55-A1333B906562}"/>
              </a:ext>
            </a:extLst>
          </p:cNvPr>
          <p:cNvSpPr/>
          <p:nvPr/>
        </p:nvSpPr>
        <p:spPr>
          <a:xfrm>
            <a:off x="1623407" y="1530816"/>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-6.5 mmHg</a:t>
            </a:r>
          </a:p>
        </p:txBody>
      </p:sp>
      <p:sp>
        <p:nvSpPr>
          <p:cNvPr id="124" name="Rectangle 2">
            <a:extLst>
              <a:ext uri="{FF2B5EF4-FFF2-40B4-BE49-F238E27FC236}">
                <a16:creationId xmlns:a16="http://schemas.microsoft.com/office/drawing/2014/main" id="{83F0D61F-2A45-E34A-87B2-9EC2BE4112DA}"/>
              </a:ext>
            </a:extLst>
          </p:cNvPr>
          <p:cNvSpPr/>
          <p:nvPr/>
        </p:nvSpPr>
        <p:spPr>
          <a:xfrm>
            <a:off x="6957538" y="1767241"/>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-7.6 mmHg</a:t>
            </a:r>
          </a:p>
        </p:txBody>
      </p:sp>
      <p:sp>
        <p:nvSpPr>
          <p:cNvPr id="125" name="Rectangle 2">
            <a:extLst>
              <a:ext uri="{FF2B5EF4-FFF2-40B4-BE49-F238E27FC236}">
                <a16:creationId xmlns:a16="http://schemas.microsoft.com/office/drawing/2014/main" id="{5A61F266-32C5-C944-B294-622A8B848C75}"/>
              </a:ext>
            </a:extLst>
          </p:cNvPr>
          <p:cNvSpPr/>
          <p:nvPr/>
        </p:nvSpPr>
        <p:spPr>
          <a:xfrm>
            <a:off x="6128446" y="1617569"/>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-6.1 mmHg</a:t>
            </a:r>
          </a:p>
        </p:txBody>
      </p:sp>
      <p:sp>
        <p:nvSpPr>
          <p:cNvPr id="126" name="Rectangle 2">
            <a:extLst>
              <a:ext uri="{FF2B5EF4-FFF2-40B4-BE49-F238E27FC236}">
                <a16:creationId xmlns:a16="http://schemas.microsoft.com/office/drawing/2014/main" id="{19913704-89D1-804B-99D6-E00C944FB391}"/>
              </a:ext>
            </a:extLst>
          </p:cNvPr>
          <p:cNvSpPr/>
          <p:nvPr/>
        </p:nvSpPr>
        <p:spPr>
          <a:xfrm>
            <a:off x="5317560" y="1326377"/>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-3.2 mmHg</a:t>
            </a:r>
          </a:p>
        </p:txBody>
      </p:sp>
      <p:sp>
        <p:nvSpPr>
          <p:cNvPr id="127" name="Geschweifte Klammer rechts 126">
            <a:extLst>
              <a:ext uri="{FF2B5EF4-FFF2-40B4-BE49-F238E27FC236}">
                <a16:creationId xmlns:a16="http://schemas.microsoft.com/office/drawing/2014/main" id="{CD74DD0F-B073-7149-B44D-55DA7058D535}"/>
              </a:ext>
            </a:extLst>
          </p:cNvPr>
          <p:cNvSpPr/>
          <p:nvPr/>
        </p:nvSpPr>
        <p:spPr bwMode="auto">
          <a:xfrm rot="5400000">
            <a:off x="6188718" y="2039500"/>
            <a:ext cx="64091" cy="668948"/>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28" name="Geschweifte Klammer rechts 127">
            <a:extLst>
              <a:ext uri="{FF2B5EF4-FFF2-40B4-BE49-F238E27FC236}">
                <a16:creationId xmlns:a16="http://schemas.microsoft.com/office/drawing/2014/main" id="{FA724169-588C-0947-89EA-9DE2FDBAC8CD}"/>
              </a:ext>
            </a:extLst>
          </p:cNvPr>
          <p:cNvSpPr/>
          <p:nvPr/>
        </p:nvSpPr>
        <p:spPr bwMode="auto">
          <a:xfrm rot="5400000">
            <a:off x="6979111" y="2052596"/>
            <a:ext cx="64092" cy="642760"/>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95" name="Rectangle 2">
            <a:extLst>
              <a:ext uri="{FF2B5EF4-FFF2-40B4-BE49-F238E27FC236}">
                <a16:creationId xmlns:a16="http://schemas.microsoft.com/office/drawing/2014/main" id="{ECD3B52E-7EF7-AA42-B08D-B974F650E2FF}"/>
              </a:ext>
            </a:extLst>
          </p:cNvPr>
          <p:cNvSpPr/>
          <p:nvPr/>
        </p:nvSpPr>
        <p:spPr>
          <a:xfrm>
            <a:off x="1700413" y="3296026"/>
            <a:ext cx="2463707" cy="738664"/>
          </a:xfrm>
          <a:prstGeom prst="rect">
            <a:avLst/>
          </a:prstGeom>
        </p:spPr>
        <p:txBody>
          <a:bodyPr wrap="square">
            <a:spAutoFit/>
          </a:bodyPr>
          <a:lstStyle/>
          <a:p>
            <a:pPr algn="ctr"/>
            <a:r>
              <a:rPr lang="en-US" sz="1000" dirty="0">
                <a:solidFill>
                  <a:schemeClr val="bg1"/>
                </a:solidFill>
                <a:latin typeface="Arial" panose="020B0604020202020204" pitchFamily="34" charset="0"/>
                <a:cs typeface="Arial" panose="020B0604020202020204" pitchFamily="34" charset="0"/>
              </a:rPr>
              <a:t>Between group difference</a:t>
            </a:r>
          </a:p>
          <a:p>
            <a:pPr algn="ctr"/>
            <a:r>
              <a:rPr lang="en-US" sz="1000" dirty="0">
                <a:solidFill>
                  <a:schemeClr val="bg1"/>
                </a:solidFill>
                <a:latin typeface="Arial" panose="020B0604020202020204" pitchFamily="34" charset="0"/>
                <a:cs typeface="Arial" panose="020B0604020202020204" pitchFamily="34" charset="0"/>
              </a:rPr>
              <a:t>RF main artery vs. ultrasound</a:t>
            </a:r>
          </a:p>
          <a:p>
            <a:pPr algn="ctr"/>
            <a:endParaRPr lang="en-US" sz="200" dirty="0">
              <a:solidFill>
                <a:schemeClr val="bg1"/>
              </a:solidFill>
              <a:latin typeface="Arial" panose="020B0604020202020204" pitchFamily="34" charset="0"/>
              <a:cs typeface="Arial" panose="020B0604020202020204" pitchFamily="34" charset="0"/>
            </a:endParaRPr>
          </a:p>
          <a:p>
            <a:pPr algn="ctr"/>
            <a:r>
              <a:rPr lang="en-US" sz="1000" dirty="0">
                <a:solidFill>
                  <a:schemeClr val="bg1"/>
                </a:solidFill>
                <a:latin typeface="Arial" panose="020B0604020202020204" pitchFamily="34" charset="0"/>
                <a:cs typeface="Arial" panose="020B0604020202020204" pitchFamily="34" charset="0"/>
              </a:rPr>
              <a:t>-6.7 mm Hg </a:t>
            </a:r>
          </a:p>
          <a:p>
            <a:pPr algn="ctr"/>
            <a:r>
              <a:rPr lang="en-US" sz="1000" dirty="0">
                <a:solidFill>
                  <a:schemeClr val="bg1"/>
                </a:solidFill>
                <a:latin typeface="Arial" panose="020B0604020202020204" pitchFamily="34" charset="0"/>
                <a:cs typeface="Arial" panose="020B0604020202020204" pitchFamily="34" charset="0"/>
              </a:rPr>
              <a:t>(98.3% CI, -13.2 to -0.2)</a:t>
            </a:r>
          </a:p>
        </p:txBody>
      </p:sp>
      <p:sp>
        <p:nvSpPr>
          <p:cNvPr id="13" name="Geschweifte Klammer rechts 12">
            <a:extLst>
              <a:ext uri="{FF2B5EF4-FFF2-40B4-BE49-F238E27FC236}">
                <a16:creationId xmlns:a16="http://schemas.microsoft.com/office/drawing/2014/main" id="{2957C6FF-C550-4546-BDA4-27F7A93CF483}"/>
              </a:ext>
            </a:extLst>
          </p:cNvPr>
          <p:cNvSpPr/>
          <p:nvPr/>
        </p:nvSpPr>
        <p:spPr bwMode="auto">
          <a:xfrm rot="5400000">
            <a:off x="2487131" y="2236505"/>
            <a:ext cx="64091" cy="668948"/>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22" name="Geschweifte Klammer rechts 121">
            <a:extLst>
              <a:ext uri="{FF2B5EF4-FFF2-40B4-BE49-F238E27FC236}">
                <a16:creationId xmlns:a16="http://schemas.microsoft.com/office/drawing/2014/main" id="{FF8D81AB-3DEB-1249-A735-5C824D398650}"/>
              </a:ext>
            </a:extLst>
          </p:cNvPr>
          <p:cNvSpPr/>
          <p:nvPr/>
        </p:nvSpPr>
        <p:spPr bwMode="auto">
          <a:xfrm rot="5400000">
            <a:off x="3277524" y="2249601"/>
            <a:ext cx="64092" cy="642760"/>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32" name="Geschweifte Klammer rechts 131">
            <a:extLst>
              <a:ext uri="{FF2B5EF4-FFF2-40B4-BE49-F238E27FC236}">
                <a16:creationId xmlns:a16="http://schemas.microsoft.com/office/drawing/2014/main" id="{CD17415E-3A66-4E43-B848-27584A4BFC58}"/>
              </a:ext>
            </a:extLst>
          </p:cNvPr>
          <p:cNvSpPr/>
          <p:nvPr/>
        </p:nvSpPr>
        <p:spPr bwMode="auto">
          <a:xfrm rot="5400000">
            <a:off x="2862591" y="2059766"/>
            <a:ext cx="90469" cy="1446248"/>
          </a:xfrm>
          <a:prstGeom prst="rightBrace">
            <a:avLst>
              <a:gd name="adj1" fmla="val 8333"/>
              <a:gd name="adj2" fmla="val 50389"/>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0"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34" name="Geschweifte Klammer rechts 133">
            <a:extLst>
              <a:ext uri="{FF2B5EF4-FFF2-40B4-BE49-F238E27FC236}">
                <a16:creationId xmlns:a16="http://schemas.microsoft.com/office/drawing/2014/main" id="{783572D9-D8BA-7144-8847-C3D831B135C8}"/>
              </a:ext>
            </a:extLst>
          </p:cNvPr>
          <p:cNvSpPr/>
          <p:nvPr/>
        </p:nvSpPr>
        <p:spPr bwMode="auto">
          <a:xfrm rot="5400000">
            <a:off x="6554452" y="1899333"/>
            <a:ext cx="109922" cy="1446248"/>
          </a:xfrm>
          <a:prstGeom prst="rightBrace">
            <a:avLst>
              <a:gd name="adj1" fmla="val 8333"/>
              <a:gd name="adj2" fmla="val 50389"/>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35" name="Rectangle 2">
            <a:extLst>
              <a:ext uri="{FF2B5EF4-FFF2-40B4-BE49-F238E27FC236}">
                <a16:creationId xmlns:a16="http://schemas.microsoft.com/office/drawing/2014/main" id="{1711087F-C948-B149-8D60-B30AF92ED592}"/>
              </a:ext>
            </a:extLst>
          </p:cNvPr>
          <p:cNvSpPr/>
          <p:nvPr/>
        </p:nvSpPr>
        <p:spPr>
          <a:xfrm>
            <a:off x="5383701" y="3270307"/>
            <a:ext cx="2463707" cy="738664"/>
          </a:xfrm>
          <a:prstGeom prst="rect">
            <a:avLst/>
          </a:prstGeom>
        </p:spPr>
        <p:txBody>
          <a:bodyPr wrap="square">
            <a:spAutoFit/>
          </a:bodyPr>
          <a:lstStyle/>
          <a:p>
            <a:pPr algn="ctr"/>
            <a:r>
              <a:rPr lang="en-US" sz="1000" dirty="0">
                <a:solidFill>
                  <a:schemeClr val="bg1"/>
                </a:solidFill>
                <a:latin typeface="Arial" panose="020B0604020202020204" pitchFamily="34" charset="0"/>
                <a:cs typeface="Arial" panose="020B0604020202020204" pitchFamily="34" charset="0"/>
              </a:rPr>
              <a:t>Between Group Difference</a:t>
            </a:r>
          </a:p>
          <a:p>
            <a:pPr algn="ctr"/>
            <a:r>
              <a:rPr lang="en-US" sz="1000" dirty="0">
                <a:solidFill>
                  <a:schemeClr val="bg1"/>
                </a:solidFill>
                <a:latin typeface="Arial" panose="020B0604020202020204" pitchFamily="34" charset="0"/>
                <a:cs typeface="Arial" panose="020B0604020202020204" pitchFamily="34" charset="0"/>
              </a:rPr>
              <a:t>RF main artery vs. Ultrasound</a:t>
            </a:r>
          </a:p>
          <a:p>
            <a:pPr algn="ctr"/>
            <a:endParaRPr lang="en-US" sz="200" dirty="0">
              <a:solidFill>
                <a:schemeClr val="bg1"/>
              </a:solidFill>
              <a:latin typeface="Arial" panose="020B0604020202020204" pitchFamily="34" charset="0"/>
              <a:cs typeface="Arial" panose="020B0604020202020204" pitchFamily="34" charset="0"/>
            </a:endParaRPr>
          </a:p>
          <a:p>
            <a:pPr algn="ctr"/>
            <a:r>
              <a:rPr lang="en-US" sz="1000" dirty="0">
                <a:solidFill>
                  <a:schemeClr val="bg1"/>
                </a:solidFill>
                <a:latin typeface="Arial" panose="020B0604020202020204" pitchFamily="34" charset="0"/>
                <a:cs typeface="Arial" panose="020B0604020202020204" pitchFamily="34" charset="0"/>
              </a:rPr>
              <a:t>-4.6 mm Hg </a:t>
            </a:r>
          </a:p>
          <a:p>
            <a:pPr algn="ctr"/>
            <a:r>
              <a:rPr lang="en-US" sz="1000" dirty="0">
                <a:solidFill>
                  <a:schemeClr val="bg1"/>
                </a:solidFill>
                <a:latin typeface="Arial" panose="020B0604020202020204" pitchFamily="34" charset="0"/>
                <a:cs typeface="Arial" panose="020B0604020202020204" pitchFamily="34" charset="0"/>
              </a:rPr>
              <a:t>(98.3% CI, -8.8 to -0.52)</a:t>
            </a:r>
          </a:p>
        </p:txBody>
      </p:sp>
      <p:grpSp>
        <p:nvGrpSpPr>
          <p:cNvPr id="9" name="Gruppieren 8">
            <a:extLst>
              <a:ext uri="{FF2B5EF4-FFF2-40B4-BE49-F238E27FC236}">
                <a16:creationId xmlns:a16="http://schemas.microsoft.com/office/drawing/2014/main" id="{3D661507-3249-1949-B61D-C00608B02DBD}"/>
              </a:ext>
            </a:extLst>
          </p:cNvPr>
          <p:cNvGrpSpPr/>
          <p:nvPr/>
        </p:nvGrpSpPr>
        <p:grpSpPr>
          <a:xfrm>
            <a:off x="2033663" y="2479515"/>
            <a:ext cx="2040606" cy="1555175"/>
            <a:chOff x="2033663" y="2479515"/>
            <a:chExt cx="2040606" cy="1555175"/>
          </a:xfrm>
        </p:grpSpPr>
        <p:sp>
          <p:nvSpPr>
            <p:cNvPr id="7" name="Rechteck 6">
              <a:extLst>
                <a:ext uri="{FF2B5EF4-FFF2-40B4-BE49-F238E27FC236}">
                  <a16:creationId xmlns:a16="http://schemas.microsoft.com/office/drawing/2014/main" id="{6F6D254F-6FBF-A347-BCD6-4B0A24293269}"/>
                </a:ext>
              </a:extLst>
            </p:cNvPr>
            <p:cNvSpPr/>
            <p:nvPr/>
          </p:nvSpPr>
          <p:spPr bwMode="auto">
            <a:xfrm>
              <a:off x="2033663" y="2479515"/>
              <a:ext cx="1639976" cy="1555175"/>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4" name="Rechteck 23">
              <a:extLst>
                <a:ext uri="{FF2B5EF4-FFF2-40B4-BE49-F238E27FC236}">
                  <a16:creationId xmlns:a16="http://schemas.microsoft.com/office/drawing/2014/main" id="{0850255A-FED3-EC4B-A850-8211E645A0A3}"/>
                </a:ext>
              </a:extLst>
            </p:cNvPr>
            <p:cNvSpPr/>
            <p:nvPr/>
          </p:nvSpPr>
          <p:spPr bwMode="auto">
            <a:xfrm>
              <a:off x="2434293" y="3296444"/>
              <a:ext cx="1639976" cy="418000"/>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grpSp>
      <p:sp>
        <p:nvSpPr>
          <p:cNvPr id="10" name="Rechteck 9">
            <a:extLst>
              <a:ext uri="{FF2B5EF4-FFF2-40B4-BE49-F238E27FC236}">
                <a16:creationId xmlns:a16="http://schemas.microsoft.com/office/drawing/2014/main" id="{98FE1144-BDA1-0C43-8125-DD124A7D95A0}"/>
              </a:ext>
            </a:extLst>
          </p:cNvPr>
          <p:cNvSpPr/>
          <p:nvPr/>
        </p:nvSpPr>
        <p:spPr bwMode="auto">
          <a:xfrm>
            <a:off x="4857750" y="831042"/>
            <a:ext cx="3858955" cy="3295188"/>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3" name="Textfeld 22">
            <a:extLst>
              <a:ext uri="{FF2B5EF4-FFF2-40B4-BE49-F238E27FC236}">
                <a16:creationId xmlns:a16="http://schemas.microsoft.com/office/drawing/2014/main" id="{68C05EBD-0BE8-734F-9A37-C64A1952B4D4}"/>
              </a:ext>
            </a:extLst>
          </p:cNvPr>
          <p:cNvSpPr txBox="1"/>
          <p:nvPr/>
        </p:nvSpPr>
        <p:spPr>
          <a:xfrm>
            <a:off x="1822606" y="1341765"/>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
        <p:nvSpPr>
          <p:cNvPr id="25" name="Textfeld 24">
            <a:extLst>
              <a:ext uri="{FF2B5EF4-FFF2-40B4-BE49-F238E27FC236}">
                <a16:creationId xmlns:a16="http://schemas.microsoft.com/office/drawing/2014/main" id="{03DB3551-F347-5148-A8DB-48C681413EFE}"/>
              </a:ext>
            </a:extLst>
          </p:cNvPr>
          <p:cNvSpPr txBox="1"/>
          <p:nvPr/>
        </p:nvSpPr>
        <p:spPr>
          <a:xfrm>
            <a:off x="2649107" y="1558388"/>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
        <p:nvSpPr>
          <p:cNvPr id="26" name="Textfeld 25">
            <a:extLst>
              <a:ext uri="{FF2B5EF4-FFF2-40B4-BE49-F238E27FC236}">
                <a16:creationId xmlns:a16="http://schemas.microsoft.com/office/drawing/2014/main" id="{FACEF1CE-158A-9545-A562-77BB94FD651F}"/>
              </a:ext>
            </a:extLst>
          </p:cNvPr>
          <p:cNvSpPr txBox="1"/>
          <p:nvPr/>
        </p:nvSpPr>
        <p:spPr>
          <a:xfrm>
            <a:off x="3452974" y="2069826"/>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Tree>
    <p:extLst>
      <p:ext uri="{BB962C8B-B14F-4D97-AF65-F5344CB8AC3E}">
        <p14:creationId xmlns:p14="http://schemas.microsoft.com/office/powerpoint/2010/main" val="392049601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Diagramm 93">
            <a:extLst>
              <a:ext uri="{FF2B5EF4-FFF2-40B4-BE49-F238E27FC236}">
                <a16:creationId xmlns:a16="http://schemas.microsoft.com/office/drawing/2014/main" id="{C7041153-7296-42BF-BA60-CDD39B2078A7}"/>
              </a:ext>
            </a:extLst>
          </p:cNvPr>
          <p:cNvGraphicFramePr>
            <a:graphicFrameLocks/>
          </p:cNvGraphicFramePr>
          <p:nvPr>
            <p:extLst/>
          </p:nvPr>
        </p:nvGraphicFramePr>
        <p:xfrm>
          <a:off x="572566" y="831042"/>
          <a:ext cx="7977499" cy="3692752"/>
        </p:xfrm>
        <a:graphic>
          <a:graphicData uri="http://schemas.openxmlformats.org/drawingml/2006/chart">
            <c:chart xmlns:c="http://schemas.openxmlformats.org/drawingml/2006/chart" xmlns:r="http://schemas.openxmlformats.org/officeDocument/2006/relationships" r:id="rId3"/>
          </a:graphicData>
        </a:graphic>
      </p:graphicFrame>
      <p:sp>
        <p:nvSpPr>
          <p:cNvPr id="96" name="Title 1">
            <a:extLst>
              <a:ext uri="{FF2B5EF4-FFF2-40B4-BE49-F238E27FC236}">
                <a16:creationId xmlns:a16="http://schemas.microsoft.com/office/drawing/2014/main" id="{3D45B239-A294-AC46-939E-8DA04D6AB2B1}"/>
              </a:ext>
            </a:extLst>
          </p:cNvPr>
          <p:cNvSpPr txBox="1">
            <a:spLocks/>
          </p:cNvSpPr>
          <p:nvPr/>
        </p:nvSpPr>
        <p:spPr bwMode="auto">
          <a:xfrm>
            <a:off x="405926" y="-109923"/>
            <a:ext cx="8229600" cy="1143000"/>
          </a:xfrm>
          <a:prstGeom prst="rect">
            <a:avLst/>
          </a:prstGeom>
          <a:noFill/>
          <a:ln w="9525">
            <a:noFill/>
            <a:miter lim="800000"/>
            <a:headEnd/>
            <a:tailEnd/>
          </a:ln>
          <a:extLst/>
        </p:spPr>
        <p:txBody>
          <a:bodyPr vert="horz" wrap="square" lIns="0" tIns="45720" rIns="0" bIns="45720" numCol="1" anchor="ctr" anchorCtr="0" compatLnSpc="1">
            <a:prstTxWarp prst="textNoShape">
              <a:avLst/>
            </a:prstTxWarp>
            <a:noAutofit/>
          </a:bodyPr>
          <a:lstStyle>
            <a:lvl1pPr algn="ctr" rtl="0" eaLnBrk="0" fontAlgn="base" hangingPunct="0">
              <a:lnSpc>
                <a:spcPct val="85000"/>
              </a:lnSpc>
              <a:spcBef>
                <a:spcPct val="0"/>
              </a:spcBef>
              <a:spcAft>
                <a:spcPct val="0"/>
              </a:spcAft>
              <a:defRPr sz="3000" b="1">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000" i="0" kern="0" dirty="0"/>
              <a:t>Primary Endpoint</a:t>
            </a:r>
            <a:br>
              <a:rPr lang="en-US" sz="2000" i="0" kern="0" dirty="0"/>
            </a:br>
            <a:r>
              <a:rPr lang="en-US" sz="1600" i="0" kern="0" dirty="0"/>
              <a:t>Group</a:t>
            </a:r>
            <a:r>
              <a:rPr lang="en-US" sz="2000" i="0" kern="0" dirty="0"/>
              <a:t> </a:t>
            </a:r>
            <a:r>
              <a:rPr lang="en-US" sz="1600" i="0" kern="0" dirty="0"/>
              <a:t>Difference of Change in Daytime Ambulatory Systolic BP at 3 Months</a:t>
            </a:r>
            <a:endParaRPr lang="en-US" sz="2000" i="0" kern="0" dirty="0"/>
          </a:p>
        </p:txBody>
      </p:sp>
      <p:sp>
        <p:nvSpPr>
          <p:cNvPr id="97" name="Rectangle 2">
            <a:extLst>
              <a:ext uri="{FF2B5EF4-FFF2-40B4-BE49-F238E27FC236}">
                <a16:creationId xmlns:a16="http://schemas.microsoft.com/office/drawing/2014/main" id="{C692FB84-A9BD-1747-AF33-03E33E2F176C}"/>
              </a:ext>
            </a:extLst>
          </p:cNvPr>
          <p:cNvSpPr/>
          <p:nvPr/>
        </p:nvSpPr>
        <p:spPr>
          <a:xfrm>
            <a:off x="3263383" y="2239312"/>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-13.2 mmHg</a:t>
            </a:r>
          </a:p>
        </p:txBody>
      </p:sp>
      <p:sp>
        <p:nvSpPr>
          <p:cNvPr id="98" name="Rectangle 2">
            <a:extLst>
              <a:ext uri="{FF2B5EF4-FFF2-40B4-BE49-F238E27FC236}">
                <a16:creationId xmlns:a16="http://schemas.microsoft.com/office/drawing/2014/main" id="{C286E04F-B31F-944B-8D6E-E1F21503F7D9}"/>
              </a:ext>
            </a:extLst>
          </p:cNvPr>
          <p:cNvSpPr/>
          <p:nvPr/>
        </p:nvSpPr>
        <p:spPr>
          <a:xfrm>
            <a:off x="2434293" y="1740234"/>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-8.3 mmHg</a:t>
            </a:r>
          </a:p>
        </p:txBody>
      </p:sp>
      <p:sp>
        <p:nvSpPr>
          <p:cNvPr id="99" name="Rectangle 2">
            <a:extLst>
              <a:ext uri="{FF2B5EF4-FFF2-40B4-BE49-F238E27FC236}">
                <a16:creationId xmlns:a16="http://schemas.microsoft.com/office/drawing/2014/main" id="{EF36D788-F487-9141-BA55-A1333B906562}"/>
              </a:ext>
            </a:extLst>
          </p:cNvPr>
          <p:cNvSpPr/>
          <p:nvPr/>
        </p:nvSpPr>
        <p:spPr>
          <a:xfrm>
            <a:off x="1623407" y="1530816"/>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-6.5 mmHg</a:t>
            </a:r>
          </a:p>
        </p:txBody>
      </p:sp>
      <p:sp>
        <p:nvSpPr>
          <p:cNvPr id="124" name="Rectangle 2">
            <a:extLst>
              <a:ext uri="{FF2B5EF4-FFF2-40B4-BE49-F238E27FC236}">
                <a16:creationId xmlns:a16="http://schemas.microsoft.com/office/drawing/2014/main" id="{83F0D61F-2A45-E34A-87B2-9EC2BE4112DA}"/>
              </a:ext>
            </a:extLst>
          </p:cNvPr>
          <p:cNvSpPr/>
          <p:nvPr/>
        </p:nvSpPr>
        <p:spPr>
          <a:xfrm>
            <a:off x="6957538" y="1767241"/>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-7.6 mmHg</a:t>
            </a:r>
          </a:p>
        </p:txBody>
      </p:sp>
      <p:sp>
        <p:nvSpPr>
          <p:cNvPr id="125" name="Rectangle 2">
            <a:extLst>
              <a:ext uri="{FF2B5EF4-FFF2-40B4-BE49-F238E27FC236}">
                <a16:creationId xmlns:a16="http://schemas.microsoft.com/office/drawing/2014/main" id="{5A61F266-32C5-C944-B294-622A8B848C75}"/>
              </a:ext>
            </a:extLst>
          </p:cNvPr>
          <p:cNvSpPr/>
          <p:nvPr/>
        </p:nvSpPr>
        <p:spPr>
          <a:xfrm>
            <a:off x="6128446" y="1617569"/>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-6.1 mmHg</a:t>
            </a:r>
          </a:p>
        </p:txBody>
      </p:sp>
      <p:sp>
        <p:nvSpPr>
          <p:cNvPr id="126" name="Rectangle 2">
            <a:extLst>
              <a:ext uri="{FF2B5EF4-FFF2-40B4-BE49-F238E27FC236}">
                <a16:creationId xmlns:a16="http://schemas.microsoft.com/office/drawing/2014/main" id="{19913704-89D1-804B-99D6-E00C944FB391}"/>
              </a:ext>
            </a:extLst>
          </p:cNvPr>
          <p:cNvSpPr/>
          <p:nvPr/>
        </p:nvSpPr>
        <p:spPr>
          <a:xfrm>
            <a:off x="5317560" y="1326377"/>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-3.2 mmHg</a:t>
            </a:r>
          </a:p>
        </p:txBody>
      </p:sp>
      <p:sp>
        <p:nvSpPr>
          <p:cNvPr id="127" name="Geschweifte Klammer rechts 126">
            <a:extLst>
              <a:ext uri="{FF2B5EF4-FFF2-40B4-BE49-F238E27FC236}">
                <a16:creationId xmlns:a16="http://schemas.microsoft.com/office/drawing/2014/main" id="{CD74DD0F-B073-7149-B44D-55DA7058D535}"/>
              </a:ext>
            </a:extLst>
          </p:cNvPr>
          <p:cNvSpPr/>
          <p:nvPr/>
        </p:nvSpPr>
        <p:spPr bwMode="auto">
          <a:xfrm rot="5400000">
            <a:off x="6188718" y="2039500"/>
            <a:ext cx="64091" cy="668948"/>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28" name="Geschweifte Klammer rechts 127">
            <a:extLst>
              <a:ext uri="{FF2B5EF4-FFF2-40B4-BE49-F238E27FC236}">
                <a16:creationId xmlns:a16="http://schemas.microsoft.com/office/drawing/2014/main" id="{FA724169-588C-0947-89EA-9DE2FDBAC8CD}"/>
              </a:ext>
            </a:extLst>
          </p:cNvPr>
          <p:cNvSpPr/>
          <p:nvPr/>
        </p:nvSpPr>
        <p:spPr bwMode="auto">
          <a:xfrm rot="5400000">
            <a:off x="6979111" y="2052596"/>
            <a:ext cx="64092" cy="642760"/>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95" name="Rectangle 2">
            <a:extLst>
              <a:ext uri="{FF2B5EF4-FFF2-40B4-BE49-F238E27FC236}">
                <a16:creationId xmlns:a16="http://schemas.microsoft.com/office/drawing/2014/main" id="{ECD3B52E-7EF7-AA42-B08D-B974F650E2FF}"/>
              </a:ext>
            </a:extLst>
          </p:cNvPr>
          <p:cNvSpPr/>
          <p:nvPr/>
        </p:nvSpPr>
        <p:spPr>
          <a:xfrm>
            <a:off x="1700413" y="3296026"/>
            <a:ext cx="2463707" cy="738664"/>
          </a:xfrm>
          <a:prstGeom prst="rect">
            <a:avLst/>
          </a:prstGeom>
        </p:spPr>
        <p:txBody>
          <a:bodyPr wrap="square">
            <a:spAutoFit/>
          </a:bodyPr>
          <a:lstStyle/>
          <a:p>
            <a:pPr algn="ctr"/>
            <a:r>
              <a:rPr lang="en-US" sz="1000" dirty="0">
                <a:solidFill>
                  <a:schemeClr val="bg1"/>
                </a:solidFill>
                <a:latin typeface="Arial" panose="020B0604020202020204" pitchFamily="34" charset="0"/>
                <a:cs typeface="Arial" panose="020B0604020202020204" pitchFamily="34" charset="0"/>
              </a:rPr>
              <a:t>Between group difference</a:t>
            </a:r>
          </a:p>
          <a:p>
            <a:pPr algn="ctr"/>
            <a:r>
              <a:rPr lang="en-US" sz="1000" dirty="0">
                <a:solidFill>
                  <a:schemeClr val="bg1"/>
                </a:solidFill>
                <a:latin typeface="Arial" panose="020B0604020202020204" pitchFamily="34" charset="0"/>
                <a:cs typeface="Arial" panose="020B0604020202020204" pitchFamily="34" charset="0"/>
              </a:rPr>
              <a:t>RF main artery vs. ultrasound</a:t>
            </a:r>
          </a:p>
          <a:p>
            <a:pPr algn="ctr"/>
            <a:endParaRPr lang="en-US" sz="200" dirty="0">
              <a:solidFill>
                <a:schemeClr val="bg1"/>
              </a:solidFill>
              <a:latin typeface="Arial" panose="020B0604020202020204" pitchFamily="34" charset="0"/>
              <a:cs typeface="Arial" panose="020B0604020202020204" pitchFamily="34" charset="0"/>
            </a:endParaRPr>
          </a:p>
          <a:p>
            <a:pPr algn="ctr"/>
            <a:r>
              <a:rPr lang="en-US" sz="1000" dirty="0">
                <a:solidFill>
                  <a:schemeClr val="bg1"/>
                </a:solidFill>
                <a:latin typeface="Arial" panose="020B0604020202020204" pitchFamily="34" charset="0"/>
                <a:cs typeface="Arial" panose="020B0604020202020204" pitchFamily="34" charset="0"/>
              </a:rPr>
              <a:t>-6.7 mm Hg </a:t>
            </a:r>
          </a:p>
          <a:p>
            <a:pPr algn="ctr"/>
            <a:r>
              <a:rPr lang="en-US" sz="1000" dirty="0">
                <a:solidFill>
                  <a:schemeClr val="bg1"/>
                </a:solidFill>
                <a:latin typeface="Arial" panose="020B0604020202020204" pitchFamily="34" charset="0"/>
                <a:cs typeface="Arial" panose="020B0604020202020204" pitchFamily="34" charset="0"/>
              </a:rPr>
              <a:t>(98.3% CI, -13.2 to -0.2)</a:t>
            </a:r>
          </a:p>
        </p:txBody>
      </p:sp>
      <p:sp>
        <p:nvSpPr>
          <p:cNvPr id="13" name="Geschweifte Klammer rechts 12">
            <a:extLst>
              <a:ext uri="{FF2B5EF4-FFF2-40B4-BE49-F238E27FC236}">
                <a16:creationId xmlns:a16="http://schemas.microsoft.com/office/drawing/2014/main" id="{2957C6FF-C550-4546-BDA4-27F7A93CF483}"/>
              </a:ext>
            </a:extLst>
          </p:cNvPr>
          <p:cNvSpPr/>
          <p:nvPr/>
        </p:nvSpPr>
        <p:spPr bwMode="auto">
          <a:xfrm rot="5400000">
            <a:off x="2487131" y="2236505"/>
            <a:ext cx="64091" cy="668948"/>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22" name="Geschweifte Klammer rechts 121">
            <a:extLst>
              <a:ext uri="{FF2B5EF4-FFF2-40B4-BE49-F238E27FC236}">
                <a16:creationId xmlns:a16="http://schemas.microsoft.com/office/drawing/2014/main" id="{FF8D81AB-3DEB-1249-A735-5C824D398650}"/>
              </a:ext>
            </a:extLst>
          </p:cNvPr>
          <p:cNvSpPr/>
          <p:nvPr/>
        </p:nvSpPr>
        <p:spPr bwMode="auto">
          <a:xfrm rot="5400000">
            <a:off x="3277524" y="2249601"/>
            <a:ext cx="64092" cy="642760"/>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32" name="Geschweifte Klammer rechts 131">
            <a:extLst>
              <a:ext uri="{FF2B5EF4-FFF2-40B4-BE49-F238E27FC236}">
                <a16:creationId xmlns:a16="http://schemas.microsoft.com/office/drawing/2014/main" id="{CD17415E-3A66-4E43-B848-27584A4BFC58}"/>
              </a:ext>
            </a:extLst>
          </p:cNvPr>
          <p:cNvSpPr/>
          <p:nvPr/>
        </p:nvSpPr>
        <p:spPr bwMode="auto">
          <a:xfrm rot="5400000">
            <a:off x="2862591" y="2059766"/>
            <a:ext cx="90469" cy="1446248"/>
          </a:xfrm>
          <a:prstGeom prst="rightBrace">
            <a:avLst>
              <a:gd name="adj1" fmla="val 8333"/>
              <a:gd name="adj2" fmla="val 50389"/>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0"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34" name="Geschweifte Klammer rechts 133">
            <a:extLst>
              <a:ext uri="{FF2B5EF4-FFF2-40B4-BE49-F238E27FC236}">
                <a16:creationId xmlns:a16="http://schemas.microsoft.com/office/drawing/2014/main" id="{783572D9-D8BA-7144-8847-C3D831B135C8}"/>
              </a:ext>
            </a:extLst>
          </p:cNvPr>
          <p:cNvSpPr/>
          <p:nvPr/>
        </p:nvSpPr>
        <p:spPr bwMode="auto">
          <a:xfrm rot="5400000">
            <a:off x="6554452" y="1899333"/>
            <a:ext cx="109922" cy="1446248"/>
          </a:xfrm>
          <a:prstGeom prst="rightBrace">
            <a:avLst>
              <a:gd name="adj1" fmla="val 8333"/>
              <a:gd name="adj2" fmla="val 50389"/>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35" name="Rectangle 2">
            <a:extLst>
              <a:ext uri="{FF2B5EF4-FFF2-40B4-BE49-F238E27FC236}">
                <a16:creationId xmlns:a16="http://schemas.microsoft.com/office/drawing/2014/main" id="{1711087F-C948-B149-8D60-B30AF92ED592}"/>
              </a:ext>
            </a:extLst>
          </p:cNvPr>
          <p:cNvSpPr/>
          <p:nvPr/>
        </p:nvSpPr>
        <p:spPr>
          <a:xfrm>
            <a:off x="5383701" y="3270307"/>
            <a:ext cx="2463707" cy="738664"/>
          </a:xfrm>
          <a:prstGeom prst="rect">
            <a:avLst/>
          </a:prstGeom>
        </p:spPr>
        <p:txBody>
          <a:bodyPr wrap="square">
            <a:spAutoFit/>
          </a:bodyPr>
          <a:lstStyle/>
          <a:p>
            <a:pPr algn="ctr"/>
            <a:r>
              <a:rPr lang="en-US" sz="1000" dirty="0">
                <a:solidFill>
                  <a:schemeClr val="bg1"/>
                </a:solidFill>
                <a:latin typeface="Arial" panose="020B0604020202020204" pitchFamily="34" charset="0"/>
                <a:cs typeface="Arial" panose="020B0604020202020204" pitchFamily="34" charset="0"/>
              </a:rPr>
              <a:t>Between Group Difference</a:t>
            </a:r>
          </a:p>
          <a:p>
            <a:pPr algn="ctr"/>
            <a:r>
              <a:rPr lang="en-US" sz="1000" dirty="0">
                <a:solidFill>
                  <a:schemeClr val="bg1"/>
                </a:solidFill>
                <a:latin typeface="Arial" panose="020B0604020202020204" pitchFamily="34" charset="0"/>
                <a:cs typeface="Arial" panose="020B0604020202020204" pitchFamily="34" charset="0"/>
              </a:rPr>
              <a:t>RF main artery vs. Ultrasound</a:t>
            </a:r>
          </a:p>
          <a:p>
            <a:pPr algn="ctr"/>
            <a:endParaRPr lang="en-US" sz="200" dirty="0">
              <a:solidFill>
                <a:schemeClr val="bg1"/>
              </a:solidFill>
              <a:latin typeface="Arial" panose="020B0604020202020204" pitchFamily="34" charset="0"/>
              <a:cs typeface="Arial" panose="020B0604020202020204" pitchFamily="34" charset="0"/>
            </a:endParaRPr>
          </a:p>
          <a:p>
            <a:pPr algn="ctr"/>
            <a:r>
              <a:rPr lang="en-US" sz="1000" dirty="0">
                <a:solidFill>
                  <a:schemeClr val="bg1"/>
                </a:solidFill>
                <a:latin typeface="Arial" panose="020B0604020202020204" pitchFamily="34" charset="0"/>
                <a:cs typeface="Arial" panose="020B0604020202020204" pitchFamily="34" charset="0"/>
              </a:rPr>
              <a:t>-4.6 mm Hg </a:t>
            </a:r>
          </a:p>
          <a:p>
            <a:pPr algn="ctr"/>
            <a:r>
              <a:rPr lang="en-US" sz="1000" dirty="0">
                <a:solidFill>
                  <a:schemeClr val="bg1"/>
                </a:solidFill>
                <a:latin typeface="Arial" panose="020B0604020202020204" pitchFamily="34" charset="0"/>
                <a:cs typeface="Arial" panose="020B0604020202020204" pitchFamily="34" charset="0"/>
              </a:rPr>
              <a:t>(98.3% CI, -8.8 to -0.52)</a:t>
            </a:r>
          </a:p>
        </p:txBody>
      </p:sp>
      <p:sp>
        <p:nvSpPr>
          <p:cNvPr id="10" name="Rechteck 9">
            <a:extLst>
              <a:ext uri="{FF2B5EF4-FFF2-40B4-BE49-F238E27FC236}">
                <a16:creationId xmlns:a16="http://schemas.microsoft.com/office/drawing/2014/main" id="{98FE1144-BDA1-0C43-8125-DD124A7D95A0}"/>
              </a:ext>
            </a:extLst>
          </p:cNvPr>
          <p:cNvSpPr/>
          <p:nvPr/>
        </p:nvSpPr>
        <p:spPr bwMode="auto">
          <a:xfrm>
            <a:off x="4857750" y="831042"/>
            <a:ext cx="3858955" cy="3295188"/>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2" name="Textfeld 1">
            <a:extLst>
              <a:ext uri="{FF2B5EF4-FFF2-40B4-BE49-F238E27FC236}">
                <a16:creationId xmlns:a16="http://schemas.microsoft.com/office/drawing/2014/main" id="{41887173-33F1-DC43-8FDC-122D5B7F0D79}"/>
              </a:ext>
            </a:extLst>
          </p:cNvPr>
          <p:cNvSpPr txBox="1"/>
          <p:nvPr/>
        </p:nvSpPr>
        <p:spPr>
          <a:xfrm>
            <a:off x="1822606" y="1341765"/>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
        <p:nvSpPr>
          <p:cNvPr id="20" name="Textfeld 19">
            <a:extLst>
              <a:ext uri="{FF2B5EF4-FFF2-40B4-BE49-F238E27FC236}">
                <a16:creationId xmlns:a16="http://schemas.microsoft.com/office/drawing/2014/main" id="{685D344A-375A-6341-9198-E46D93830C33}"/>
              </a:ext>
            </a:extLst>
          </p:cNvPr>
          <p:cNvSpPr txBox="1"/>
          <p:nvPr/>
        </p:nvSpPr>
        <p:spPr>
          <a:xfrm>
            <a:off x="2649107" y="1558388"/>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
        <p:nvSpPr>
          <p:cNvPr id="21" name="Textfeld 20">
            <a:extLst>
              <a:ext uri="{FF2B5EF4-FFF2-40B4-BE49-F238E27FC236}">
                <a16:creationId xmlns:a16="http://schemas.microsoft.com/office/drawing/2014/main" id="{C89C56FC-A067-A34E-AB6C-86F4D4C5281C}"/>
              </a:ext>
            </a:extLst>
          </p:cNvPr>
          <p:cNvSpPr txBox="1"/>
          <p:nvPr/>
        </p:nvSpPr>
        <p:spPr>
          <a:xfrm>
            <a:off x="3452974" y="2069826"/>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Tree>
    <p:extLst>
      <p:ext uri="{BB962C8B-B14F-4D97-AF65-F5344CB8AC3E}">
        <p14:creationId xmlns:p14="http://schemas.microsoft.com/office/powerpoint/2010/main" val="121784601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Diagramm 93">
            <a:extLst>
              <a:ext uri="{FF2B5EF4-FFF2-40B4-BE49-F238E27FC236}">
                <a16:creationId xmlns:a16="http://schemas.microsoft.com/office/drawing/2014/main" id="{C7041153-7296-42BF-BA60-CDD39B2078A7}"/>
              </a:ext>
            </a:extLst>
          </p:cNvPr>
          <p:cNvGraphicFramePr>
            <a:graphicFrameLocks/>
          </p:cNvGraphicFramePr>
          <p:nvPr>
            <p:extLst/>
          </p:nvPr>
        </p:nvGraphicFramePr>
        <p:xfrm>
          <a:off x="572566" y="831042"/>
          <a:ext cx="7977499" cy="3692752"/>
        </p:xfrm>
        <a:graphic>
          <a:graphicData uri="http://schemas.openxmlformats.org/drawingml/2006/chart">
            <c:chart xmlns:c="http://schemas.openxmlformats.org/drawingml/2006/chart" xmlns:r="http://schemas.openxmlformats.org/officeDocument/2006/relationships" r:id="rId3"/>
          </a:graphicData>
        </a:graphic>
      </p:graphicFrame>
      <p:sp>
        <p:nvSpPr>
          <p:cNvPr id="96" name="Title 1">
            <a:extLst>
              <a:ext uri="{FF2B5EF4-FFF2-40B4-BE49-F238E27FC236}">
                <a16:creationId xmlns:a16="http://schemas.microsoft.com/office/drawing/2014/main" id="{3D45B239-A294-AC46-939E-8DA04D6AB2B1}"/>
              </a:ext>
            </a:extLst>
          </p:cNvPr>
          <p:cNvSpPr txBox="1">
            <a:spLocks/>
          </p:cNvSpPr>
          <p:nvPr/>
        </p:nvSpPr>
        <p:spPr bwMode="auto">
          <a:xfrm>
            <a:off x="405926" y="-109923"/>
            <a:ext cx="8229600" cy="1143000"/>
          </a:xfrm>
          <a:prstGeom prst="rect">
            <a:avLst/>
          </a:prstGeom>
          <a:noFill/>
          <a:ln w="9525">
            <a:noFill/>
            <a:miter lim="800000"/>
            <a:headEnd/>
            <a:tailEnd/>
          </a:ln>
          <a:extLst/>
        </p:spPr>
        <p:txBody>
          <a:bodyPr vert="horz" wrap="square" lIns="0" tIns="45720" rIns="0" bIns="45720" numCol="1" anchor="ctr" anchorCtr="0" compatLnSpc="1">
            <a:prstTxWarp prst="textNoShape">
              <a:avLst/>
            </a:prstTxWarp>
            <a:noAutofit/>
          </a:bodyPr>
          <a:lstStyle>
            <a:lvl1pPr algn="ctr" rtl="0" eaLnBrk="0" fontAlgn="base" hangingPunct="0">
              <a:lnSpc>
                <a:spcPct val="85000"/>
              </a:lnSpc>
              <a:spcBef>
                <a:spcPct val="0"/>
              </a:spcBef>
              <a:spcAft>
                <a:spcPct val="0"/>
              </a:spcAft>
              <a:defRPr sz="3000" b="1">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000" i="0" kern="0" dirty="0"/>
              <a:t>Primary Endpoint</a:t>
            </a:r>
            <a:br>
              <a:rPr lang="en-US" sz="2000" i="0" kern="0" dirty="0"/>
            </a:br>
            <a:r>
              <a:rPr lang="en-US" sz="1600" i="0" kern="0" dirty="0"/>
              <a:t>Group</a:t>
            </a:r>
            <a:r>
              <a:rPr lang="en-US" sz="2000" i="0" kern="0" dirty="0"/>
              <a:t> </a:t>
            </a:r>
            <a:r>
              <a:rPr lang="en-US" sz="1600" i="0" kern="0" dirty="0"/>
              <a:t>Difference of Change in Daytime Ambulatory Systolic BP at 3 Months</a:t>
            </a:r>
            <a:endParaRPr lang="en-US" sz="2000" i="0" kern="0" dirty="0"/>
          </a:p>
        </p:txBody>
      </p:sp>
      <p:sp>
        <p:nvSpPr>
          <p:cNvPr id="97" name="Rectangle 2">
            <a:extLst>
              <a:ext uri="{FF2B5EF4-FFF2-40B4-BE49-F238E27FC236}">
                <a16:creationId xmlns:a16="http://schemas.microsoft.com/office/drawing/2014/main" id="{C692FB84-A9BD-1747-AF33-03E33E2F176C}"/>
              </a:ext>
            </a:extLst>
          </p:cNvPr>
          <p:cNvSpPr/>
          <p:nvPr/>
        </p:nvSpPr>
        <p:spPr>
          <a:xfrm>
            <a:off x="3263383" y="2239312"/>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-13.2 mmHg</a:t>
            </a:r>
          </a:p>
        </p:txBody>
      </p:sp>
      <p:sp>
        <p:nvSpPr>
          <p:cNvPr id="98" name="Rectangle 2">
            <a:extLst>
              <a:ext uri="{FF2B5EF4-FFF2-40B4-BE49-F238E27FC236}">
                <a16:creationId xmlns:a16="http://schemas.microsoft.com/office/drawing/2014/main" id="{C286E04F-B31F-944B-8D6E-E1F21503F7D9}"/>
              </a:ext>
            </a:extLst>
          </p:cNvPr>
          <p:cNvSpPr/>
          <p:nvPr/>
        </p:nvSpPr>
        <p:spPr>
          <a:xfrm>
            <a:off x="2434293" y="1740234"/>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-8.3 mmHg</a:t>
            </a:r>
          </a:p>
        </p:txBody>
      </p:sp>
      <p:sp>
        <p:nvSpPr>
          <p:cNvPr id="99" name="Rectangle 2">
            <a:extLst>
              <a:ext uri="{FF2B5EF4-FFF2-40B4-BE49-F238E27FC236}">
                <a16:creationId xmlns:a16="http://schemas.microsoft.com/office/drawing/2014/main" id="{EF36D788-F487-9141-BA55-A1333B906562}"/>
              </a:ext>
            </a:extLst>
          </p:cNvPr>
          <p:cNvSpPr/>
          <p:nvPr/>
        </p:nvSpPr>
        <p:spPr>
          <a:xfrm>
            <a:off x="1623407" y="1530816"/>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-6.5 mmHg</a:t>
            </a:r>
          </a:p>
        </p:txBody>
      </p:sp>
      <p:sp>
        <p:nvSpPr>
          <p:cNvPr id="124" name="Rectangle 2">
            <a:extLst>
              <a:ext uri="{FF2B5EF4-FFF2-40B4-BE49-F238E27FC236}">
                <a16:creationId xmlns:a16="http://schemas.microsoft.com/office/drawing/2014/main" id="{83F0D61F-2A45-E34A-87B2-9EC2BE4112DA}"/>
              </a:ext>
            </a:extLst>
          </p:cNvPr>
          <p:cNvSpPr/>
          <p:nvPr/>
        </p:nvSpPr>
        <p:spPr>
          <a:xfrm>
            <a:off x="6957538" y="1767241"/>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-7.6 mmHg</a:t>
            </a:r>
          </a:p>
        </p:txBody>
      </p:sp>
      <p:sp>
        <p:nvSpPr>
          <p:cNvPr id="125" name="Rectangle 2">
            <a:extLst>
              <a:ext uri="{FF2B5EF4-FFF2-40B4-BE49-F238E27FC236}">
                <a16:creationId xmlns:a16="http://schemas.microsoft.com/office/drawing/2014/main" id="{5A61F266-32C5-C944-B294-622A8B848C75}"/>
              </a:ext>
            </a:extLst>
          </p:cNvPr>
          <p:cNvSpPr/>
          <p:nvPr/>
        </p:nvSpPr>
        <p:spPr>
          <a:xfrm>
            <a:off x="6128446" y="1617569"/>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-6.1 mmHg</a:t>
            </a:r>
          </a:p>
        </p:txBody>
      </p:sp>
      <p:sp>
        <p:nvSpPr>
          <p:cNvPr id="126" name="Rectangle 2">
            <a:extLst>
              <a:ext uri="{FF2B5EF4-FFF2-40B4-BE49-F238E27FC236}">
                <a16:creationId xmlns:a16="http://schemas.microsoft.com/office/drawing/2014/main" id="{19913704-89D1-804B-99D6-E00C944FB391}"/>
              </a:ext>
            </a:extLst>
          </p:cNvPr>
          <p:cNvSpPr/>
          <p:nvPr/>
        </p:nvSpPr>
        <p:spPr>
          <a:xfrm>
            <a:off x="5317560" y="1326377"/>
            <a:ext cx="974219" cy="230832"/>
          </a:xfrm>
          <a:prstGeom prst="rect">
            <a:avLst/>
          </a:prstGeom>
        </p:spPr>
        <p:txBody>
          <a:bodyPr wrap="square">
            <a:spAutoFit/>
          </a:bodyPr>
          <a:lstStyle/>
          <a:p>
            <a:pPr algn="ctr"/>
            <a:r>
              <a:rPr lang="en-US" sz="900" i="0" dirty="0">
                <a:solidFill>
                  <a:schemeClr val="tx1"/>
                </a:solidFill>
                <a:latin typeface="Arial" panose="020B0604020202020204" pitchFamily="34" charset="0"/>
                <a:cs typeface="Arial" panose="020B0604020202020204" pitchFamily="34" charset="0"/>
              </a:rPr>
              <a:t>-3.2 mmHg</a:t>
            </a:r>
          </a:p>
        </p:txBody>
      </p:sp>
      <p:sp>
        <p:nvSpPr>
          <p:cNvPr id="127" name="Geschweifte Klammer rechts 126">
            <a:extLst>
              <a:ext uri="{FF2B5EF4-FFF2-40B4-BE49-F238E27FC236}">
                <a16:creationId xmlns:a16="http://schemas.microsoft.com/office/drawing/2014/main" id="{CD74DD0F-B073-7149-B44D-55DA7058D535}"/>
              </a:ext>
            </a:extLst>
          </p:cNvPr>
          <p:cNvSpPr/>
          <p:nvPr/>
        </p:nvSpPr>
        <p:spPr bwMode="auto">
          <a:xfrm rot="5400000">
            <a:off x="6188718" y="2039500"/>
            <a:ext cx="64091" cy="668948"/>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28" name="Geschweifte Klammer rechts 127">
            <a:extLst>
              <a:ext uri="{FF2B5EF4-FFF2-40B4-BE49-F238E27FC236}">
                <a16:creationId xmlns:a16="http://schemas.microsoft.com/office/drawing/2014/main" id="{FA724169-588C-0947-89EA-9DE2FDBAC8CD}"/>
              </a:ext>
            </a:extLst>
          </p:cNvPr>
          <p:cNvSpPr/>
          <p:nvPr/>
        </p:nvSpPr>
        <p:spPr bwMode="auto">
          <a:xfrm rot="5400000">
            <a:off x="6979111" y="2052596"/>
            <a:ext cx="64092" cy="642760"/>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95" name="Rectangle 2">
            <a:extLst>
              <a:ext uri="{FF2B5EF4-FFF2-40B4-BE49-F238E27FC236}">
                <a16:creationId xmlns:a16="http://schemas.microsoft.com/office/drawing/2014/main" id="{ECD3B52E-7EF7-AA42-B08D-B974F650E2FF}"/>
              </a:ext>
            </a:extLst>
          </p:cNvPr>
          <p:cNvSpPr/>
          <p:nvPr/>
        </p:nvSpPr>
        <p:spPr>
          <a:xfrm>
            <a:off x="1700413" y="3296026"/>
            <a:ext cx="2463707" cy="738664"/>
          </a:xfrm>
          <a:prstGeom prst="rect">
            <a:avLst/>
          </a:prstGeom>
        </p:spPr>
        <p:txBody>
          <a:bodyPr wrap="square">
            <a:spAutoFit/>
          </a:bodyPr>
          <a:lstStyle/>
          <a:p>
            <a:pPr algn="ctr"/>
            <a:r>
              <a:rPr lang="en-US" sz="1000" dirty="0">
                <a:solidFill>
                  <a:schemeClr val="bg1"/>
                </a:solidFill>
                <a:latin typeface="Arial" panose="020B0604020202020204" pitchFamily="34" charset="0"/>
                <a:cs typeface="Arial" panose="020B0604020202020204" pitchFamily="34" charset="0"/>
              </a:rPr>
              <a:t>Between group difference</a:t>
            </a:r>
          </a:p>
          <a:p>
            <a:pPr algn="ctr"/>
            <a:r>
              <a:rPr lang="en-US" sz="1000" dirty="0">
                <a:solidFill>
                  <a:schemeClr val="bg1"/>
                </a:solidFill>
                <a:latin typeface="Arial" panose="020B0604020202020204" pitchFamily="34" charset="0"/>
                <a:cs typeface="Arial" panose="020B0604020202020204" pitchFamily="34" charset="0"/>
              </a:rPr>
              <a:t>RF main artery vs. ultrasound</a:t>
            </a:r>
          </a:p>
          <a:p>
            <a:pPr algn="ctr"/>
            <a:endParaRPr lang="en-US" sz="200" dirty="0">
              <a:solidFill>
                <a:schemeClr val="bg1"/>
              </a:solidFill>
              <a:latin typeface="Arial" panose="020B0604020202020204" pitchFamily="34" charset="0"/>
              <a:cs typeface="Arial" panose="020B0604020202020204" pitchFamily="34" charset="0"/>
            </a:endParaRPr>
          </a:p>
          <a:p>
            <a:pPr algn="ctr"/>
            <a:r>
              <a:rPr lang="en-US" sz="1000" dirty="0">
                <a:solidFill>
                  <a:schemeClr val="bg1"/>
                </a:solidFill>
                <a:latin typeface="Arial" panose="020B0604020202020204" pitchFamily="34" charset="0"/>
                <a:cs typeface="Arial" panose="020B0604020202020204" pitchFamily="34" charset="0"/>
              </a:rPr>
              <a:t>-6.7 mm Hg </a:t>
            </a:r>
          </a:p>
          <a:p>
            <a:pPr algn="ctr"/>
            <a:r>
              <a:rPr lang="en-US" sz="1000" dirty="0">
                <a:solidFill>
                  <a:schemeClr val="bg1"/>
                </a:solidFill>
                <a:latin typeface="Arial" panose="020B0604020202020204" pitchFamily="34" charset="0"/>
                <a:cs typeface="Arial" panose="020B0604020202020204" pitchFamily="34" charset="0"/>
              </a:rPr>
              <a:t>(98.3% CI, -13.2 to -0.2)</a:t>
            </a:r>
          </a:p>
        </p:txBody>
      </p:sp>
      <p:sp>
        <p:nvSpPr>
          <p:cNvPr id="13" name="Geschweifte Klammer rechts 12">
            <a:extLst>
              <a:ext uri="{FF2B5EF4-FFF2-40B4-BE49-F238E27FC236}">
                <a16:creationId xmlns:a16="http://schemas.microsoft.com/office/drawing/2014/main" id="{2957C6FF-C550-4546-BDA4-27F7A93CF483}"/>
              </a:ext>
            </a:extLst>
          </p:cNvPr>
          <p:cNvSpPr/>
          <p:nvPr/>
        </p:nvSpPr>
        <p:spPr bwMode="auto">
          <a:xfrm rot="5400000">
            <a:off x="2487131" y="2236505"/>
            <a:ext cx="64091" cy="668948"/>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22" name="Geschweifte Klammer rechts 121">
            <a:extLst>
              <a:ext uri="{FF2B5EF4-FFF2-40B4-BE49-F238E27FC236}">
                <a16:creationId xmlns:a16="http://schemas.microsoft.com/office/drawing/2014/main" id="{FF8D81AB-3DEB-1249-A735-5C824D398650}"/>
              </a:ext>
            </a:extLst>
          </p:cNvPr>
          <p:cNvSpPr/>
          <p:nvPr/>
        </p:nvSpPr>
        <p:spPr bwMode="auto">
          <a:xfrm rot="5400000">
            <a:off x="3277524" y="2249601"/>
            <a:ext cx="64092" cy="642760"/>
          </a:xfrm>
          <a:prstGeom prst="rightBrace">
            <a:avLst>
              <a:gd name="adj1" fmla="val 8333"/>
              <a:gd name="adj2" fmla="val 45763"/>
            </a:avLst>
          </a:prstGeom>
          <a:no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32" name="Geschweifte Klammer rechts 131">
            <a:extLst>
              <a:ext uri="{FF2B5EF4-FFF2-40B4-BE49-F238E27FC236}">
                <a16:creationId xmlns:a16="http://schemas.microsoft.com/office/drawing/2014/main" id="{CD17415E-3A66-4E43-B848-27584A4BFC58}"/>
              </a:ext>
            </a:extLst>
          </p:cNvPr>
          <p:cNvSpPr/>
          <p:nvPr/>
        </p:nvSpPr>
        <p:spPr bwMode="auto">
          <a:xfrm rot="5400000">
            <a:off x="2862591" y="2059766"/>
            <a:ext cx="90469" cy="1446248"/>
          </a:xfrm>
          <a:prstGeom prst="rightBrace">
            <a:avLst>
              <a:gd name="adj1" fmla="val 8333"/>
              <a:gd name="adj2" fmla="val 50389"/>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0"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34" name="Geschweifte Klammer rechts 133">
            <a:extLst>
              <a:ext uri="{FF2B5EF4-FFF2-40B4-BE49-F238E27FC236}">
                <a16:creationId xmlns:a16="http://schemas.microsoft.com/office/drawing/2014/main" id="{783572D9-D8BA-7144-8847-C3D831B135C8}"/>
              </a:ext>
            </a:extLst>
          </p:cNvPr>
          <p:cNvSpPr/>
          <p:nvPr/>
        </p:nvSpPr>
        <p:spPr bwMode="auto">
          <a:xfrm rot="5400000">
            <a:off x="6554452" y="1899333"/>
            <a:ext cx="109922" cy="1446248"/>
          </a:xfrm>
          <a:prstGeom prst="rightBrace">
            <a:avLst>
              <a:gd name="adj1" fmla="val 8333"/>
              <a:gd name="adj2" fmla="val 50389"/>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35" name="Rectangle 2">
            <a:extLst>
              <a:ext uri="{FF2B5EF4-FFF2-40B4-BE49-F238E27FC236}">
                <a16:creationId xmlns:a16="http://schemas.microsoft.com/office/drawing/2014/main" id="{1711087F-C948-B149-8D60-B30AF92ED592}"/>
              </a:ext>
            </a:extLst>
          </p:cNvPr>
          <p:cNvSpPr/>
          <p:nvPr/>
        </p:nvSpPr>
        <p:spPr>
          <a:xfrm>
            <a:off x="5383701" y="3270307"/>
            <a:ext cx="2463707" cy="738664"/>
          </a:xfrm>
          <a:prstGeom prst="rect">
            <a:avLst/>
          </a:prstGeom>
        </p:spPr>
        <p:txBody>
          <a:bodyPr wrap="square">
            <a:spAutoFit/>
          </a:bodyPr>
          <a:lstStyle/>
          <a:p>
            <a:pPr algn="ctr"/>
            <a:r>
              <a:rPr lang="en-US" sz="1000" dirty="0">
                <a:solidFill>
                  <a:schemeClr val="bg1"/>
                </a:solidFill>
                <a:latin typeface="Arial" panose="020B0604020202020204" pitchFamily="34" charset="0"/>
                <a:cs typeface="Arial" panose="020B0604020202020204" pitchFamily="34" charset="0"/>
              </a:rPr>
              <a:t>Between Group Difference</a:t>
            </a:r>
          </a:p>
          <a:p>
            <a:pPr algn="ctr"/>
            <a:r>
              <a:rPr lang="en-US" sz="1000" dirty="0">
                <a:solidFill>
                  <a:schemeClr val="bg1"/>
                </a:solidFill>
                <a:latin typeface="Arial" panose="020B0604020202020204" pitchFamily="34" charset="0"/>
                <a:cs typeface="Arial" panose="020B0604020202020204" pitchFamily="34" charset="0"/>
              </a:rPr>
              <a:t>RF main artery vs. Ultrasound</a:t>
            </a:r>
          </a:p>
          <a:p>
            <a:pPr algn="ctr"/>
            <a:endParaRPr lang="en-US" sz="200" dirty="0">
              <a:solidFill>
                <a:schemeClr val="bg1"/>
              </a:solidFill>
              <a:latin typeface="Arial" panose="020B0604020202020204" pitchFamily="34" charset="0"/>
              <a:cs typeface="Arial" panose="020B0604020202020204" pitchFamily="34" charset="0"/>
            </a:endParaRPr>
          </a:p>
          <a:p>
            <a:pPr algn="ctr"/>
            <a:r>
              <a:rPr lang="en-US" sz="1000" dirty="0">
                <a:solidFill>
                  <a:schemeClr val="bg1"/>
                </a:solidFill>
                <a:latin typeface="Arial" panose="020B0604020202020204" pitchFamily="34" charset="0"/>
                <a:cs typeface="Arial" panose="020B0604020202020204" pitchFamily="34" charset="0"/>
              </a:rPr>
              <a:t>-4.4 mm Hg </a:t>
            </a:r>
          </a:p>
          <a:p>
            <a:pPr algn="ctr"/>
            <a:r>
              <a:rPr lang="en-US" sz="1000" dirty="0">
                <a:solidFill>
                  <a:schemeClr val="bg1"/>
                </a:solidFill>
                <a:latin typeface="Arial" panose="020B0604020202020204" pitchFamily="34" charset="0"/>
                <a:cs typeface="Arial" panose="020B0604020202020204" pitchFamily="34" charset="0"/>
              </a:rPr>
              <a:t>(98.3% CI, -8.8 to -0.52)</a:t>
            </a:r>
          </a:p>
        </p:txBody>
      </p:sp>
      <p:sp>
        <p:nvSpPr>
          <p:cNvPr id="18" name="Textfeld 17">
            <a:extLst>
              <a:ext uri="{FF2B5EF4-FFF2-40B4-BE49-F238E27FC236}">
                <a16:creationId xmlns:a16="http://schemas.microsoft.com/office/drawing/2014/main" id="{A7ED647C-33F9-1343-AF36-B2417C9E688C}"/>
              </a:ext>
            </a:extLst>
          </p:cNvPr>
          <p:cNvSpPr txBox="1"/>
          <p:nvPr/>
        </p:nvSpPr>
        <p:spPr>
          <a:xfrm>
            <a:off x="1822606" y="1341765"/>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
        <p:nvSpPr>
          <p:cNvPr id="19" name="Textfeld 18">
            <a:extLst>
              <a:ext uri="{FF2B5EF4-FFF2-40B4-BE49-F238E27FC236}">
                <a16:creationId xmlns:a16="http://schemas.microsoft.com/office/drawing/2014/main" id="{D91405D0-3AC2-8D4D-A3E7-DC4C136AD0FC}"/>
              </a:ext>
            </a:extLst>
          </p:cNvPr>
          <p:cNvSpPr txBox="1"/>
          <p:nvPr/>
        </p:nvSpPr>
        <p:spPr>
          <a:xfrm>
            <a:off x="2649107" y="1558388"/>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
        <p:nvSpPr>
          <p:cNvPr id="20" name="Textfeld 19">
            <a:extLst>
              <a:ext uri="{FF2B5EF4-FFF2-40B4-BE49-F238E27FC236}">
                <a16:creationId xmlns:a16="http://schemas.microsoft.com/office/drawing/2014/main" id="{99A588F3-0623-7546-A5E6-58616597FA66}"/>
              </a:ext>
            </a:extLst>
          </p:cNvPr>
          <p:cNvSpPr txBox="1"/>
          <p:nvPr/>
        </p:nvSpPr>
        <p:spPr>
          <a:xfrm>
            <a:off x="3452974" y="2069826"/>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
        <p:nvSpPr>
          <p:cNvPr id="24" name="Textfeld 23">
            <a:extLst>
              <a:ext uri="{FF2B5EF4-FFF2-40B4-BE49-F238E27FC236}">
                <a16:creationId xmlns:a16="http://schemas.microsoft.com/office/drawing/2014/main" id="{49F8C48F-46FC-F44D-B856-69B6F042FFC1}"/>
              </a:ext>
            </a:extLst>
          </p:cNvPr>
          <p:cNvSpPr txBox="1"/>
          <p:nvPr/>
        </p:nvSpPr>
        <p:spPr>
          <a:xfrm>
            <a:off x="5524332" y="1179222"/>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
        <p:nvSpPr>
          <p:cNvPr id="25" name="Textfeld 24">
            <a:extLst>
              <a:ext uri="{FF2B5EF4-FFF2-40B4-BE49-F238E27FC236}">
                <a16:creationId xmlns:a16="http://schemas.microsoft.com/office/drawing/2014/main" id="{09832255-8EE9-4F45-9247-4ED6B484D2CD}"/>
              </a:ext>
            </a:extLst>
          </p:cNvPr>
          <p:cNvSpPr txBox="1"/>
          <p:nvPr/>
        </p:nvSpPr>
        <p:spPr>
          <a:xfrm>
            <a:off x="6339947" y="1450275"/>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
        <p:nvSpPr>
          <p:cNvPr id="26" name="Textfeld 25">
            <a:extLst>
              <a:ext uri="{FF2B5EF4-FFF2-40B4-BE49-F238E27FC236}">
                <a16:creationId xmlns:a16="http://schemas.microsoft.com/office/drawing/2014/main" id="{FFC0F7D7-C748-BC48-9565-CBED49B18058}"/>
              </a:ext>
            </a:extLst>
          </p:cNvPr>
          <p:cNvSpPr txBox="1"/>
          <p:nvPr/>
        </p:nvSpPr>
        <p:spPr>
          <a:xfrm>
            <a:off x="7165586" y="1602483"/>
            <a:ext cx="595035" cy="215444"/>
          </a:xfrm>
          <a:prstGeom prst="rect">
            <a:avLst/>
          </a:prstGeom>
          <a:noFill/>
        </p:spPr>
        <p:txBody>
          <a:bodyPr wrap="none" rtlCol="0">
            <a:spAutoFit/>
          </a:bodyPr>
          <a:lstStyle/>
          <a:p>
            <a:r>
              <a:rPr lang="en-US" sz="800" i="0">
                <a:solidFill>
                  <a:schemeClr val="tx1"/>
                </a:solidFill>
              </a:rPr>
              <a:t>p&lt;0.001 </a:t>
            </a:r>
            <a:endParaRPr lang="de-DE" sz="800" i="0" dirty="0" err="1">
              <a:solidFill>
                <a:schemeClr val="tx1"/>
              </a:solidFill>
            </a:endParaRPr>
          </a:p>
        </p:txBody>
      </p:sp>
    </p:spTree>
    <p:extLst>
      <p:ext uri="{BB962C8B-B14F-4D97-AF65-F5344CB8AC3E}">
        <p14:creationId xmlns:p14="http://schemas.microsoft.com/office/powerpoint/2010/main" val="76585806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uppieren 38">
            <a:extLst>
              <a:ext uri="{FF2B5EF4-FFF2-40B4-BE49-F238E27FC236}">
                <a16:creationId xmlns:a16="http://schemas.microsoft.com/office/drawing/2014/main" id="{9879C399-16EA-A248-A831-83147B77FB2B}"/>
              </a:ext>
            </a:extLst>
          </p:cNvPr>
          <p:cNvGrpSpPr/>
          <p:nvPr/>
        </p:nvGrpSpPr>
        <p:grpSpPr>
          <a:xfrm>
            <a:off x="684800" y="760287"/>
            <a:ext cx="3780164" cy="3874155"/>
            <a:chOff x="584866" y="627727"/>
            <a:chExt cx="6744880" cy="5677538"/>
          </a:xfrm>
        </p:grpSpPr>
        <p:graphicFrame>
          <p:nvGraphicFramePr>
            <p:cNvPr id="40" name="Diagramm 39">
              <a:extLst>
                <a:ext uri="{FF2B5EF4-FFF2-40B4-BE49-F238E27FC236}">
                  <a16:creationId xmlns:a16="http://schemas.microsoft.com/office/drawing/2014/main" id="{5A5921D8-4052-E846-BBE5-2D50ACCE44A3}"/>
                </a:ext>
              </a:extLst>
            </p:cNvPr>
            <p:cNvGraphicFramePr>
              <a:graphicFrameLocks/>
            </p:cNvGraphicFramePr>
            <p:nvPr>
              <p:extLst>
                <p:ext uri="{D42A27DB-BD31-4B8C-83A1-F6EECF244321}">
                  <p14:modId xmlns:p14="http://schemas.microsoft.com/office/powerpoint/2010/main" val="12814856"/>
                </p:ext>
              </p:extLst>
            </p:nvPr>
          </p:nvGraphicFramePr>
          <p:xfrm>
            <a:off x="1108606" y="904726"/>
            <a:ext cx="5917154"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Diagramm 40">
              <a:extLst>
                <a:ext uri="{FF2B5EF4-FFF2-40B4-BE49-F238E27FC236}">
                  <a16:creationId xmlns:a16="http://schemas.microsoft.com/office/drawing/2014/main" id="{7A81B3AB-9AF8-994C-8873-DD2D3CB2ECE9}"/>
                </a:ext>
              </a:extLst>
            </p:cNvPr>
            <p:cNvGraphicFramePr>
              <a:graphicFrameLocks/>
            </p:cNvGraphicFramePr>
            <p:nvPr>
              <p:extLst>
                <p:ext uri="{D42A27DB-BD31-4B8C-83A1-F6EECF244321}">
                  <p14:modId xmlns:p14="http://schemas.microsoft.com/office/powerpoint/2010/main" val="2894303211"/>
                </p:ext>
              </p:extLst>
            </p:nvPr>
          </p:nvGraphicFramePr>
          <p:xfrm>
            <a:off x="1108606" y="3781711"/>
            <a:ext cx="5917153" cy="2523554"/>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Gerader Verbinder 10">
              <a:extLst>
                <a:ext uri="{FF2B5EF4-FFF2-40B4-BE49-F238E27FC236}">
                  <a16:creationId xmlns:a16="http://schemas.microsoft.com/office/drawing/2014/main" id="{73C60756-AC71-4041-A77A-449FA70A6A4D}"/>
                </a:ext>
              </a:extLst>
            </p:cNvPr>
            <p:cNvCxnSpPr>
              <a:cxnSpLocks/>
            </p:cNvCxnSpPr>
            <p:nvPr/>
          </p:nvCxnSpPr>
          <p:spPr>
            <a:xfrm flipV="1">
              <a:off x="5041786" y="1073632"/>
              <a:ext cx="0" cy="1966335"/>
            </a:xfrm>
            <a:prstGeom prst="line">
              <a:avLst/>
            </a:prstGeom>
            <a:noFill/>
            <a:ln w="6350" cap="flat" cmpd="sng" algn="ctr">
              <a:solidFill>
                <a:srgbClr val="E7E6E6">
                  <a:lumMod val="25000"/>
                </a:srgbClr>
              </a:solidFill>
              <a:prstDash val="dash"/>
              <a:miter lim="800000"/>
            </a:ln>
            <a:effectLst/>
          </p:spPr>
        </p:cxnSp>
        <p:sp>
          <p:nvSpPr>
            <p:cNvPr id="43" name="Textfeld 42">
              <a:extLst>
                <a:ext uri="{FF2B5EF4-FFF2-40B4-BE49-F238E27FC236}">
                  <a16:creationId xmlns:a16="http://schemas.microsoft.com/office/drawing/2014/main" id="{01130087-0815-0541-9B82-8B1857D67980}"/>
                </a:ext>
              </a:extLst>
            </p:cNvPr>
            <p:cNvSpPr txBox="1"/>
            <p:nvPr/>
          </p:nvSpPr>
          <p:spPr>
            <a:xfrm>
              <a:off x="1236928" y="627727"/>
              <a:ext cx="4688454" cy="38338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Radiofrequency ablation main artery</a:t>
              </a:r>
            </a:p>
          </p:txBody>
        </p:sp>
        <p:sp>
          <p:nvSpPr>
            <p:cNvPr id="44" name="Textfeld 43">
              <a:extLst>
                <a:ext uri="{FF2B5EF4-FFF2-40B4-BE49-F238E27FC236}">
                  <a16:creationId xmlns:a16="http://schemas.microsoft.com/office/drawing/2014/main" id="{3C026EE9-0B55-A344-B9B4-BEB3F633C275}"/>
                </a:ext>
              </a:extLst>
            </p:cNvPr>
            <p:cNvSpPr txBox="1"/>
            <p:nvPr/>
          </p:nvSpPr>
          <p:spPr>
            <a:xfrm>
              <a:off x="1236928" y="3523494"/>
              <a:ext cx="6092818" cy="38338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Radiofrequency ablation main artery + branches</a:t>
              </a:r>
            </a:p>
          </p:txBody>
        </p:sp>
        <p:sp>
          <p:nvSpPr>
            <p:cNvPr id="45" name="Textfeld 44">
              <a:extLst>
                <a:ext uri="{FF2B5EF4-FFF2-40B4-BE49-F238E27FC236}">
                  <a16:creationId xmlns:a16="http://schemas.microsoft.com/office/drawing/2014/main" id="{2F54206C-C2FA-0646-B957-9870E4307245}"/>
                </a:ext>
              </a:extLst>
            </p:cNvPr>
            <p:cNvSpPr txBox="1"/>
            <p:nvPr/>
          </p:nvSpPr>
          <p:spPr>
            <a:xfrm>
              <a:off x="3029888" y="1051540"/>
              <a:ext cx="2134289" cy="38338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66% responder</a:t>
              </a:r>
            </a:p>
          </p:txBody>
        </p:sp>
        <p:cxnSp>
          <p:nvCxnSpPr>
            <p:cNvPr id="46" name="Gerader Verbinder 25">
              <a:extLst>
                <a:ext uri="{FF2B5EF4-FFF2-40B4-BE49-F238E27FC236}">
                  <a16:creationId xmlns:a16="http://schemas.microsoft.com/office/drawing/2014/main" id="{4B798B1D-DA5D-1A4B-A4EB-10D1B8E98EB2}"/>
                </a:ext>
              </a:extLst>
            </p:cNvPr>
            <p:cNvCxnSpPr>
              <a:cxnSpLocks/>
            </p:cNvCxnSpPr>
            <p:nvPr/>
          </p:nvCxnSpPr>
          <p:spPr>
            <a:xfrm flipV="1">
              <a:off x="5429341" y="3974207"/>
              <a:ext cx="0" cy="2118636"/>
            </a:xfrm>
            <a:prstGeom prst="line">
              <a:avLst/>
            </a:prstGeom>
            <a:noFill/>
            <a:ln w="6350" cap="flat" cmpd="sng" algn="ctr">
              <a:solidFill>
                <a:srgbClr val="E7E6E6">
                  <a:lumMod val="25000"/>
                </a:srgbClr>
              </a:solidFill>
              <a:prstDash val="dash"/>
              <a:miter lim="800000"/>
            </a:ln>
            <a:effectLst/>
          </p:spPr>
        </p:cxnSp>
        <p:sp>
          <p:nvSpPr>
            <p:cNvPr id="47" name="Textfeld 46">
              <a:extLst>
                <a:ext uri="{FF2B5EF4-FFF2-40B4-BE49-F238E27FC236}">
                  <a16:creationId xmlns:a16="http://schemas.microsoft.com/office/drawing/2014/main" id="{39738DD6-DE1E-A343-8911-7EAAE4435306}"/>
                </a:ext>
              </a:extLst>
            </p:cNvPr>
            <p:cNvSpPr txBox="1"/>
            <p:nvPr/>
          </p:nvSpPr>
          <p:spPr>
            <a:xfrm>
              <a:off x="3397950" y="3937826"/>
              <a:ext cx="2134289" cy="38338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73% responder</a:t>
              </a:r>
            </a:p>
          </p:txBody>
        </p:sp>
        <p:sp>
          <p:nvSpPr>
            <p:cNvPr id="48" name="Textfeld 47">
              <a:extLst>
                <a:ext uri="{FF2B5EF4-FFF2-40B4-BE49-F238E27FC236}">
                  <a16:creationId xmlns:a16="http://schemas.microsoft.com/office/drawing/2014/main" id="{910898FD-7D14-8B46-B0B9-5E0821E3E9EB}"/>
                </a:ext>
              </a:extLst>
            </p:cNvPr>
            <p:cNvSpPr txBox="1"/>
            <p:nvPr/>
          </p:nvSpPr>
          <p:spPr>
            <a:xfrm rot="16200000">
              <a:off x="-446493" y="1673471"/>
              <a:ext cx="2666797" cy="604076"/>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dirty="0">
                  <a:ln>
                    <a:noFill/>
                  </a:ln>
                  <a:solidFill>
                    <a:schemeClr val="bg1"/>
                  </a:solidFill>
                  <a:effectLst/>
                  <a:uLnTx/>
                  <a:uFillTx/>
                  <a:latin typeface="Calibri" panose="020F0502020204030204"/>
                  <a:ea typeface="+mn-ea"/>
                  <a:cs typeface="+mn-cs"/>
                </a:rPr>
                <a:t>Change in systolic daytime ambulatory </a:t>
              </a:r>
              <a:br>
                <a:rPr kumimoji="0" lang="en-US" sz="800" b="0" i="0" u="none" strike="noStrike" kern="0" cap="none" spc="0" normalizeH="0" baseline="0" dirty="0">
                  <a:ln>
                    <a:noFill/>
                  </a:ln>
                  <a:solidFill>
                    <a:schemeClr val="bg1"/>
                  </a:solidFill>
                  <a:effectLst/>
                  <a:uLnTx/>
                  <a:uFillTx/>
                  <a:latin typeface="Calibri" panose="020F0502020204030204"/>
                  <a:ea typeface="+mn-ea"/>
                  <a:cs typeface="+mn-cs"/>
                </a:rPr>
              </a:br>
              <a:r>
                <a:rPr kumimoji="0" lang="en-US" sz="800" b="0" i="0" u="none" strike="noStrike" kern="0" cap="none" spc="0" normalizeH="0" baseline="0" dirty="0">
                  <a:ln>
                    <a:noFill/>
                  </a:ln>
                  <a:solidFill>
                    <a:schemeClr val="bg1"/>
                  </a:solidFill>
                  <a:effectLst/>
                  <a:uLnTx/>
                  <a:uFillTx/>
                  <a:latin typeface="Calibri" panose="020F0502020204030204"/>
                  <a:ea typeface="+mn-ea"/>
                  <a:cs typeface="+mn-cs"/>
                </a:rPr>
                <a:t>blood pressure (mmHg)</a:t>
              </a:r>
            </a:p>
          </p:txBody>
        </p:sp>
        <p:sp>
          <p:nvSpPr>
            <p:cNvPr id="49" name="Textfeld 48">
              <a:extLst>
                <a:ext uri="{FF2B5EF4-FFF2-40B4-BE49-F238E27FC236}">
                  <a16:creationId xmlns:a16="http://schemas.microsoft.com/office/drawing/2014/main" id="{03FF3CAC-7D46-1E49-A45A-7FF7FB8B59D5}"/>
                </a:ext>
              </a:extLst>
            </p:cNvPr>
            <p:cNvSpPr txBox="1"/>
            <p:nvPr/>
          </p:nvSpPr>
          <p:spPr>
            <a:xfrm rot="16200000">
              <a:off x="-446495" y="4569240"/>
              <a:ext cx="2666797" cy="604076"/>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dirty="0">
                  <a:ln>
                    <a:noFill/>
                  </a:ln>
                  <a:solidFill>
                    <a:schemeClr val="bg1"/>
                  </a:solidFill>
                  <a:effectLst/>
                  <a:uLnTx/>
                  <a:uFillTx/>
                  <a:latin typeface="Calibri" panose="020F0502020204030204"/>
                  <a:ea typeface="+mn-ea"/>
                  <a:cs typeface="+mn-cs"/>
                </a:rPr>
                <a:t>Change in systolic daytime ambulatory </a:t>
              </a:r>
              <a:br>
                <a:rPr kumimoji="0" lang="en-US" sz="800" b="0" i="0" u="none" strike="noStrike" kern="0" cap="none" spc="0" normalizeH="0" baseline="0" dirty="0">
                  <a:ln>
                    <a:noFill/>
                  </a:ln>
                  <a:solidFill>
                    <a:schemeClr val="bg1"/>
                  </a:solidFill>
                  <a:effectLst/>
                  <a:uLnTx/>
                  <a:uFillTx/>
                  <a:latin typeface="Calibri" panose="020F0502020204030204"/>
                  <a:ea typeface="+mn-ea"/>
                  <a:cs typeface="+mn-cs"/>
                </a:rPr>
              </a:br>
              <a:r>
                <a:rPr kumimoji="0" lang="en-US" sz="800" b="0" i="0" u="none" strike="noStrike" kern="0" cap="none" spc="0" normalizeH="0" baseline="0" dirty="0">
                  <a:ln>
                    <a:noFill/>
                  </a:ln>
                  <a:solidFill>
                    <a:schemeClr val="bg1"/>
                  </a:solidFill>
                  <a:effectLst/>
                  <a:uLnTx/>
                  <a:uFillTx/>
                  <a:latin typeface="Calibri" panose="020F0502020204030204"/>
                  <a:ea typeface="+mn-ea"/>
                  <a:cs typeface="+mn-cs"/>
                </a:rPr>
                <a:t>blood pressure (mmHg)</a:t>
              </a:r>
            </a:p>
          </p:txBody>
        </p:sp>
      </p:grpSp>
      <p:grpSp>
        <p:nvGrpSpPr>
          <p:cNvPr id="66" name="Gruppieren 65">
            <a:extLst>
              <a:ext uri="{FF2B5EF4-FFF2-40B4-BE49-F238E27FC236}">
                <a16:creationId xmlns:a16="http://schemas.microsoft.com/office/drawing/2014/main" id="{820B0A81-8E6A-7243-BE90-C98E4D64C72B}"/>
              </a:ext>
            </a:extLst>
          </p:cNvPr>
          <p:cNvGrpSpPr/>
          <p:nvPr/>
        </p:nvGrpSpPr>
        <p:grpSpPr>
          <a:xfrm>
            <a:off x="4960005" y="1179687"/>
            <a:ext cx="3681854" cy="2035881"/>
            <a:chOff x="511342" y="6340051"/>
            <a:chExt cx="6450805" cy="2800523"/>
          </a:xfrm>
        </p:grpSpPr>
        <p:graphicFrame>
          <p:nvGraphicFramePr>
            <p:cNvPr id="67" name="Diagramm 66">
              <a:extLst>
                <a:ext uri="{FF2B5EF4-FFF2-40B4-BE49-F238E27FC236}">
                  <a16:creationId xmlns:a16="http://schemas.microsoft.com/office/drawing/2014/main" id="{1698EBF5-D3EB-E34B-B593-7F32FD9108A8}"/>
                </a:ext>
              </a:extLst>
            </p:cNvPr>
            <p:cNvGraphicFramePr>
              <a:graphicFrameLocks/>
            </p:cNvGraphicFramePr>
            <p:nvPr>
              <p:extLst>
                <p:ext uri="{D42A27DB-BD31-4B8C-83A1-F6EECF244321}">
                  <p14:modId xmlns:p14="http://schemas.microsoft.com/office/powerpoint/2010/main" val="1590401913"/>
                </p:ext>
              </p:extLst>
            </p:nvPr>
          </p:nvGraphicFramePr>
          <p:xfrm>
            <a:off x="1044990" y="6584381"/>
            <a:ext cx="5917157" cy="2282726"/>
          </p:xfrm>
          <a:graphic>
            <a:graphicData uri="http://schemas.openxmlformats.org/drawingml/2006/chart">
              <c:chart xmlns:c="http://schemas.openxmlformats.org/drawingml/2006/chart" xmlns:r="http://schemas.openxmlformats.org/officeDocument/2006/relationships" r:id="rId5"/>
            </a:graphicData>
          </a:graphic>
        </p:graphicFrame>
        <p:sp>
          <p:nvSpPr>
            <p:cNvPr id="68" name="Textfeld 67">
              <a:extLst>
                <a:ext uri="{FF2B5EF4-FFF2-40B4-BE49-F238E27FC236}">
                  <a16:creationId xmlns:a16="http://schemas.microsoft.com/office/drawing/2014/main" id="{778AD435-4771-8149-8DF8-97360E54643F}"/>
                </a:ext>
              </a:extLst>
            </p:cNvPr>
            <p:cNvSpPr txBox="1"/>
            <p:nvPr/>
          </p:nvSpPr>
          <p:spPr>
            <a:xfrm>
              <a:off x="1108605" y="6340051"/>
              <a:ext cx="4039252" cy="35986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Ultrasound ablation main artery</a:t>
              </a:r>
            </a:p>
          </p:txBody>
        </p:sp>
        <p:cxnSp>
          <p:nvCxnSpPr>
            <p:cNvPr id="69" name="Gerader Verbinder 27">
              <a:extLst>
                <a:ext uri="{FF2B5EF4-FFF2-40B4-BE49-F238E27FC236}">
                  <a16:creationId xmlns:a16="http://schemas.microsoft.com/office/drawing/2014/main" id="{D06730C1-D0FA-7147-9872-B1AD7D566963}"/>
                </a:ext>
              </a:extLst>
            </p:cNvPr>
            <p:cNvCxnSpPr>
              <a:cxnSpLocks/>
            </p:cNvCxnSpPr>
            <p:nvPr/>
          </p:nvCxnSpPr>
          <p:spPr>
            <a:xfrm flipV="1">
              <a:off x="5025722" y="6775699"/>
              <a:ext cx="0" cy="1900651"/>
            </a:xfrm>
            <a:prstGeom prst="line">
              <a:avLst/>
            </a:prstGeom>
            <a:noFill/>
            <a:ln w="6350" cap="flat" cmpd="sng" algn="ctr">
              <a:solidFill>
                <a:srgbClr val="E7E6E6">
                  <a:lumMod val="25000"/>
                </a:srgbClr>
              </a:solidFill>
              <a:prstDash val="dash"/>
              <a:miter lim="800000"/>
            </a:ln>
            <a:effectLst/>
          </p:spPr>
        </p:cxnSp>
        <p:sp>
          <p:nvSpPr>
            <p:cNvPr id="70" name="Textfeld 69">
              <a:extLst>
                <a:ext uri="{FF2B5EF4-FFF2-40B4-BE49-F238E27FC236}">
                  <a16:creationId xmlns:a16="http://schemas.microsoft.com/office/drawing/2014/main" id="{6EECF457-1DF7-3541-908E-945975D816EF}"/>
                </a:ext>
              </a:extLst>
            </p:cNvPr>
            <p:cNvSpPr txBox="1"/>
            <p:nvPr/>
          </p:nvSpPr>
          <p:spPr>
            <a:xfrm>
              <a:off x="3006180" y="6725368"/>
              <a:ext cx="2095738" cy="35986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67% responder</a:t>
              </a:r>
            </a:p>
          </p:txBody>
        </p:sp>
        <p:sp>
          <p:nvSpPr>
            <p:cNvPr id="71" name="Textfeld 70">
              <a:extLst>
                <a:ext uri="{FF2B5EF4-FFF2-40B4-BE49-F238E27FC236}">
                  <a16:creationId xmlns:a16="http://schemas.microsoft.com/office/drawing/2014/main" id="{384CD442-2AD8-6C4B-A800-9A0EEA0FD1A7}"/>
                </a:ext>
              </a:extLst>
            </p:cNvPr>
            <p:cNvSpPr txBox="1"/>
            <p:nvPr/>
          </p:nvSpPr>
          <p:spPr>
            <a:xfrm rot="16200000">
              <a:off x="-556729" y="7425413"/>
              <a:ext cx="2783232" cy="647089"/>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dirty="0">
                  <a:ln>
                    <a:noFill/>
                  </a:ln>
                  <a:solidFill>
                    <a:schemeClr val="bg1"/>
                  </a:solidFill>
                  <a:effectLst/>
                  <a:uLnTx/>
                  <a:uFillTx/>
                  <a:latin typeface="Calibri" panose="020F0502020204030204"/>
                  <a:ea typeface="+mn-ea"/>
                  <a:cs typeface="+mn-cs"/>
                </a:rPr>
                <a:t>Change in systolic daytime ambulatory </a:t>
              </a:r>
              <a:br>
                <a:rPr kumimoji="0" lang="en-US" sz="900" b="0" i="0" u="none" strike="noStrike" kern="0" cap="none" spc="0" normalizeH="0" baseline="0" dirty="0">
                  <a:ln>
                    <a:noFill/>
                  </a:ln>
                  <a:solidFill>
                    <a:schemeClr val="bg1"/>
                  </a:solidFill>
                  <a:effectLst/>
                  <a:uLnTx/>
                  <a:uFillTx/>
                  <a:latin typeface="Calibri" panose="020F0502020204030204"/>
                  <a:ea typeface="+mn-ea"/>
                  <a:cs typeface="+mn-cs"/>
                </a:rPr>
              </a:br>
              <a:r>
                <a:rPr kumimoji="0" lang="en-US" sz="900" b="0" i="0" u="none" strike="noStrike" kern="0" cap="none" spc="0" normalizeH="0" baseline="0" dirty="0">
                  <a:ln>
                    <a:noFill/>
                  </a:ln>
                  <a:solidFill>
                    <a:schemeClr val="bg1"/>
                  </a:solidFill>
                  <a:effectLst/>
                  <a:uLnTx/>
                  <a:uFillTx/>
                  <a:latin typeface="Calibri" panose="020F0502020204030204"/>
                  <a:ea typeface="+mn-ea"/>
                  <a:cs typeface="+mn-cs"/>
                </a:rPr>
                <a:t>blood pressure (mmHg)</a:t>
              </a:r>
            </a:p>
          </p:txBody>
        </p:sp>
      </p:grpSp>
      <p:sp>
        <p:nvSpPr>
          <p:cNvPr id="72" name="Title 1">
            <a:extLst>
              <a:ext uri="{FF2B5EF4-FFF2-40B4-BE49-F238E27FC236}">
                <a16:creationId xmlns:a16="http://schemas.microsoft.com/office/drawing/2014/main" id="{F7FADF61-940C-CA47-A53A-08FB5CC8CFB8}"/>
              </a:ext>
            </a:extLst>
          </p:cNvPr>
          <p:cNvSpPr txBox="1">
            <a:spLocks/>
          </p:cNvSpPr>
          <p:nvPr/>
        </p:nvSpPr>
        <p:spPr bwMode="auto">
          <a:xfrm>
            <a:off x="412259" y="-43316"/>
            <a:ext cx="8229600" cy="1143000"/>
          </a:xfrm>
          <a:prstGeom prst="rect">
            <a:avLst/>
          </a:prstGeom>
          <a:noFill/>
          <a:ln w="9525">
            <a:noFill/>
            <a:miter lim="800000"/>
            <a:headEnd/>
            <a:tailEnd/>
          </a:ln>
          <a:extLst/>
        </p:spPr>
        <p:txBody>
          <a:bodyPr vert="horz" wrap="square" lIns="0" tIns="45720" rIns="0" bIns="45720" numCol="1" anchor="ctr" anchorCtr="0" compatLnSpc="1">
            <a:prstTxWarp prst="textNoShape">
              <a:avLst/>
            </a:prstTxWarp>
            <a:noAutofit/>
          </a:bodyPr>
          <a:lstStyle>
            <a:lvl1pPr algn="ctr" rtl="0" eaLnBrk="0" fontAlgn="base" hangingPunct="0">
              <a:lnSpc>
                <a:spcPct val="85000"/>
              </a:lnSpc>
              <a:spcBef>
                <a:spcPct val="0"/>
              </a:spcBef>
              <a:spcAft>
                <a:spcPct val="0"/>
              </a:spcAft>
              <a:defRPr sz="3000" b="1">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500" i="0" kern="0" dirty="0"/>
              <a:t>Individual Patient Response </a:t>
            </a:r>
            <a:r>
              <a:rPr lang="en-US" sz="2800" dirty="0"/>
              <a:t>@ </a:t>
            </a:r>
            <a:r>
              <a:rPr lang="en-US" sz="2500" i="0" kern="0" dirty="0"/>
              <a:t>3 Months</a:t>
            </a:r>
            <a:br>
              <a:rPr lang="en-US" sz="2500" i="0" kern="0" dirty="0"/>
            </a:br>
            <a:endParaRPr lang="en-US" sz="2500" i="0" kern="0" dirty="0"/>
          </a:p>
        </p:txBody>
      </p:sp>
      <p:sp>
        <p:nvSpPr>
          <p:cNvPr id="20" name="Rectangle 2">
            <a:extLst>
              <a:ext uri="{FF2B5EF4-FFF2-40B4-BE49-F238E27FC236}">
                <a16:creationId xmlns:a16="http://schemas.microsoft.com/office/drawing/2014/main" id="{FBFC9A30-AE68-D845-875C-6DD433093EB0}"/>
              </a:ext>
            </a:extLst>
          </p:cNvPr>
          <p:cNvSpPr/>
          <p:nvPr/>
        </p:nvSpPr>
        <p:spPr>
          <a:xfrm>
            <a:off x="5949824" y="3362501"/>
            <a:ext cx="2071428" cy="830997"/>
          </a:xfrm>
          <a:prstGeom prst="rect">
            <a:avLst/>
          </a:prstGeom>
          <a:ln w="25400">
            <a:solidFill>
              <a:schemeClr val="bg1"/>
            </a:solidFill>
          </a:ln>
        </p:spPr>
        <p:txBody>
          <a:bodyPr wrap="square" lIns="182880" tIns="91440" rIns="182880" bIns="91440">
            <a:spAutoFit/>
          </a:bodyPr>
          <a:lstStyle/>
          <a:p>
            <a:pPr algn="ctr"/>
            <a:r>
              <a:rPr lang="en-US" sz="1200" b="1" dirty="0">
                <a:solidFill>
                  <a:schemeClr val="bg1"/>
                </a:solidFill>
                <a:latin typeface="Arial" panose="020B0604020202020204" pitchFamily="34" charset="0"/>
                <a:ea typeface="Times New Roman" panose="02020603050405020304" pitchFamily="18" charset="0"/>
              </a:rPr>
              <a:t>Definition of response:</a:t>
            </a:r>
          </a:p>
          <a:p>
            <a:pPr algn="ctr"/>
            <a:endParaRPr lang="en-US" sz="600" dirty="0">
              <a:solidFill>
                <a:schemeClr val="bg1"/>
              </a:solidFill>
              <a:latin typeface="Arial" panose="020B0604020202020204" pitchFamily="34" charset="0"/>
              <a:ea typeface="Times New Roman" panose="02020603050405020304" pitchFamily="18" charset="0"/>
            </a:endParaRPr>
          </a:p>
          <a:p>
            <a:pPr algn="ctr"/>
            <a:r>
              <a:rPr lang="en-US" sz="1200" b="1" dirty="0">
                <a:solidFill>
                  <a:schemeClr val="bg1"/>
                </a:solidFill>
                <a:latin typeface="Arial" panose="020B0604020202020204" pitchFamily="34" charset="0"/>
                <a:ea typeface="Times New Roman" panose="02020603050405020304" pitchFamily="18" charset="0"/>
              </a:rPr>
              <a:t>% Patients with </a:t>
            </a:r>
          </a:p>
          <a:p>
            <a:pPr algn="ctr"/>
            <a:r>
              <a:rPr lang="en-US" sz="1200" b="1" dirty="0">
                <a:solidFill>
                  <a:schemeClr val="bg1"/>
                </a:solidFill>
                <a:latin typeface="Arial" panose="020B0604020202020204" pitchFamily="34" charset="0"/>
                <a:ea typeface="Times New Roman" panose="02020603050405020304" pitchFamily="18" charset="0"/>
              </a:rPr>
              <a:t>≥ 5 mm Hg Decrease</a:t>
            </a:r>
          </a:p>
        </p:txBody>
      </p:sp>
    </p:spTree>
    <p:extLst>
      <p:ext uri="{BB962C8B-B14F-4D97-AF65-F5344CB8AC3E}">
        <p14:creationId xmlns:p14="http://schemas.microsoft.com/office/powerpoint/2010/main" val="74359646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58A7A-EFE5-164A-A4BC-EBC098ADD05E}"/>
              </a:ext>
            </a:extLst>
          </p:cNvPr>
          <p:cNvSpPr>
            <a:spLocks noGrp="1"/>
          </p:cNvSpPr>
          <p:nvPr>
            <p:ph type="title"/>
          </p:nvPr>
        </p:nvSpPr>
        <p:spPr/>
        <p:txBody>
          <a:bodyPr/>
          <a:lstStyle/>
          <a:p>
            <a:r>
              <a:rPr lang="en-US" dirty="0"/>
              <a:t>Safety Data @ 3 Months</a:t>
            </a:r>
          </a:p>
        </p:txBody>
      </p:sp>
      <p:graphicFrame>
        <p:nvGraphicFramePr>
          <p:cNvPr id="5" name="Tabelle 4">
            <a:extLst>
              <a:ext uri="{FF2B5EF4-FFF2-40B4-BE49-F238E27FC236}">
                <a16:creationId xmlns:a16="http://schemas.microsoft.com/office/drawing/2014/main" id="{078301A1-D144-434E-B83B-EC5FC0078AC9}"/>
              </a:ext>
            </a:extLst>
          </p:cNvPr>
          <p:cNvGraphicFramePr>
            <a:graphicFrameLocks noGrp="1"/>
          </p:cNvGraphicFramePr>
          <p:nvPr>
            <p:extLst>
              <p:ext uri="{D42A27DB-BD31-4B8C-83A1-F6EECF244321}">
                <p14:modId xmlns:p14="http://schemas.microsoft.com/office/powerpoint/2010/main" val="2895869075"/>
              </p:ext>
            </p:extLst>
          </p:nvPr>
        </p:nvGraphicFramePr>
        <p:xfrm>
          <a:off x="665008" y="950110"/>
          <a:ext cx="7717210" cy="3068306"/>
        </p:xfrm>
        <a:graphic>
          <a:graphicData uri="http://schemas.openxmlformats.org/drawingml/2006/table">
            <a:tbl>
              <a:tblPr firstRow="1" firstCol="1" bandRow="1">
                <a:tableStyleId>{5C22544A-7EE6-4342-B048-85BDC9FD1C3A}</a:tableStyleId>
              </a:tblPr>
              <a:tblGrid>
                <a:gridCol w="3285987">
                  <a:extLst>
                    <a:ext uri="{9D8B030D-6E8A-4147-A177-3AD203B41FA5}">
                      <a16:colId xmlns:a16="http://schemas.microsoft.com/office/drawing/2014/main" val="2867011448"/>
                    </a:ext>
                  </a:extLst>
                </a:gridCol>
                <a:gridCol w="1458563">
                  <a:extLst>
                    <a:ext uri="{9D8B030D-6E8A-4147-A177-3AD203B41FA5}">
                      <a16:colId xmlns:a16="http://schemas.microsoft.com/office/drawing/2014/main" val="714527947"/>
                    </a:ext>
                  </a:extLst>
                </a:gridCol>
                <a:gridCol w="1500448">
                  <a:extLst>
                    <a:ext uri="{9D8B030D-6E8A-4147-A177-3AD203B41FA5}">
                      <a16:colId xmlns:a16="http://schemas.microsoft.com/office/drawing/2014/main" val="908051850"/>
                    </a:ext>
                  </a:extLst>
                </a:gridCol>
                <a:gridCol w="1472212">
                  <a:extLst>
                    <a:ext uri="{9D8B030D-6E8A-4147-A177-3AD203B41FA5}">
                      <a16:colId xmlns:a16="http://schemas.microsoft.com/office/drawing/2014/main" val="2368707282"/>
                    </a:ext>
                  </a:extLst>
                </a:gridCol>
              </a:tblGrid>
              <a:tr h="489000">
                <a:tc>
                  <a:txBody>
                    <a:bodyPr/>
                    <a:lstStyle/>
                    <a:p>
                      <a:pPr algn="l">
                        <a:lnSpc>
                          <a:spcPct val="115000"/>
                        </a:lnSpc>
                      </a:pPr>
                      <a:endParaRPr lang="de-DE" sz="1200" dirty="0">
                        <a:solidFill>
                          <a:schemeClr val="bg1"/>
                        </a:solidFill>
                        <a:effectLst/>
                        <a:latin typeface="Arial" panose="020B0604020202020204" pitchFamily="34" charset="0"/>
                        <a:cs typeface="Arial" panose="020B0604020202020204" pitchFamily="34" charset="0"/>
                      </a:endParaRPr>
                    </a:p>
                  </a:txBody>
                  <a:tcPr marL="27154" marR="27154" marT="0" marB="0" anchor="b">
                    <a:noFill/>
                  </a:tcPr>
                </a:tc>
                <a:tc>
                  <a:txBody>
                    <a:bodyPr/>
                    <a:lstStyle/>
                    <a:p>
                      <a:pPr algn="ctr">
                        <a:lnSpc>
                          <a:spcPct val="100000"/>
                        </a:lnSpc>
                        <a:spcAft>
                          <a:spcPts val="0"/>
                        </a:spcAft>
                      </a:pPr>
                      <a:r>
                        <a:rPr lang="en-US" sz="1200" dirty="0">
                          <a:solidFill>
                            <a:schemeClr val="tx1"/>
                          </a:solidFill>
                          <a:effectLst/>
                          <a:latin typeface="Arial" panose="020B0604020202020204" pitchFamily="34" charset="0"/>
                          <a:cs typeface="Arial" panose="020B0604020202020204" pitchFamily="34" charset="0"/>
                        </a:rPr>
                        <a:t>RF main only</a:t>
                      </a:r>
                      <a:r>
                        <a:rPr lang="de-DE" sz="1200" dirty="0">
                          <a:solidFill>
                            <a:schemeClr val="tx1"/>
                          </a:solidFill>
                          <a:effectLst/>
                          <a:latin typeface="Arial" panose="020B0604020202020204" pitchFamily="34" charset="0"/>
                          <a:cs typeface="Arial" panose="020B0604020202020204" pitchFamily="34" charset="0"/>
                        </a:rPr>
                        <a:t> </a:t>
                      </a:r>
                    </a:p>
                    <a:p>
                      <a:pPr algn="ctr">
                        <a:lnSpc>
                          <a:spcPct val="100000"/>
                        </a:lnSpc>
                        <a:spcAft>
                          <a:spcPts val="0"/>
                        </a:spcAft>
                      </a:pPr>
                      <a:r>
                        <a:rPr lang="en-US" sz="1200" dirty="0">
                          <a:solidFill>
                            <a:schemeClr val="tx1"/>
                          </a:solidFill>
                          <a:effectLst/>
                          <a:latin typeface="Arial" panose="020B0604020202020204" pitchFamily="34" charset="0"/>
                          <a:cs typeface="Arial" panose="020B0604020202020204" pitchFamily="34" charset="0"/>
                        </a:rPr>
                        <a:t>(n = 39)</a:t>
                      </a: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chemeClr val="bg1">
                        <a:lumMod val="75000"/>
                        <a:lumOff val="25000"/>
                      </a:schemeClr>
                    </a:solidFill>
                  </a:tcPr>
                </a:tc>
                <a:tc>
                  <a:txBody>
                    <a:bodyPr/>
                    <a:lstStyle/>
                    <a:p>
                      <a:pPr algn="ctr">
                        <a:lnSpc>
                          <a:spcPct val="100000"/>
                        </a:lnSpc>
                        <a:spcAft>
                          <a:spcPts val="0"/>
                        </a:spcAft>
                      </a:pPr>
                      <a:r>
                        <a:rPr lang="en-US" sz="1200" dirty="0">
                          <a:solidFill>
                            <a:schemeClr val="tx1"/>
                          </a:solidFill>
                          <a:effectLst/>
                          <a:latin typeface="Arial" panose="020B0604020202020204" pitchFamily="34" charset="0"/>
                          <a:cs typeface="Arial" panose="020B0604020202020204" pitchFamily="34" charset="0"/>
                        </a:rPr>
                        <a:t>RF </a:t>
                      </a:r>
                      <a:r>
                        <a:rPr lang="en-US" sz="1200" dirty="0" err="1">
                          <a:solidFill>
                            <a:schemeClr val="tx1"/>
                          </a:solidFill>
                          <a:effectLst/>
                          <a:latin typeface="Arial" panose="020B0604020202020204" pitchFamily="34" charset="0"/>
                          <a:cs typeface="Arial" panose="020B0604020202020204" pitchFamily="34" charset="0"/>
                        </a:rPr>
                        <a:t>main+branches</a:t>
                      </a:r>
                      <a:endParaRPr lang="de-DE" sz="1200" dirty="0">
                        <a:solidFill>
                          <a:schemeClr val="tx1"/>
                        </a:solidFill>
                        <a:effectLst/>
                        <a:latin typeface="Arial" panose="020B0604020202020204" pitchFamily="34" charset="0"/>
                        <a:cs typeface="Arial" panose="020B0604020202020204" pitchFamily="34" charset="0"/>
                      </a:endParaRPr>
                    </a:p>
                    <a:p>
                      <a:pPr algn="ctr">
                        <a:lnSpc>
                          <a:spcPct val="100000"/>
                        </a:lnSpc>
                        <a:spcAft>
                          <a:spcPts val="0"/>
                        </a:spcAft>
                      </a:pPr>
                      <a:r>
                        <a:rPr lang="en-US" sz="1200" dirty="0">
                          <a:solidFill>
                            <a:schemeClr val="tx1"/>
                          </a:solidFill>
                          <a:effectLst/>
                          <a:latin typeface="Arial" panose="020B0604020202020204" pitchFamily="34" charset="0"/>
                          <a:cs typeface="Arial" panose="020B0604020202020204" pitchFamily="34" charset="0"/>
                        </a:rPr>
                        <a:t>(n = 39)</a:t>
                      </a: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00B050"/>
                    </a:solidFill>
                  </a:tcPr>
                </a:tc>
                <a:tc>
                  <a:txBody>
                    <a:bodyPr/>
                    <a:lstStyle/>
                    <a:p>
                      <a:pPr algn="ctr">
                        <a:lnSpc>
                          <a:spcPct val="100000"/>
                        </a:lnSpc>
                        <a:spcAft>
                          <a:spcPts val="0"/>
                        </a:spcAft>
                      </a:pPr>
                      <a:r>
                        <a:rPr lang="en-US" sz="1200" dirty="0">
                          <a:solidFill>
                            <a:schemeClr val="tx1"/>
                          </a:solidFill>
                          <a:effectLst/>
                          <a:latin typeface="Arial" panose="020B0604020202020204" pitchFamily="34" charset="0"/>
                          <a:cs typeface="Arial" panose="020B0604020202020204" pitchFamily="34" charset="0"/>
                        </a:rPr>
                        <a:t>Ultrasound </a:t>
                      </a:r>
                      <a:endParaRPr lang="de-DE" sz="1200" dirty="0">
                        <a:solidFill>
                          <a:schemeClr val="tx1"/>
                        </a:solidFill>
                        <a:effectLst/>
                        <a:latin typeface="Arial" panose="020B0604020202020204" pitchFamily="34" charset="0"/>
                        <a:cs typeface="Arial" panose="020B0604020202020204" pitchFamily="34" charset="0"/>
                      </a:endParaRPr>
                    </a:p>
                    <a:p>
                      <a:pPr algn="ctr">
                        <a:lnSpc>
                          <a:spcPct val="100000"/>
                        </a:lnSpc>
                        <a:spcAft>
                          <a:spcPts val="0"/>
                        </a:spcAft>
                      </a:pPr>
                      <a:r>
                        <a:rPr lang="en-US" sz="1200" dirty="0">
                          <a:solidFill>
                            <a:schemeClr val="tx1"/>
                          </a:solidFill>
                          <a:effectLst/>
                          <a:latin typeface="Arial" panose="020B0604020202020204" pitchFamily="34" charset="0"/>
                          <a:cs typeface="Arial" panose="020B0604020202020204" pitchFamily="34" charset="0"/>
                        </a:rPr>
                        <a:t>(n = 42)</a:t>
                      </a: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154" marR="27154" marT="0" marB="0" anchor="ctr">
                    <a:solidFill>
                      <a:srgbClr val="C00000"/>
                    </a:solidFill>
                  </a:tcPr>
                </a:tc>
                <a:extLst>
                  <a:ext uri="{0D108BD9-81ED-4DB2-BD59-A6C34878D82A}">
                    <a16:rowId xmlns:a16="http://schemas.microsoft.com/office/drawing/2014/main" val="866919213"/>
                  </a:ext>
                </a:extLst>
              </a:tr>
              <a:tr h="22985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90000"/>
                        </a:lnSpc>
                        <a:spcBef>
                          <a:spcPts val="0"/>
                        </a:spcBef>
                        <a:spcAft>
                          <a:spcPts val="0"/>
                        </a:spcAft>
                      </a:pPr>
                      <a:r>
                        <a:rPr lang="en-GB"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Death</a:t>
                      </a:r>
                      <a:endParaRPr lang="en-US"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no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00B050"/>
                    </a:solidFill>
                  </a:tcPr>
                </a:tc>
                <a:tc>
                  <a:txBody>
                    <a:bodyPr/>
                    <a:lstStyle/>
                    <a:p>
                      <a:pPr algn="ctr">
                        <a:lnSpc>
                          <a:spcPct val="150000"/>
                        </a:lnSpc>
                        <a:spcAft>
                          <a:spcPts val="0"/>
                        </a:spcAft>
                      </a:pPr>
                      <a:r>
                        <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C00000"/>
                    </a:solidFill>
                  </a:tcPr>
                </a:tc>
                <a:extLst>
                  <a:ext uri="{0D108BD9-81ED-4DB2-BD59-A6C34878D82A}">
                    <a16:rowId xmlns:a16="http://schemas.microsoft.com/office/drawing/2014/main" val="3167461565"/>
                  </a:ext>
                </a:extLst>
              </a:tr>
              <a:tr h="22985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90000"/>
                        </a:lnSpc>
                        <a:spcBef>
                          <a:spcPts val="0"/>
                        </a:spcBef>
                        <a:spcAft>
                          <a:spcPts val="0"/>
                        </a:spcAft>
                      </a:pPr>
                      <a:r>
                        <a:rPr lang="en-GB"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New myocardial infarction</a:t>
                      </a:r>
                      <a:endParaRPr lang="en-US"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no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C00000"/>
                    </a:solidFill>
                  </a:tcPr>
                </a:tc>
                <a:extLst>
                  <a:ext uri="{0D108BD9-81ED-4DB2-BD59-A6C34878D82A}">
                    <a16:rowId xmlns:a16="http://schemas.microsoft.com/office/drawing/2014/main" val="397619486"/>
                  </a:ext>
                </a:extLst>
              </a:tr>
              <a:tr h="17020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90000"/>
                        </a:lnSpc>
                        <a:spcBef>
                          <a:spcPts val="0"/>
                        </a:spcBef>
                        <a:spcAft>
                          <a:spcPts val="0"/>
                        </a:spcAft>
                      </a:pPr>
                      <a:r>
                        <a:rPr lang="en-GB"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Major bleeding</a:t>
                      </a:r>
                      <a:endParaRPr lang="en-US"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noFill/>
                  </a:tcPr>
                </a:tc>
                <a:tc>
                  <a:txBody>
                    <a:bodyPr/>
                    <a:lstStyle/>
                    <a:p>
                      <a:pPr algn="ctr">
                        <a:lnSpc>
                          <a:spcPct val="150000"/>
                        </a:lnSpc>
                        <a:spcAft>
                          <a:spcPts val="0"/>
                        </a:spcAft>
                      </a:pPr>
                      <a:r>
                        <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C00000"/>
                    </a:solidFill>
                  </a:tcPr>
                </a:tc>
                <a:extLst>
                  <a:ext uri="{0D108BD9-81ED-4DB2-BD59-A6C34878D82A}">
                    <a16:rowId xmlns:a16="http://schemas.microsoft.com/office/drawing/2014/main" val="319180733"/>
                  </a:ext>
                </a:extLst>
              </a:tr>
              <a:tr h="22985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90000"/>
                        </a:lnSpc>
                        <a:spcBef>
                          <a:spcPts val="0"/>
                        </a:spcBef>
                        <a:spcAft>
                          <a:spcPts val="0"/>
                        </a:spcAft>
                      </a:pPr>
                      <a:r>
                        <a:rPr lang="en-GB"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New onset end stage renal disease</a:t>
                      </a:r>
                      <a:endParaRPr lang="en-US"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no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C00000"/>
                    </a:solidFill>
                  </a:tcPr>
                </a:tc>
                <a:extLst>
                  <a:ext uri="{0D108BD9-81ED-4DB2-BD59-A6C34878D82A}">
                    <a16:rowId xmlns:a16="http://schemas.microsoft.com/office/drawing/2014/main" val="2438988056"/>
                  </a:ext>
                </a:extLst>
              </a:tr>
              <a:tr h="22985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90000"/>
                        </a:lnSpc>
                        <a:spcBef>
                          <a:spcPts val="0"/>
                        </a:spcBef>
                        <a:spcAft>
                          <a:spcPts val="0"/>
                        </a:spcAft>
                      </a:pPr>
                      <a:r>
                        <a:rPr lang="en-GB"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Serum creatinine elevation &gt;50%</a:t>
                      </a:r>
                      <a:endParaRPr lang="en-US"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noFill/>
                  </a:tcPr>
                </a:tc>
                <a:tc>
                  <a:txBody>
                    <a:bodyPr/>
                    <a:lstStyle/>
                    <a:p>
                      <a:pPr algn="ctr">
                        <a:lnSpc>
                          <a:spcPct val="150000"/>
                        </a:lnSpc>
                        <a:spcAft>
                          <a:spcPts val="0"/>
                        </a:spcAft>
                      </a:pPr>
                      <a:r>
                        <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00B050"/>
                    </a:solidFill>
                  </a:tcPr>
                </a:tc>
                <a:tc>
                  <a:txBody>
                    <a:bodyPr/>
                    <a:lstStyle/>
                    <a:p>
                      <a:pPr algn="ctr">
                        <a:lnSpc>
                          <a:spcPct val="150000"/>
                        </a:lnSpc>
                        <a:spcAft>
                          <a:spcPts val="0"/>
                        </a:spcAft>
                      </a:pPr>
                      <a:r>
                        <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C00000"/>
                    </a:solidFill>
                  </a:tcPr>
                </a:tc>
                <a:extLst>
                  <a:ext uri="{0D108BD9-81ED-4DB2-BD59-A6C34878D82A}">
                    <a16:rowId xmlns:a16="http://schemas.microsoft.com/office/drawing/2014/main" val="1955440792"/>
                  </a:ext>
                </a:extLst>
              </a:tr>
              <a:tr h="22985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463550" marR="0" indent="-463550">
                        <a:lnSpc>
                          <a:spcPct val="90000"/>
                        </a:lnSpc>
                        <a:spcBef>
                          <a:spcPts val="0"/>
                        </a:spcBef>
                        <a:spcAft>
                          <a:spcPts val="0"/>
                        </a:spcAft>
                      </a:pPr>
                      <a:r>
                        <a:rPr lang="en-GB"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Embolic events</a:t>
                      </a:r>
                      <a:endParaRPr lang="en-US"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no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C00000"/>
                    </a:solidFill>
                  </a:tcPr>
                </a:tc>
                <a:extLst>
                  <a:ext uri="{0D108BD9-81ED-4DB2-BD59-A6C34878D82A}">
                    <a16:rowId xmlns:a16="http://schemas.microsoft.com/office/drawing/2014/main" val="4061394519"/>
                  </a:ext>
                </a:extLst>
              </a:tr>
              <a:tr h="22985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90000"/>
                        </a:lnSpc>
                        <a:spcBef>
                          <a:spcPts val="0"/>
                        </a:spcBef>
                        <a:spcAft>
                          <a:spcPts val="0"/>
                        </a:spcAft>
                      </a:pPr>
                      <a:r>
                        <a:rPr lang="en-GB"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Vascular complications</a:t>
                      </a:r>
                      <a:endParaRPr lang="en-US"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no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27154" marR="27154" marT="0" marB="0" anchor="ctr">
                    <a:solidFill>
                      <a:srgbClr val="C00000"/>
                    </a:solidFill>
                  </a:tcPr>
                </a:tc>
                <a:extLst>
                  <a:ext uri="{0D108BD9-81ED-4DB2-BD59-A6C34878D82A}">
                    <a16:rowId xmlns:a16="http://schemas.microsoft.com/office/drawing/2014/main" val="2760711109"/>
                  </a:ext>
                </a:extLst>
              </a:tr>
              <a:tr h="22985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90000"/>
                        </a:lnSpc>
                        <a:spcBef>
                          <a:spcPts val="0"/>
                        </a:spcBef>
                        <a:spcAft>
                          <a:spcPts val="0"/>
                        </a:spcAft>
                      </a:pPr>
                      <a:r>
                        <a:rPr lang="en-GB"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Hospitalization for hypertensive crisis</a:t>
                      </a:r>
                      <a:endParaRPr lang="en-US"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noFill/>
                  </a:tcPr>
                </a:tc>
                <a:tc>
                  <a:txBody>
                    <a:bodyPr/>
                    <a:lstStyle/>
                    <a:p>
                      <a:pPr algn="ctr">
                        <a:lnSpc>
                          <a:spcPct val="150000"/>
                        </a:lnSpc>
                        <a:spcAft>
                          <a:spcPts val="0"/>
                        </a:spcAft>
                      </a:pPr>
                      <a:r>
                        <a:rPr lang="de-DE" sz="1200" b="1">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C00000"/>
                    </a:solidFill>
                  </a:tcPr>
                </a:tc>
                <a:extLst>
                  <a:ext uri="{0D108BD9-81ED-4DB2-BD59-A6C34878D82A}">
                    <a16:rowId xmlns:a16="http://schemas.microsoft.com/office/drawing/2014/main" val="3714765183"/>
                  </a:ext>
                </a:extLst>
              </a:tr>
              <a:tr h="22985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90000"/>
                        </a:lnSpc>
                        <a:spcBef>
                          <a:spcPts val="0"/>
                        </a:spcBef>
                        <a:spcAft>
                          <a:spcPts val="0"/>
                        </a:spcAft>
                      </a:pPr>
                      <a:r>
                        <a:rPr lang="en-GB"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New stroke</a:t>
                      </a:r>
                      <a:endParaRPr lang="en-US"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no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C00000"/>
                    </a:solidFill>
                  </a:tcPr>
                </a:tc>
                <a:extLst>
                  <a:ext uri="{0D108BD9-81ED-4DB2-BD59-A6C34878D82A}">
                    <a16:rowId xmlns:a16="http://schemas.microsoft.com/office/drawing/2014/main" val="1635014376"/>
                  </a:ext>
                </a:extLst>
              </a:tr>
              <a:tr h="27501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i="0" dirty="0">
                          <a:solidFill>
                            <a:schemeClr val="bg1"/>
                          </a:solidFill>
                          <a:effectLst/>
                          <a:latin typeface="Arial" panose="020B0604020202020204" pitchFamily="34" charset="0"/>
                          <a:ea typeface="Calibri" panose="020F0502020204030204" pitchFamily="34" charset="0"/>
                          <a:cs typeface="Arial" panose="020B0604020202020204" pitchFamily="34" charset="0"/>
                        </a:rPr>
                        <a:t>New renal artery stenosis &gt; 70%</a:t>
                      </a:r>
                    </a:p>
                  </a:txBody>
                  <a:tcPr anchor="ctr">
                    <a:no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chemeClr val="bg1">
                        <a:lumMod val="75000"/>
                        <a:lumOff val="25000"/>
                      </a:schemeClr>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00B050"/>
                    </a:solidFill>
                  </a:tcPr>
                </a:tc>
                <a:tc>
                  <a:txBody>
                    <a:bodyPr/>
                    <a:lstStyle/>
                    <a:p>
                      <a:pPr algn="ctr">
                        <a:lnSpc>
                          <a:spcPct val="150000"/>
                        </a:lnSpc>
                        <a:spcAft>
                          <a:spcPts val="0"/>
                        </a:spcAft>
                      </a:pPr>
                      <a:r>
                        <a:rPr lang="de-DE"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27154" marR="27154" marT="0" marB="0" anchor="ctr">
                    <a:solidFill>
                      <a:srgbClr val="C00000"/>
                    </a:solidFill>
                  </a:tcPr>
                </a:tc>
                <a:extLst>
                  <a:ext uri="{0D108BD9-81ED-4DB2-BD59-A6C34878D82A}">
                    <a16:rowId xmlns:a16="http://schemas.microsoft.com/office/drawing/2014/main" val="1678459022"/>
                  </a:ext>
                </a:extLst>
              </a:tr>
            </a:tbl>
          </a:graphicData>
        </a:graphic>
      </p:graphicFrame>
    </p:spTree>
    <p:extLst>
      <p:ext uri="{BB962C8B-B14F-4D97-AF65-F5344CB8AC3E}">
        <p14:creationId xmlns:p14="http://schemas.microsoft.com/office/powerpoint/2010/main" val="315460106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58A7A-EFE5-164A-A4BC-EBC098ADD05E}"/>
              </a:ext>
            </a:extLst>
          </p:cNvPr>
          <p:cNvSpPr>
            <a:spLocks noGrp="1"/>
          </p:cNvSpPr>
          <p:nvPr>
            <p:ph type="title"/>
          </p:nvPr>
        </p:nvSpPr>
        <p:spPr>
          <a:xfrm>
            <a:off x="656506" y="116681"/>
            <a:ext cx="7769225" cy="566738"/>
          </a:xfrm>
        </p:spPr>
        <p:txBody>
          <a:bodyPr/>
          <a:lstStyle/>
          <a:p>
            <a:r>
              <a:rPr lang="de-DE"/>
              <a:t>Limitations</a:t>
            </a:r>
          </a:p>
        </p:txBody>
      </p:sp>
      <p:sp>
        <p:nvSpPr>
          <p:cNvPr id="5" name="Content Placeholder 2">
            <a:extLst>
              <a:ext uri="{FF2B5EF4-FFF2-40B4-BE49-F238E27FC236}">
                <a16:creationId xmlns:a16="http://schemas.microsoft.com/office/drawing/2014/main" id="{D4591C43-5843-3E43-AA96-15825FBED45B}"/>
              </a:ext>
            </a:extLst>
          </p:cNvPr>
          <p:cNvSpPr>
            <a:spLocks noGrp="1"/>
          </p:cNvSpPr>
          <p:nvPr>
            <p:ph idx="1"/>
          </p:nvPr>
        </p:nvSpPr>
        <p:spPr>
          <a:xfrm>
            <a:off x="261266" y="701891"/>
            <a:ext cx="8882734" cy="3824624"/>
          </a:xfrm>
        </p:spPr>
        <p:txBody>
          <a:bodyPr>
            <a:noAutofit/>
          </a:bodyPr>
          <a:lstStyle/>
          <a:p>
            <a:pPr>
              <a:lnSpc>
                <a:spcPts val="1800"/>
              </a:lnSpc>
              <a:spcBef>
                <a:spcPts val="0"/>
              </a:spcBef>
              <a:spcAft>
                <a:spcPts val="0"/>
              </a:spcAft>
            </a:pPr>
            <a:r>
              <a:rPr lang="en-US" sz="1500" dirty="0"/>
              <a:t>Single-center and relatively small number of patients for a three-arm study design</a:t>
            </a:r>
          </a:p>
          <a:p>
            <a:pPr>
              <a:lnSpc>
                <a:spcPts val="1800"/>
              </a:lnSpc>
              <a:spcBef>
                <a:spcPts val="0"/>
              </a:spcBef>
              <a:spcAft>
                <a:spcPts val="0"/>
              </a:spcAft>
            </a:pPr>
            <a:endParaRPr lang="en-US" sz="1500" dirty="0"/>
          </a:p>
          <a:p>
            <a:pPr>
              <a:lnSpc>
                <a:spcPts val="1800"/>
              </a:lnSpc>
              <a:spcBef>
                <a:spcPts val="0"/>
              </a:spcBef>
              <a:spcAft>
                <a:spcPts val="0"/>
              </a:spcAft>
              <a:tabLst>
                <a:tab pos="261938" algn="l"/>
              </a:tabLst>
            </a:pPr>
            <a:r>
              <a:rPr lang="en-US" sz="1500" dirty="0"/>
              <a:t>Study endpoint at 3 months, while data from SPYRAL-HTN-ON-MED suggest</a:t>
            </a:r>
          </a:p>
          <a:p>
            <a:pPr marL="0" indent="0">
              <a:lnSpc>
                <a:spcPts val="1800"/>
              </a:lnSpc>
              <a:spcBef>
                <a:spcPts val="0"/>
              </a:spcBef>
              <a:spcAft>
                <a:spcPts val="0"/>
              </a:spcAft>
              <a:buNone/>
              <a:tabLst>
                <a:tab pos="261938" algn="l"/>
              </a:tabLst>
            </a:pPr>
            <a:r>
              <a:rPr lang="en-US" sz="1500" dirty="0"/>
              <a:t>	later response at 6 months</a:t>
            </a:r>
          </a:p>
          <a:p>
            <a:pPr>
              <a:lnSpc>
                <a:spcPts val="1800"/>
              </a:lnSpc>
              <a:spcBef>
                <a:spcPts val="0"/>
              </a:spcBef>
              <a:spcAft>
                <a:spcPts val="0"/>
              </a:spcAft>
            </a:pPr>
            <a:endParaRPr lang="en-US" sz="1500" dirty="0"/>
          </a:p>
          <a:p>
            <a:pPr>
              <a:lnSpc>
                <a:spcPts val="1800"/>
              </a:lnSpc>
              <a:spcBef>
                <a:spcPts val="0"/>
              </a:spcBef>
              <a:spcAft>
                <a:spcPts val="0"/>
              </a:spcAft>
            </a:pPr>
            <a:r>
              <a:rPr lang="en-US" sz="1500" dirty="0"/>
              <a:t>Number of ablations in main and branch artery group lower than in SPYRAL HTN ON/OFF</a:t>
            </a:r>
          </a:p>
          <a:p>
            <a:pPr marL="0" indent="0">
              <a:lnSpc>
                <a:spcPts val="1800"/>
              </a:lnSpc>
              <a:spcBef>
                <a:spcPts val="0"/>
              </a:spcBef>
              <a:spcAft>
                <a:spcPts val="0"/>
              </a:spcAft>
              <a:buNone/>
              <a:tabLst>
                <a:tab pos="261938" algn="l"/>
              </a:tabLst>
            </a:pPr>
            <a:endParaRPr lang="en-US" sz="1500" dirty="0"/>
          </a:p>
          <a:p>
            <a:pPr>
              <a:lnSpc>
                <a:spcPts val="1800"/>
              </a:lnSpc>
              <a:spcBef>
                <a:spcPts val="0"/>
              </a:spcBef>
              <a:spcAft>
                <a:spcPts val="0"/>
              </a:spcAft>
              <a:tabLst>
                <a:tab pos="261938" algn="l"/>
              </a:tabLst>
            </a:pPr>
            <a:r>
              <a:rPr lang="en-US" sz="1500" dirty="0"/>
              <a:t>Inclusion of patients with isolated systolic hypertension</a:t>
            </a:r>
          </a:p>
          <a:p>
            <a:pPr>
              <a:lnSpc>
                <a:spcPts val="1800"/>
              </a:lnSpc>
              <a:spcBef>
                <a:spcPts val="0"/>
              </a:spcBef>
              <a:spcAft>
                <a:spcPts val="0"/>
              </a:spcAft>
            </a:pPr>
            <a:endParaRPr lang="en-US" sz="1500" dirty="0"/>
          </a:p>
          <a:p>
            <a:pPr>
              <a:lnSpc>
                <a:spcPts val="1800"/>
              </a:lnSpc>
              <a:spcBef>
                <a:spcPts val="0"/>
              </a:spcBef>
              <a:spcAft>
                <a:spcPts val="0"/>
              </a:spcAft>
            </a:pPr>
            <a:r>
              <a:rPr lang="en-US" sz="1500" dirty="0"/>
              <a:t>Long-term effects on safety, specifically effects on the renal arteries unknown</a:t>
            </a:r>
          </a:p>
          <a:p>
            <a:pPr>
              <a:lnSpc>
                <a:spcPts val="1800"/>
              </a:lnSpc>
              <a:spcBef>
                <a:spcPts val="0"/>
              </a:spcBef>
              <a:spcAft>
                <a:spcPts val="0"/>
              </a:spcAft>
            </a:pPr>
            <a:endParaRPr lang="en-US" sz="1500" dirty="0"/>
          </a:p>
          <a:p>
            <a:pPr>
              <a:lnSpc>
                <a:spcPts val="1800"/>
              </a:lnSpc>
              <a:spcBef>
                <a:spcPts val="0"/>
              </a:spcBef>
              <a:spcAft>
                <a:spcPts val="0"/>
              </a:spcAft>
            </a:pPr>
            <a:r>
              <a:rPr lang="en-US" sz="1500" b="1" dirty="0"/>
              <a:t>No drug testing to inform on drug adherence</a:t>
            </a:r>
          </a:p>
          <a:p>
            <a:pPr marL="0" indent="0">
              <a:lnSpc>
                <a:spcPts val="1800"/>
              </a:lnSpc>
              <a:spcBef>
                <a:spcPts val="0"/>
              </a:spcBef>
              <a:spcAft>
                <a:spcPts val="0"/>
              </a:spcAft>
              <a:buNone/>
            </a:pPr>
            <a:endParaRPr lang="en-US" sz="1500" dirty="0"/>
          </a:p>
          <a:p>
            <a:pPr>
              <a:lnSpc>
                <a:spcPts val="1800"/>
              </a:lnSpc>
              <a:spcBef>
                <a:spcPts val="0"/>
              </a:spcBef>
              <a:spcAft>
                <a:spcPts val="0"/>
              </a:spcAft>
            </a:pPr>
            <a:r>
              <a:rPr lang="en-US" sz="1500" dirty="0"/>
              <a:t>Inclusion of patients with larger renal arteries only</a:t>
            </a:r>
            <a:r>
              <a:rPr lang="en-US" sz="1600" dirty="0"/>
              <a:t> </a:t>
            </a:r>
            <a:r>
              <a:rPr lang="en-US" sz="1500" b="0" i="1" dirty="0"/>
              <a:t>(based on the assumption that sympathetic fibers are in greater distance from the lumen than in smaller arteries and therefore renal branch artery ablation or higher penetration depth more relevant).</a:t>
            </a:r>
            <a:endParaRPr lang="de-DE" sz="1500" dirty="0"/>
          </a:p>
          <a:p>
            <a:pPr marL="0" indent="0">
              <a:lnSpc>
                <a:spcPct val="250000"/>
              </a:lnSpc>
              <a:spcBef>
                <a:spcPts val="0"/>
              </a:spcBef>
              <a:spcAft>
                <a:spcPts val="0"/>
              </a:spcAft>
              <a:buNone/>
              <a:tabLst>
                <a:tab pos="257175" algn="l"/>
              </a:tabLst>
            </a:pPr>
            <a:endParaRPr lang="en-US" sz="1200" dirty="0"/>
          </a:p>
        </p:txBody>
      </p:sp>
    </p:spTree>
    <p:extLst>
      <p:ext uri="{BB962C8B-B14F-4D97-AF65-F5344CB8AC3E}">
        <p14:creationId xmlns:p14="http://schemas.microsoft.com/office/powerpoint/2010/main" val="364869400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1943100" y="1458516"/>
            <a:ext cx="4457700" cy="369332"/>
          </a:xfrm>
          <a:prstGeom prst="rect">
            <a:avLst/>
          </a:prstGeom>
          <a:noFill/>
          <a:ln w="9525">
            <a:noFill/>
            <a:miter lim="800000"/>
            <a:headEnd/>
            <a:tailEnd/>
          </a:ln>
        </p:spPr>
        <p:txBody>
          <a:bodyPr>
            <a:spAutoFit/>
          </a:bodyPr>
          <a:lstStyle/>
          <a:p>
            <a:pPr eaLnBrk="0" hangingPunct="0"/>
            <a:endParaRPr lang="en-US" b="0" i="0">
              <a:solidFill>
                <a:schemeClr val="tx1"/>
              </a:solidFill>
              <a:ea typeface="MS PGothic" pitchFamily="34" charset="-128"/>
              <a:cs typeface="ヒラギノ角ゴ Pro W3"/>
            </a:endParaRPr>
          </a:p>
        </p:txBody>
      </p:sp>
      <p:sp>
        <p:nvSpPr>
          <p:cNvPr id="8" name="Rectangle 4"/>
          <p:cNvSpPr txBox="1">
            <a:spLocks noChangeArrowheads="1"/>
          </p:cNvSpPr>
          <p:nvPr/>
        </p:nvSpPr>
        <p:spPr bwMode="auto">
          <a:xfrm>
            <a:off x="684214" y="294027"/>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2500" i="0" kern="0" dirty="0">
                <a:solidFill>
                  <a:srgbClr val="053763"/>
                </a:solidFill>
              </a:rPr>
              <a:t>Disclosure Statement of Financial Interest</a:t>
            </a:r>
          </a:p>
        </p:txBody>
      </p:sp>
      <p:sp>
        <p:nvSpPr>
          <p:cNvPr id="5" name="Content Placeholder 4">
            <a:extLst>
              <a:ext uri="{FF2B5EF4-FFF2-40B4-BE49-F238E27FC236}">
                <a16:creationId xmlns:a16="http://schemas.microsoft.com/office/drawing/2014/main" id="{EBA2EEE1-ABEF-4E4F-9BC9-A5486DBD36A9}"/>
              </a:ext>
            </a:extLst>
          </p:cNvPr>
          <p:cNvSpPr txBox="1">
            <a:spLocks/>
          </p:cNvSpPr>
          <p:nvPr/>
        </p:nvSpPr>
        <p:spPr bwMode="auto">
          <a:xfrm>
            <a:off x="241300" y="910325"/>
            <a:ext cx="8402638" cy="4650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57175" indent="-257175" algn="l" rtl="0" eaLnBrk="0" fontAlgn="base" hangingPunct="0">
              <a:spcBef>
                <a:spcPct val="30000"/>
              </a:spcBef>
              <a:spcAft>
                <a:spcPct val="0"/>
              </a:spcAft>
              <a:buClr>
                <a:schemeClr val="bg1"/>
              </a:buClr>
              <a:buSzPct val="110000"/>
              <a:buChar char="•"/>
              <a:defRPr sz="2250" b="1">
                <a:solidFill>
                  <a:schemeClr val="bg1"/>
                </a:solidFill>
                <a:latin typeface="+mn-lt"/>
                <a:ea typeface="+mn-ea"/>
                <a:cs typeface="+mn-cs"/>
              </a:defRPr>
            </a:lvl1pPr>
            <a:lvl2pPr marL="557213" indent="-214313" algn="l" rtl="0" eaLnBrk="0" fontAlgn="base" hangingPunct="0">
              <a:spcBef>
                <a:spcPct val="30000"/>
              </a:spcBef>
              <a:spcAft>
                <a:spcPct val="0"/>
              </a:spcAft>
              <a:buClr>
                <a:schemeClr val="bg1"/>
              </a:buClr>
              <a:buSzPct val="70000"/>
              <a:buFont typeface="Wingdings 2" pitchFamily="18" charset="2"/>
              <a:buChar char="¡"/>
              <a:defRPr sz="2100" b="1">
                <a:solidFill>
                  <a:srgbClr val="053763"/>
                </a:solidFill>
                <a:latin typeface="+mn-lt"/>
              </a:defRPr>
            </a:lvl2pPr>
            <a:lvl3pPr marL="857250" indent="-171450" algn="l" rtl="0" eaLnBrk="0" fontAlgn="base" hangingPunct="0">
              <a:spcBef>
                <a:spcPct val="30000"/>
              </a:spcBef>
              <a:spcAft>
                <a:spcPct val="0"/>
              </a:spcAft>
              <a:buChar char="•"/>
              <a:defRPr sz="1800" b="1">
                <a:solidFill>
                  <a:srgbClr val="053763"/>
                </a:solidFill>
                <a:latin typeface="+mn-lt"/>
              </a:defRPr>
            </a:lvl3pPr>
            <a:lvl4pPr marL="1200150" indent="-171450" algn="l" rtl="0" eaLnBrk="0" fontAlgn="base" hangingPunct="0">
              <a:spcBef>
                <a:spcPct val="30000"/>
              </a:spcBef>
              <a:spcAft>
                <a:spcPct val="0"/>
              </a:spcAft>
              <a:buChar char="–"/>
              <a:defRPr sz="1500" b="1">
                <a:solidFill>
                  <a:srgbClr val="053763"/>
                </a:solidFill>
                <a:latin typeface="+mn-lt"/>
              </a:defRPr>
            </a:lvl4pPr>
            <a:lvl5pPr marL="1543050" indent="-171450" algn="l" rtl="0" eaLnBrk="0" fontAlgn="base" hangingPunct="0">
              <a:spcBef>
                <a:spcPct val="30000"/>
              </a:spcBef>
              <a:spcAft>
                <a:spcPct val="0"/>
              </a:spcAft>
              <a:buChar char="»"/>
              <a:defRPr sz="1500" b="1">
                <a:solidFill>
                  <a:srgbClr val="053763"/>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812800" indent="-812800" defTabSz="457200">
              <a:spcBef>
                <a:spcPct val="20000"/>
              </a:spcBef>
              <a:spcAft>
                <a:spcPts val="1200"/>
              </a:spcAft>
              <a:buClr>
                <a:srgbClr val="7D177A"/>
              </a:buClr>
              <a:buFontTx/>
              <a:buNone/>
            </a:pPr>
            <a:r>
              <a:rPr lang="en-US" sz="1400" i="0" kern="0" dirty="0">
                <a:latin typeface="Myriad Pro" panose="020B0503030403020204" pitchFamily="34" charset="0"/>
                <a:cs typeface="Arial" charset="0"/>
              </a:rPr>
              <a:t>Speaker’s Name:  Philipp Lurz</a:t>
            </a:r>
          </a:p>
          <a:p>
            <a:pPr marL="0" indent="0">
              <a:spcAft>
                <a:spcPts val="1800"/>
              </a:spcAft>
              <a:buFontTx/>
              <a:buNone/>
            </a:pPr>
            <a:r>
              <a:rPr lang="en-US" sz="1400" i="0" kern="0" dirty="0">
                <a:latin typeface="Myriad Pro" panose="020B0503030403020204" pitchFamily="34" charset="0"/>
                <a:cs typeface="Arial" charset="0"/>
              </a:rPr>
              <a:t>Within the past 12 months, I or my spouse/partner have had a financial interest/arrangement or affiliation with the organization(s) listed below</a:t>
            </a:r>
          </a:p>
          <a:p>
            <a:pPr marL="0" indent="0">
              <a:lnSpc>
                <a:spcPct val="150000"/>
              </a:lnSpc>
              <a:spcBef>
                <a:spcPts val="0"/>
              </a:spcBef>
              <a:spcAft>
                <a:spcPts val="0"/>
              </a:spcAft>
              <a:buFontTx/>
              <a:buNone/>
            </a:pPr>
            <a:r>
              <a:rPr lang="en-US" sz="1200" i="0" kern="0" dirty="0">
                <a:latin typeface="Myriad Pro" panose="020B0503030403020204" pitchFamily="34" charset="0"/>
                <a:cs typeface="Arial" charset="0"/>
              </a:rPr>
              <a:t>Affiliation/Financial Relationship		Company</a:t>
            </a:r>
          </a:p>
          <a:p>
            <a:pPr marL="0" indent="0">
              <a:lnSpc>
                <a:spcPct val="150000"/>
              </a:lnSpc>
              <a:spcBef>
                <a:spcPts val="0"/>
              </a:spcBef>
              <a:spcAft>
                <a:spcPts val="0"/>
              </a:spcAft>
              <a:buFontTx/>
              <a:buNone/>
            </a:pPr>
            <a:r>
              <a:rPr lang="en-US" sz="1200" b="0" i="0" kern="0" dirty="0">
                <a:latin typeface="Myriad Pro" panose="020B0503030403020204" pitchFamily="34" charset="0"/>
                <a:cs typeface="Arial" charset="0"/>
              </a:rPr>
              <a:t>Institutional Grant/Research Support		Abbott, ReCor, </a:t>
            </a:r>
            <a:r>
              <a:rPr lang="en-US" sz="1200" b="0" i="0" kern="0" dirty="0" err="1">
                <a:latin typeface="Myriad Pro" panose="020B0503030403020204" pitchFamily="34" charset="0"/>
                <a:cs typeface="Arial" charset="0"/>
              </a:rPr>
              <a:t>Occlutech</a:t>
            </a:r>
            <a:endParaRPr lang="en-US" sz="1200" b="0" i="0" kern="0" dirty="0">
              <a:latin typeface="Myriad Pro" panose="020B0503030403020204" pitchFamily="34" charset="0"/>
              <a:cs typeface="Arial" charset="0"/>
            </a:endParaRPr>
          </a:p>
          <a:p>
            <a:pPr marL="0" indent="0">
              <a:lnSpc>
                <a:spcPct val="150000"/>
              </a:lnSpc>
              <a:spcBef>
                <a:spcPts val="0"/>
              </a:spcBef>
              <a:spcAft>
                <a:spcPts val="0"/>
              </a:spcAft>
              <a:buFontTx/>
              <a:buNone/>
            </a:pPr>
            <a:r>
              <a:rPr lang="en-US" sz="1200" b="0" i="0" kern="0" dirty="0">
                <a:latin typeface="Myriad Pro" panose="020B0503030403020204" pitchFamily="34" charset="0"/>
                <a:cs typeface="Arial" charset="0"/>
              </a:rPr>
              <a:t>Consulting Fees to Institution		Abbott, ReCor, Rox Medical </a:t>
            </a:r>
          </a:p>
          <a:p>
            <a:pPr marL="0" indent="0">
              <a:lnSpc>
                <a:spcPct val="150000"/>
              </a:lnSpc>
              <a:spcBef>
                <a:spcPts val="0"/>
              </a:spcBef>
              <a:spcAft>
                <a:spcPts val="0"/>
              </a:spcAft>
              <a:buFontTx/>
              <a:buNone/>
            </a:pPr>
            <a:r>
              <a:rPr lang="en-US" sz="1200" b="0" i="0" kern="0" dirty="0">
                <a:latin typeface="Myriad Pro" panose="020B0503030403020204" pitchFamily="34" charset="0"/>
                <a:cs typeface="Arial" charset="0"/>
              </a:rPr>
              <a:t>Personal Fees				None</a:t>
            </a:r>
          </a:p>
          <a:p>
            <a:pPr marL="0" indent="0">
              <a:lnSpc>
                <a:spcPct val="150000"/>
              </a:lnSpc>
              <a:spcBef>
                <a:spcPts val="0"/>
              </a:spcBef>
              <a:spcAft>
                <a:spcPts val="0"/>
              </a:spcAft>
              <a:buFontTx/>
              <a:buNone/>
            </a:pPr>
            <a:r>
              <a:rPr lang="en-US" sz="1200" b="0" i="0" kern="0" dirty="0">
                <a:latin typeface="Myriad Pro" panose="020B0503030403020204" pitchFamily="34" charset="0"/>
                <a:cs typeface="Arial" charset="0"/>
              </a:rPr>
              <a:t>Major Stock Shareholder/Equity		None</a:t>
            </a:r>
          </a:p>
          <a:p>
            <a:pPr marL="0" indent="0">
              <a:lnSpc>
                <a:spcPct val="150000"/>
              </a:lnSpc>
              <a:spcBef>
                <a:spcPts val="0"/>
              </a:spcBef>
              <a:spcAft>
                <a:spcPts val="0"/>
              </a:spcAft>
              <a:buFontTx/>
              <a:buNone/>
            </a:pPr>
            <a:r>
              <a:rPr lang="en-US" sz="1200" b="0" i="0" kern="0" dirty="0">
                <a:latin typeface="Myriad Pro" panose="020B0503030403020204" pitchFamily="34" charset="0"/>
                <a:cs typeface="Arial" charset="0"/>
              </a:rPr>
              <a:t>Royalty Income			None</a:t>
            </a:r>
          </a:p>
          <a:p>
            <a:pPr marL="0" indent="0">
              <a:lnSpc>
                <a:spcPct val="150000"/>
              </a:lnSpc>
              <a:spcBef>
                <a:spcPts val="0"/>
              </a:spcBef>
              <a:spcAft>
                <a:spcPts val="0"/>
              </a:spcAft>
              <a:buFontTx/>
              <a:buNone/>
            </a:pPr>
            <a:r>
              <a:rPr lang="en-US" sz="1200" b="0" i="0" kern="0" dirty="0">
                <a:latin typeface="Myriad Pro" panose="020B0503030403020204" pitchFamily="34" charset="0"/>
                <a:cs typeface="Arial" charset="0"/>
              </a:rPr>
              <a:t>Ownership/Founder			None</a:t>
            </a:r>
          </a:p>
          <a:p>
            <a:pPr marL="0" indent="0">
              <a:lnSpc>
                <a:spcPct val="150000"/>
              </a:lnSpc>
              <a:spcBef>
                <a:spcPts val="0"/>
              </a:spcBef>
              <a:spcAft>
                <a:spcPts val="0"/>
              </a:spcAft>
              <a:buFontTx/>
              <a:buNone/>
            </a:pPr>
            <a:r>
              <a:rPr lang="en-US" sz="1200" b="0" i="0" kern="0" dirty="0">
                <a:latin typeface="Myriad Pro" panose="020B0503030403020204" pitchFamily="34" charset="0"/>
                <a:cs typeface="Arial" charset="0"/>
              </a:rPr>
              <a:t>Intellectual Property Rights			None</a:t>
            </a:r>
          </a:p>
        </p:txBody>
      </p:sp>
    </p:spTree>
    <p:extLst>
      <p:ext uri="{BB962C8B-B14F-4D97-AF65-F5344CB8AC3E}">
        <p14:creationId xmlns:p14="http://schemas.microsoft.com/office/powerpoint/2010/main" val="3515669142"/>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58A7A-EFE5-164A-A4BC-EBC098ADD05E}"/>
              </a:ext>
            </a:extLst>
          </p:cNvPr>
          <p:cNvSpPr>
            <a:spLocks noGrp="1"/>
          </p:cNvSpPr>
          <p:nvPr>
            <p:ph type="title"/>
          </p:nvPr>
        </p:nvSpPr>
        <p:spPr>
          <a:xfrm>
            <a:off x="656506" y="116681"/>
            <a:ext cx="7769225" cy="566738"/>
          </a:xfrm>
        </p:spPr>
        <p:txBody>
          <a:bodyPr/>
          <a:lstStyle/>
          <a:p>
            <a:r>
              <a:rPr lang="de-DE"/>
              <a:t>Conclusion</a:t>
            </a:r>
          </a:p>
        </p:txBody>
      </p:sp>
      <p:sp>
        <p:nvSpPr>
          <p:cNvPr id="7" name="Content Placeholder 2">
            <a:extLst>
              <a:ext uri="{FF2B5EF4-FFF2-40B4-BE49-F238E27FC236}">
                <a16:creationId xmlns:a16="http://schemas.microsoft.com/office/drawing/2014/main" id="{F634C6B1-1400-F448-8413-5800531790C5}"/>
              </a:ext>
            </a:extLst>
          </p:cNvPr>
          <p:cNvSpPr>
            <a:spLocks noGrp="1"/>
          </p:cNvSpPr>
          <p:nvPr>
            <p:ph idx="1"/>
          </p:nvPr>
        </p:nvSpPr>
        <p:spPr>
          <a:xfrm>
            <a:off x="261266" y="789573"/>
            <a:ext cx="8548444" cy="3824624"/>
          </a:xfrm>
        </p:spPr>
        <p:txBody>
          <a:bodyPr>
            <a:noAutofit/>
          </a:bodyPr>
          <a:lstStyle/>
          <a:p>
            <a:pPr>
              <a:spcBef>
                <a:spcPts val="0"/>
              </a:spcBef>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Renal denervation effectively lowered blood pressure in resistant hypertension </a:t>
            </a:r>
          </a:p>
          <a:p>
            <a:pPr>
              <a:spcBef>
                <a:spcPts val="0"/>
              </a:spcBef>
              <a:spcAft>
                <a:spcPts val="0"/>
              </a:spcAft>
            </a:pPr>
            <a:endParaRPr lang="en-US" sz="12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1600" dirty="0">
                <a:latin typeface="Arial" panose="020B0604020202020204" pitchFamily="34" charset="0"/>
                <a:cs typeface="Arial" panose="020B0604020202020204" pitchFamily="34" charset="0"/>
              </a:rPr>
              <a:t>All three denervation techniques/technologies exhibited favourable safety profile</a:t>
            </a:r>
          </a:p>
          <a:p>
            <a:pPr>
              <a:spcBef>
                <a:spcPts val="0"/>
              </a:spcBef>
              <a:spcAft>
                <a:spcPts val="0"/>
              </a:spcAft>
            </a:pPr>
            <a:endParaRPr lang="en-US" sz="12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Endovascular ultrasound based renal denervation was superior to radiofrequency ablation of the main renal arteries</a:t>
            </a:r>
          </a:p>
          <a:p>
            <a:pPr>
              <a:spcBef>
                <a:spcPts val="0"/>
              </a:spcBef>
              <a:spcAft>
                <a:spcPts val="0"/>
              </a:spcAft>
            </a:pPr>
            <a:endParaRPr lang="en-US" sz="12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The differences in magnitude of blood pressure reduction did not translate into better responder rates</a:t>
            </a:r>
          </a:p>
          <a:p>
            <a:pPr>
              <a:spcBef>
                <a:spcPts val="0"/>
              </a:spcBef>
              <a:spcAft>
                <a:spcPts val="0"/>
              </a:spcAft>
            </a:pPr>
            <a:endParaRPr lang="de-DE" sz="12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1600" dirty="0">
                <a:latin typeface="Arial" panose="020B0604020202020204" pitchFamily="34" charset="0"/>
                <a:cs typeface="Arial" panose="020B0604020202020204" pitchFamily="34" charset="0"/>
              </a:rPr>
              <a:t>Longer follow up and larger, multi-center studies investigating different renal denervation technologies and techniques are needed to determine long term safety as well as efficacy</a:t>
            </a:r>
          </a:p>
          <a:p>
            <a:pPr>
              <a:spcBef>
                <a:spcPts val="0"/>
              </a:spcBef>
              <a:spcAft>
                <a:spcPts val="0"/>
              </a:spcAft>
            </a:pPr>
            <a:endParaRPr lang="en-US" sz="1200" dirty="0">
              <a:latin typeface="Arial" panose="020B0604020202020204" pitchFamily="34" charset="0"/>
              <a:cs typeface="Arial" panose="020B0604020202020204" pitchFamily="34" charset="0"/>
            </a:endParaRPr>
          </a:p>
          <a:p>
            <a:pPr>
              <a:spcBef>
                <a:spcPts val="0"/>
              </a:spcBef>
              <a:spcAft>
                <a:spcPts val="0"/>
              </a:spcAft>
            </a:pPr>
            <a:r>
              <a:rPr lang="en-US" sz="1600" dirty="0">
                <a:latin typeface="Arial" panose="020B0604020202020204" pitchFamily="34" charset="0"/>
                <a:cs typeface="Arial" panose="020B0604020202020204" pitchFamily="34" charset="0"/>
              </a:rPr>
              <a:t>This pilot study precludes definite recommendations regarding the preferable renal denervation approach</a:t>
            </a:r>
          </a:p>
          <a:p>
            <a:pPr marL="0" indent="0">
              <a:spcBef>
                <a:spcPts val="0"/>
              </a:spcBef>
              <a:spcAft>
                <a:spcPts val="0"/>
              </a:spcAft>
              <a:buNone/>
            </a:pPr>
            <a:endParaRPr lang="en-US" sz="1600" dirty="0">
              <a:latin typeface="Arial" panose="020B0604020202020204" pitchFamily="34" charset="0"/>
              <a:cs typeface="Arial" panose="020B0604020202020204" pitchFamily="34" charset="0"/>
            </a:endParaRPr>
          </a:p>
          <a:p>
            <a:pPr>
              <a:spcBef>
                <a:spcPts val="0"/>
              </a:spcBef>
              <a:spcAft>
                <a:spcPts val="0"/>
              </a:spcAft>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137850"/>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312D812-C9B8-6847-A2F6-41F586BE0D3B}"/>
              </a:ext>
            </a:extLst>
          </p:cNvPr>
          <p:cNvSpPr>
            <a:spLocks noGrp="1"/>
          </p:cNvSpPr>
          <p:nvPr>
            <p:ph type="title"/>
          </p:nvPr>
        </p:nvSpPr>
        <p:spPr/>
        <p:txBody>
          <a:bodyPr/>
          <a:lstStyle/>
          <a:p>
            <a:r>
              <a:rPr lang="de-DE"/>
              <a:t>Simultaneous Publication in </a:t>
            </a:r>
            <a:r>
              <a:rPr lang="de-DE" i="1"/>
              <a:t>Circulation</a:t>
            </a:r>
          </a:p>
        </p:txBody>
      </p:sp>
      <p:pic>
        <p:nvPicPr>
          <p:cNvPr id="10" name="Inhaltsplatzhalter 9">
            <a:extLst>
              <a:ext uri="{FF2B5EF4-FFF2-40B4-BE49-F238E27FC236}">
                <a16:creationId xmlns:a16="http://schemas.microsoft.com/office/drawing/2014/main" id="{FADA9853-1CB6-9C46-8657-635DD7100D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0886" y="683419"/>
            <a:ext cx="5024264" cy="3839762"/>
          </a:xfrm>
        </p:spPr>
      </p:pic>
    </p:spTree>
    <p:extLst>
      <p:ext uri="{BB962C8B-B14F-4D97-AF65-F5344CB8AC3E}">
        <p14:creationId xmlns:p14="http://schemas.microsoft.com/office/powerpoint/2010/main" val="124257100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919163"/>
            <a:ext cx="8369300" cy="3086100"/>
          </a:xfrm>
        </p:spPr>
        <p:txBody>
          <a:bodyPr/>
          <a:lstStyle/>
          <a:p>
            <a:pPr lvl="0"/>
            <a:r>
              <a:rPr lang="en-US" sz="1800" dirty="0"/>
              <a:t>Hypertension represents a major health problem worldwide</a:t>
            </a:r>
          </a:p>
          <a:p>
            <a:pPr lvl="1">
              <a:buFont typeface="Wingdings" pitchFamily="2" charset="2"/>
              <a:buChar char="Ø"/>
              <a:tabLst>
                <a:tab pos="2614613" algn="l"/>
              </a:tabLst>
            </a:pPr>
            <a:r>
              <a:rPr lang="en-US" sz="1600" dirty="0"/>
              <a:t>Prevalence: 1 billion people</a:t>
            </a:r>
          </a:p>
          <a:p>
            <a:pPr lvl="1">
              <a:buFont typeface="Wingdings" pitchFamily="2" charset="2"/>
              <a:buChar char="Ø"/>
            </a:pPr>
            <a:r>
              <a:rPr lang="en-US" sz="1600" dirty="0">
                <a:solidFill>
                  <a:schemeClr val="bg1"/>
                </a:solidFill>
              </a:rPr>
              <a:t>Up to 1/3 are uncontrolled despite treatment</a:t>
            </a:r>
          </a:p>
          <a:p>
            <a:pPr lvl="0"/>
            <a:endParaRPr lang="en-US" sz="1000" dirty="0"/>
          </a:p>
          <a:p>
            <a:pPr lvl="0"/>
            <a:r>
              <a:rPr lang="en-US" sz="1800" dirty="0"/>
              <a:t>Renal denervation targets the sympathetic nervous system to lower blood pressure</a:t>
            </a:r>
          </a:p>
          <a:p>
            <a:pPr lvl="0"/>
            <a:endParaRPr lang="en-US" sz="1000" dirty="0"/>
          </a:p>
          <a:p>
            <a:pPr lvl="0"/>
            <a:r>
              <a:rPr lang="en-US" sz="1800" dirty="0"/>
              <a:t>The SPYRAL-HTN trial program demonstrated efficacy of renal denervation in patients with and without antihypertensive drugs</a:t>
            </a:r>
          </a:p>
          <a:p>
            <a:pPr lvl="0"/>
            <a:endParaRPr lang="en-US" sz="1000" dirty="0"/>
          </a:p>
          <a:p>
            <a:pPr lvl="0"/>
            <a:r>
              <a:rPr lang="en-US" sz="1800" dirty="0"/>
              <a:t>The RADIANCE-HTN SOLO study provided further evidence for the potential of renal denervation in absence of antihypertensive drugs</a:t>
            </a:r>
          </a:p>
          <a:p>
            <a:endParaRPr lang="en-US" sz="1800" dirty="0"/>
          </a:p>
        </p:txBody>
      </p:sp>
      <p:sp>
        <p:nvSpPr>
          <p:cNvPr id="9" name="Rectangle 3">
            <a:extLst>
              <a:ext uri="{FF2B5EF4-FFF2-40B4-BE49-F238E27FC236}">
                <a16:creationId xmlns:a16="http://schemas.microsoft.com/office/drawing/2014/main" id="{DAF616B0-B125-D947-B709-0C8BC41C45AF}"/>
              </a:ext>
            </a:extLst>
          </p:cNvPr>
          <p:cNvSpPr>
            <a:spLocks noGrp="1" noChangeArrowheads="1"/>
          </p:cNvSpPr>
          <p:nvPr>
            <p:ph type="title"/>
          </p:nvPr>
        </p:nvSpPr>
        <p:spPr>
          <a:xfrm>
            <a:off x="684214" y="116681"/>
            <a:ext cx="7769225" cy="566738"/>
          </a:xfrm>
        </p:spPr>
        <p:txBody>
          <a:bodyPr/>
          <a:lstStyle/>
          <a:p>
            <a:r>
              <a:rPr lang="en-US" sz="2500"/>
              <a:t>Background</a:t>
            </a:r>
            <a:endParaRPr lang="en-US" sz="2500"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1E548-AD15-F14D-B595-C8C121593EBE}"/>
              </a:ext>
            </a:extLst>
          </p:cNvPr>
          <p:cNvSpPr>
            <a:spLocks noGrp="1"/>
          </p:cNvSpPr>
          <p:nvPr>
            <p:ph type="title"/>
          </p:nvPr>
        </p:nvSpPr>
        <p:spPr/>
        <p:txBody>
          <a:bodyPr/>
          <a:lstStyle/>
          <a:p>
            <a:r>
              <a:rPr lang="en-US" sz="2500" dirty="0"/>
              <a:t>Background</a:t>
            </a:r>
          </a:p>
        </p:txBody>
      </p:sp>
      <p:pic>
        <p:nvPicPr>
          <p:cNvPr id="35" name="Grafik 34">
            <a:extLst>
              <a:ext uri="{FF2B5EF4-FFF2-40B4-BE49-F238E27FC236}">
                <a16:creationId xmlns:a16="http://schemas.microsoft.com/office/drawing/2014/main" id="{714F5B33-1ABC-F245-8CFA-AE83760934DF}"/>
              </a:ext>
            </a:extLst>
          </p:cNvPr>
          <p:cNvPicPr>
            <a:picLocks noChangeAspect="1"/>
          </p:cNvPicPr>
          <p:nvPr/>
        </p:nvPicPr>
        <p:blipFill rotWithShape="1">
          <a:blip r:embed="rId3"/>
          <a:srcRect l="3557" t="23400" r="49765" b="6982"/>
          <a:stretch/>
        </p:blipFill>
        <p:spPr>
          <a:xfrm>
            <a:off x="406400" y="1689100"/>
            <a:ext cx="3390900" cy="2844800"/>
          </a:xfrm>
          <a:prstGeom prst="rect">
            <a:avLst/>
          </a:prstGeom>
        </p:spPr>
      </p:pic>
      <p:pic>
        <p:nvPicPr>
          <p:cNvPr id="36" name="Grafik 35">
            <a:extLst>
              <a:ext uri="{FF2B5EF4-FFF2-40B4-BE49-F238E27FC236}">
                <a16:creationId xmlns:a16="http://schemas.microsoft.com/office/drawing/2014/main" id="{F0847921-BB5B-164D-A572-52E009407C10}"/>
              </a:ext>
            </a:extLst>
          </p:cNvPr>
          <p:cNvPicPr>
            <a:picLocks noChangeAspect="1"/>
          </p:cNvPicPr>
          <p:nvPr/>
        </p:nvPicPr>
        <p:blipFill rotWithShape="1">
          <a:blip r:embed="rId4"/>
          <a:srcRect t="18218" r="11129" b="5294"/>
          <a:stretch/>
        </p:blipFill>
        <p:spPr>
          <a:xfrm>
            <a:off x="4454562" y="1546253"/>
            <a:ext cx="4549738" cy="2936848"/>
          </a:xfrm>
          <a:prstGeom prst="rect">
            <a:avLst/>
          </a:prstGeom>
        </p:spPr>
      </p:pic>
      <p:sp>
        <p:nvSpPr>
          <p:cNvPr id="37" name="Textfeld 36">
            <a:extLst>
              <a:ext uri="{FF2B5EF4-FFF2-40B4-BE49-F238E27FC236}">
                <a16:creationId xmlns:a16="http://schemas.microsoft.com/office/drawing/2014/main" id="{5252E400-C2D3-1342-80E5-C28092B3B4A7}"/>
              </a:ext>
            </a:extLst>
          </p:cNvPr>
          <p:cNvSpPr txBox="1"/>
          <p:nvPr/>
        </p:nvSpPr>
        <p:spPr>
          <a:xfrm>
            <a:off x="990600" y="817443"/>
            <a:ext cx="2659702" cy="569387"/>
          </a:xfrm>
          <a:prstGeom prst="rect">
            <a:avLst/>
          </a:prstGeom>
          <a:noFill/>
        </p:spPr>
        <p:txBody>
          <a:bodyPr wrap="none" rtlCol="0">
            <a:spAutoFit/>
          </a:bodyPr>
          <a:lstStyle/>
          <a:p>
            <a:r>
              <a:rPr lang="en-US" i="0" dirty="0">
                <a:solidFill>
                  <a:schemeClr val="bg1"/>
                </a:solidFill>
              </a:rPr>
              <a:t>SPYRAL-HTN ON MED</a:t>
            </a:r>
          </a:p>
          <a:p>
            <a:pPr algn="ctr"/>
            <a:r>
              <a:rPr lang="en-US" sz="1300" i="0" dirty="0">
                <a:solidFill>
                  <a:schemeClr val="bg1"/>
                </a:solidFill>
              </a:rPr>
              <a:t>Change in 24 h systolic ABPM </a:t>
            </a:r>
          </a:p>
        </p:txBody>
      </p:sp>
      <p:sp>
        <p:nvSpPr>
          <p:cNvPr id="38" name="Textfeld 37">
            <a:extLst>
              <a:ext uri="{FF2B5EF4-FFF2-40B4-BE49-F238E27FC236}">
                <a16:creationId xmlns:a16="http://schemas.microsoft.com/office/drawing/2014/main" id="{0616B416-94C2-904C-975D-3CD12BC93220}"/>
              </a:ext>
            </a:extLst>
          </p:cNvPr>
          <p:cNvSpPr txBox="1"/>
          <p:nvPr/>
        </p:nvSpPr>
        <p:spPr>
          <a:xfrm>
            <a:off x="5470294" y="817442"/>
            <a:ext cx="2919645" cy="569387"/>
          </a:xfrm>
          <a:prstGeom prst="rect">
            <a:avLst/>
          </a:prstGeom>
          <a:noFill/>
        </p:spPr>
        <p:txBody>
          <a:bodyPr wrap="none" rtlCol="0">
            <a:spAutoFit/>
          </a:bodyPr>
          <a:lstStyle/>
          <a:p>
            <a:pPr algn="ctr"/>
            <a:r>
              <a:rPr lang="en-US" i="0" dirty="0">
                <a:solidFill>
                  <a:schemeClr val="bg1"/>
                </a:solidFill>
              </a:rPr>
              <a:t>RADIANCE-HTN SOLO</a:t>
            </a:r>
          </a:p>
          <a:p>
            <a:pPr algn="ctr"/>
            <a:r>
              <a:rPr lang="en-US" sz="1300" i="0" dirty="0">
                <a:solidFill>
                  <a:schemeClr val="bg1"/>
                </a:solidFill>
              </a:rPr>
              <a:t>Change in daytime systolic ABPM </a:t>
            </a:r>
          </a:p>
        </p:txBody>
      </p:sp>
      <p:pic>
        <p:nvPicPr>
          <p:cNvPr id="39" name="Grafik 38">
            <a:extLst>
              <a:ext uri="{FF2B5EF4-FFF2-40B4-BE49-F238E27FC236}">
                <a16:creationId xmlns:a16="http://schemas.microsoft.com/office/drawing/2014/main" id="{874F3188-FE11-734E-9E2B-4FDA79C7B224}"/>
              </a:ext>
            </a:extLst>
          </p:cNvPr>
          <p:cNvPicPr>
            <a:picLocks noChangeAspect="1"/>
          </p:cNvPicPr>
          <p:nvPr/>
        </p:nvPicPr>
        <p:blipFill rotWithShape="1">
          <a:blip r:embed="rId5"/>
          <a:srcRect l="67922" t="87146" r="5457" b="5237"/>
          <a:stretch/>
        </p:blipFill>
        <p:spPr>
          <a:xfrm>
            <a:off x="1549074" y="1444957"/>
            <a:ext cx="1717905" cy="276473"/>
          </a:xfrm>
          <a:prstGeom prst="rect">
            <a:avLst/>
          </a:prstGeom>
        </p:spPr>
      </p:pic>
      <p:sp>
        <p:nvSpPr>
          <p:cNvPr id="40" name="Textfeld 39">
            <a:extLst>
              <a:ext uri="{FF2B5EF4-FFF2-40B4-BE49-F238E27FC236}">
                <a16:creationId xmlns:a16="http://schemas.microsoft.com/office/drawing/2014/main" id="{D68FB55F-B240-A946-BA33-1AA7A3962DAF}"/>
              </a:ext>
            </a:extLst>
          </p:cNvPr>
          <p:cNvSpPr txBox="1"/>
          <p:nvPr/>
        </p:nvSpPr>
        <p:spPr>
          <a:xfrm>
            <a:off x="4787900" y="4826000"/>
            <a:ext cx="2512226" cy="230832"/>
          </a:xfrm>
          <a:prstGeom prst="rect">
            <a:avLst/>
          </a:prstGeom>
          <a:noFill/>
        </p:spPr>
        <p:txBody>
          <a:bodyPr wrap="none" rtlCol="0">
            <a:spAutoFit/>
          </a:bodyPr>
          <a:lstStyle/>
          <a:p>
            <a:r>
              <a:rPr lang="en-US" sz="900" i="0" dirty="0" err="1">
                <a:solidFill>
                  <a:schemeClr val="tx1"/>
                </a:solidFill>
              </a:rPr>
              <a:t>Azizi</a:t>
            </a:r>
            <a:r>
              <a:rPr lang="en-US" sz="900" i="0" dirty="0">
                <a:solidFill>
                  <a:schemeClr val="tx1"/>
                </a:solidFill>
              </a:rPr>
              <a:t> M et al. Lancet 2018, 9;391:2335-2345</a:t>
            </a:r>
          </a:p>
        </p:txBody>
      </p:sp>
      <p:sp>
        <p:nvSpPr>
          <p:cNvPr id="41" name="Textfeld 40">
            <a:extLst>
              <a:ext uri="{FF2B5EF4-FFF2-40B4-BE49-F238E27FC236}">
                <a16:creationId xmlns:a16="http://schemas.microsoft.com/office/drawing/2014/main" id="{8449FCE6-CF5C-484E-A1A0-ECDC03C95BC3}"/>
              </a:ext>
            </a:extLst>
          </p:cNvPr>
          <p:cNvSpPr txBox="1"/>
          <p:nvPr/>
        </p:nvSpPr>
        <p:spPr>
          <a:xfrm>
            <a:off x="1485574" y="4826000"/>
            <a:ext cx="2800767" cy="230832"/>
          </a:xfrm>
          <a:prstGeom prst="rect">
            <a:avLst/>
          </a:prstGeom>
          <a:noFill/>
        </p:spPr>
        <p:txBody>
          <a:bodyPr wrap="none" rtlCol="0">
            <a:spAutoFit/>
          </a:bodyPr>
          <a:lstStyle/>
          <a:p>
            <a:r>
              <a:rPr lang="en-US" sz="900" i="0" dirty="0" err="1">
                <a:solidFill>
                  <a:schemeClr val="tx1"/>
                </a:solidFill>
              </a:rPr>
              <a:t>Kandzari</a:t>
            </a:r>
            <a:r>
              <a:rPr lang="en-US" sz="900" i="0" dirty="0">
                <a:solidFill>
                  <a:schemeClr val="tx1"/>
                </a:solidFill>
              </a:rPr>
              <a:t> DE et al. Lancet 2018, 9;391:2346-2355</a:t>
            </a:r>
          </a:p>
        </p:txBody>
      </p:sp>
    </p:spTree>
    <p:extLst>
      <p:ext uri="{BB962C8B-B14F-4D97-AF65-F5344CB8AC3E}">
        <p14:creationId xmlns:p14="http://schemas.microsoft.com/office/powerpoint/2010/main" val="79405965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feld 33">
            <a:extLst>
              <a:ext uri="{FF2B5EF4-FFF2-40B4-BE49-F238E27FC236}">
                <a16:creationId xmlns:a16="http://schemas.microsoft.com/office/drawing/2014/main" id="{63DB96DA-51B6-DF46-BB9E-15A4EEE16AD0}"/>
              </a:ext>
            </a:extLst>
          </p:cNvPr>
          <p:cNvSpPr txBox="1"/>
          <p:nvPr/>
        </p:nvSpPr>
        <p:spPr>
          <a:xfrm>
            <a:off x="7179972" y="1436601"/>
            <a:ext cx="184731" cy="369332"/>
          </a:xfrm>
          <a:prstGeom prst="rect">
            <a:avLst/>
          </a:prstGeom>
          <a:noFill/>
        </p:spPr>
        <p:txBody>
          <a:bodyPr wrap="none" rtlCol="0">
            <a:spAutoFit/>
          </a:bodyPr>
          <a:lstStyle/>
          <a:p>
            <a:endParaRPr lang="en-US" i="0" dirty="0">
              <a:solidFill>
                <a:schemeClr val="bg1"/>
              </a:solidFill>
            </a:endParaRPr>
          </a:p>
        </p:txBody>
      </p:sp>
      <p:sp>
        <p:nvSpPr>
          <p:cNvPr id="35" name="Rectangle 7">
            <a:extLst>
              <a:ext uri="{FF2B5EF4-FFF2-40B4-BE49-F238E27FC236}">
                <a16:creationId xmlns:a16="http://schemas.microsoft.com/office/drawing/2014/main" id="{1BCDE5E5-7D62-A34E-AAFD-DCDB7CC0B91F}"/>
              </a:ext>
            </a:extLst>
          </p:cNvPr>
          <p:cNvSpPr/>
          <p:nvPr/>
        </p:nvSpPr>
        <p:spPr>
          <a:xfrm>
            <a:off x="180386" y="1448568"/>
            <a:ext cx="4304355" cy="2031325"/>
          </a:xfrm>
          <a:prstGeom prst="rect">
            <a:avLst/>
          </a:prstGeom>
          <a:noFill/>
          <a:ln>
            <a:solidFill>
              <a:schemeClr val="bg1"/>
            </a:solidFill>
          </a:ln>
        </p:spPr>
        <p:txBody>
          <a:bodyPr wrap="square">
            <a:spAutoFit/>
          </a:bodyPr>
          <a:lstStyle/>
          <a:p>
            <a:pPr marL="285750" indent="-285750">
              <a:spcAft>
                <a:spcPts val="1200"/>
              </a:spcAft>
              <a:buFont typeface="Arial" panose="020B0604020202020204" pitchFamily="34" charset="0"/>
              <a:buChar char="•"/>
            </a:pPr>
            <a:r>
              <a:rPr lang="en-US" sz="1600" i="0" dirty="0">
                <a:solidFill>
                  <a:schemeClr val="bg1"/>
                </a:solidFill>
              </a:rPr>
              <a:t>Symplicity spiral</a:t>
            </a:r>
            <a:r>
              <a:rPr lang="en-US" sz="1600" i="0" baseline="30000" dirty="0">
                <a:solidFill>
                  <a:schemeClr val="bg1"/>
                </a:solidFill>
              </a:rPr>
              <a:t> </a:t>
            </a:r>
            <a:r>
              <a:rPr lang="en-US" sz="1600" i="0" dirty="0">
                <a:solidFill>
                  <a:schemeClr val="bg1"/>
                </a:solidFill>
              </a:rPr>
              <a:t>catheter</a:t>
            </a:r>
          </a:p>
          <a:p>
            <a:pPr marL="285750" indent="-285750">
              <a:spcAft>
                <a:spcPts val="1200"/>
              </a:spcAft>
              <a:buFont typeface="Arial" panose="020B0604020202020204" pitchFamily="34" charset="0"/>
              <a:buChar char="•"/>
            </a:pPr>
            <a:r>
              <a:rPr lang="en-US" sz="1600" i="0" dirty="0">
                <a:solidFill>
                  <a:schemeClr val="bg1"/>
                </a:solidFill>
              </a:rPr>
              <a:t>Multi-electrode catheter with quadrantic vessel contact </a:t>
            </a:r>
          </a:p>
          <a:p>
            <a:pPr marL="285750" indent="-285750">
              <a:spcAft>
                <a:spcPts val="1200"/>
              </a:spcAft>
              <a:buFont typeface="Arial" panose="020B0604020202020204" pitchFamily="34" charset="0"/>
              <a:buChar char="•"/>
            </a:pPr>
            <a:r>
              <a:rPr lang="en-US" sz="1600" i="0" dirty="0">
                <a:solidFill>
                  <a:schemeClr val="bg1"/>
                </a:solidFill>
              </a:rPr>
              <a:t>Simultaneous ablation in 4 electrodes</a:t>
            </a:r>
          </a:p>
          <a:p>
            <a:pPr marL="285750" indent="-285750">
              <a:spcAft>
                <a:spcPts val="1200"/>
              </a:spcAft>
              <a:buFont typeface="Arial" panose="020B0604020202020204" pitchFamily="34" charset="0"/>
              <a:buChar char="•"/>
            </a:pPr>
            <a:r>
              <a:rPr lang="en-US" sz="1600" i="0" dirty="0">
                <a:solidFill>
                  <a:schemeClr val="bg1"/>
                </a:solidFill>
              </a:rPr>
              <a:t>Ablations delivery to renal main artery and branches</a:t>
            </a:r>
          </a:p>
        </p:txBody>
      </p:sp>
      <p:sp>
        <p:nvSpPr>
          <p:cNvPr id="36" name="Titel 1">
            <a:extLst>
              <a:ext uri="{FF2B5EF4-FFF2-40B4-BE49-F238E27FC236}">
                <a16:creationId xmlns:a16="http://schemas.microsoft.com/office/drawing/2014/main" id="{DB77F633-57BF-D34C-8119-D03106AAB8A3}"/>
              </a:ext>
            </a:extLst>
          </p:cNvPr>
          <p:cNvSpPr txBox="1">
            <a:spLocks/>
          </p:cNvSpPr>
          <p:nvPr/>
        </p:nvSpPr>
        <p:spPr bwMode="auto">
          <a:xfrm>
            <a:off x="679899" y="172306"/>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rgbClr val="053763"/>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500" i="0" kern="0" dirty="0"/>
              <a:t>Radiofrequency Based Renal Denervation</a:t>
            </a:r>
          </a:p>
        </p:txBody>
      </p:sp>
      <p:pic>
        <p:nvPicPr>
          <p:cNvPr id="16" name="C05327C2-3041-4536-A12C-BEDB9D896635" descr="C05327C2-3041-4536-A12C-BEDB9D896635">
            <a:extLst>
              <a:ext uri="{FF2B5EF4-FFF2-40B4-BE49-F238E27FC236}">
                <a16:creationId xmlns:a16="http://schemas.microsoft.com/office/drawing/2014/main" id="{518544CD-83F7-0D48-BAD8-38B75A045D3F}"/>
              </a:ext>
            </a:extLst>
          </p:cNvPr>
          <p:cNvPicPr/>
          <p:nvPr/>
        </p:nvPicPr>
        <p:blipFill rotWithShape="1">
          <a:blip r:embed="rId3" cstate="print">
            <a:extLst>
              <a:ext uri="{28A0092B-C50C-407E-A947-70E740481C1C}">
                <a14:useLocalDpi xmlns:a14="http://schemas.microsoft.com/office/drawing/2010/main" val="0"/>
              </a:ext>
            </a:extLst>
          </a:blip>
          <a:srcRect l="1719" t="13196" r="9767" b="14083"/>
          <a:stretch/>
        </p:blipFill>
        <p:spPr bwMode="auto">
          <a:xfrm>
            <a:off x="4734237" y="1077039"/>
            <a:ext cx="4046906" cy="3153857"/>
          </a:xfrm>
          <a:prstGeom prst="rect">
            <a:avLst/>
          </a:prstGeom>
          <a:noFill/>
          <a:ln>
            <a:solidFill>
              <a:schemeClr val="bg1"/>
            </a:solidFill>
          </a:ln>
          <a:extLst/>
        </p:spPr>
      </p:pic>
      <p:pic>
        <p:nvPicPr>
          <p:cNvPr id="15" name="Picture 8">
            <a:extLst>
              <a:ext uri="{FF2B5EF4-FFF2-40B4-BE49-F238E27FC236}">
                <a16:creationId xmlns:a16="http://schemas.microsoft.com/office/drawing/2014/main" id="{E37751DA-40B6-8844-B78F-D29C64399650}"/>
              </a:ext>
            </a:extLst>
          </p:cNvPr>
          <p:cNvPicPr>
            <a:picLocks noChangeAspect="1"/>
          </p:cNvPicPr>
          <p:nvPr/>
        </p:nvPicPr>
        <p:blipFill>
          <a:blip r:embed="rId4"/>
          <a:stretch>
            <a:fillRect/>
          </a:stretch>
        </p:blipFill>
        <p:spPr>
          <a:xfrm>
            <a:off x="4742401" y="1085202"/>
            <a:ext cx="1841239" cy="1035697"/>
          </a:xfrm>
          <a:prstGeom prst="rect">
            <a:avLst/>
          </a:prstGeom>
          <a:ln>
            <a:solidFill>
              <a:schemeClr val="bg1"/>
            </a:solidFill>
          </a:ln>
        </p:spPr>
      </p:pic>
    </p:spTree>
    <p:extLst>
      <p:ext uri="{BB962C8B-B14F-4D97-AF65-F5344CB8AC3E}">
        <p14:creationId xmlns:p14="http://schemas.microsoft.com/office/powerpoint/2010/main" val="332941194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
            <a:extLst>
              <a:ext uri="{FF2B5EF4-FFF2-40B4-BE49-F238E27FC236}">
                <a16:creationId xmlns:a16="http://schemas.microsoft.com/office/drawing/2014/main" id="{F911776E-4A3D-CA48-82C2-F805AE3D046A}"/>
              </a:ext>
            </a:extLst>
          </p:cNvPr>
          <p:cNvGrpSpPr>
            <a:grpSpLocks noChangeAspect="1"/>
          </p:cNvGrpSpPr>
          <p:nvPr/>
        </p:nvGrpSpPr>
        <p:grpSpPr>
          <a:xfrm>
            <a:off x="4309720" y="1224636"/>
            <a:ext cx="4907331" cy="2839364"/>
            <a:chOff x="4793925" y="3592718"/>
            <a:chExt cx="4138340" cy="2394429"/>
          </a:xfrm>
        </p:grpSpPr>
        <p:grpSp>
          <p:nvGrpSpPr>
            <p:cNvPr id="25" name="Group 19">
              <a:extLst>
                <a:ext uri="{FF2B5EF4-FFF2-40B4-BE49-F238E27FC236}">
                  <a16:creationId xmlns:a16="http://schemas.microsoft.com/office/drawing/2014/main" id="{D4A1FF9D-B355-EC47-BA39-DD397137E00A}"/>
                </a:ext>
              </a:extLst>
            </p:cNvPr>
            <p:cNvGrpSpPr/>
            <p:nvPr/>
          </p:nvGrpSpPr>
          <p:grpSpPr>
            <a:xfrm>
              <a:off x="5195395" y="3783458"/>
              <a:ext cx="3575829" cy="2203689"/>
              <a:chOff x="6682395" y="2645943"/>
              <a:chExt cx="5025634" cy="3055940"/>
            </a:xfrm>
          </p:grpSpPr>
          <p:pic>
            <p:nvPicPr>
              <p:cNvPr id="27" name="Picture 20" descr="coolantflow.jpg">
                <a:extLst>
                  <a:ext uri="{FF2B5EF4-FFF2-40B4-BE49-F238E27FC236}">
                    <a16:creationId xmlns:a16="http://schemas.microsoft.com/office/drawing/2014/main" id="{27C865A1-81D8-AB40-ABCF-7E04B05E41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77302" y="3686907"/>
                <a:ext cx="1709133" cy="1093581"/>
              </a:xfrm>
              <a:prstGeom prst="rect">
                <a:avLst/>
              </a:prstGeom>
              <a:effectLst>
                <a:outerShdw blurRad="50800" dist="38100" dir="2700000">
                  <a:srgbClr val="000000">
                    <a:alpha val="43000"/>
                  </a:srgbClr>
                </a:outerShdw>
              </a:effectLst>
            </p:spPr>
          </p:pic>
          <p:pic>
            <p:nvPicPr>
              <p:cNvPr id="28" name="Picture 21" descr="Axial-symmetric Tx Heating.png">
                <a:extLst>
                  <a:ext uri="{FF2B5EF4-FFF2-40B4-BE49-F238E27FC236}">
                    <a16:creationId xmlns:a16="http://schemas.microsoft.com/office/drawing/2014/main" id="{253A1076-A744-5947-B785-2C377EEA11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4873150">
                <a:off x="9321175" y="3315028"/>
                <a:ext cx="3055940" cy="1717769"/>
              </a:xfrm>
              <a:prstGeom prst="rect">
                <a:avLst/>
              </a:prstGeom>
            </p:spPr>
          </p:pic>
          <p:pic>
            <p:nvPicPr>
              <p:cNvPr id="29" name="Picture 8">
                <a:extLst>
                  <a:ext uri="{FF2B5EF4-FFF2-40B4-BE49-F238E27FC236}">
                    <a16:creationId xmlns:a16="http://schemas.microsoft.com/office/drawing/2014/main" id="{4A1298D4-B7E6-204F-8707-6B6E871FAFA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764" t="7139" r="8777" b="13429"/>
              <a:stretch/>
            </p:blipFill>
            <p:spPr bwMode="auto">
              <a:xfrm rot="5400000">
                <a:off x="6761075" y="4325887"/>
                <a:ext cx="128016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3">
                <a:extLst>
                  <a:ext uri="{FF2B5EF4-FFF2-40B4-BE49-F238E27FC236}">
                    <a16:creationId xmlns:a16="http://schemas.microsoft.com/office/drawing/2014/main" id="{EF7B548D-3529-9944-A012-45B149792F0B}"/>
                  </a:ext>
                </a:extLst>
              </p:cNvPr>
              <p:cNvGrpSpPr/>
              <p:nvPr/>
            </p:nvGrpSpPr>
            <p:grpSpPr>
              <a:xfrm rot="16200000">
                <a:off x="6528722" y="2904022"/>
                <a:ext cx="1635481" cy="1328136"/>
                <a:chOff x="4376623" y="1618488"/>
                <a:chExt cx="2466080" cy="1965960"/>
              </a:xfrm>
            </p:grpSpPr>
            <p:pic>
              <p:nvPicPr>
                <p:cNvPr id="32" name="Picture 8">
                  <a:extLst>
                    <a:ext uri="{FF2B5EF4-FFF2-40B4-BE49-F238E27FC236}">
                      <a16:creationId xmlns:a16="http://schemas.microsoft.com/office/drawing/2014/main" id="{763216D5-5D4A-4442-B0F3-8B08AF57BD8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615" t="7395" r="4201" b="13038"/>
                <a:stretch/>
              </p:blipFill>
              <p:spPr bwMode="auto">
                <a:xfrm>
                  <a:off x="4816968" y="1618488"/>
                  <a:ext cx="2025735" cy="196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a:extLst>
                    <a:ext uri="{FF2B5EF4-FFF2-40B4-BE49-F238E27FC236}">
                      <a16:creationId xmlns:a16="http://schemas.microsoft.com/office/drawing/2014/main" id="{1888217D-F418-BD44-90D2-719E7DB9AEF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76623" y="1675452"/>
                  <a:ext cx="466925" cy="179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1" name="Picture 24" descr="recor-1a_no_background.png">
                <a:extLst>
                  <a:ext uri="{FF2B5EF4-FFF2-40B4-BE49-F238E27FC236}">
                    <a16:creationId xmlns:a16="http://schemas.microsoft.com/office/drawing/2014/main" id="{BF872C40-9D19-A240-AEDA-CD400FD72DF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0800000">
                <a:off x="9989373" y="3335371"/>
                <a:ext cx="1609344" cy="1872131"/>
              </a:xfrm>
              <a:prstGeom prst="rect">
                <a:avLst/>
              </a:prstGeom>
            </p:spPr>
          </p:pic>
        </p:grpSp>
        <p:sp>
          <p:nvSpPr>
            <p:cNvPr id="26" name="TextBox 27">
              <a:extLst>
                <a:ext uri="{FF2B5EF4-FFF2-40B4-BE49-F238E27FC236}">
                  <a16:creationId xmlns:a16="http://schemas.microsoft.com/office/drawing/2014/main" id="{F976E6A5-31A4-FD45-A0EE-9515FF162A13}"/>
                </a:ext>
              </a:extLst>
            </p:cNvPr>
            <p:cNvSpPr txBox="1"/>
            <p:nvPr/>
          </p:nvSpPr>
          <p:spPr>
            <a:xfrm>
              <a:off x="4793925" y="3592718"/>
              <a:ext cx="4138340" cy="259548"/>
            </a:xfrm>
            <a:prstGeom prst="rect">
              <a:avLst/>
            </a:prstGeom>
            <a:noFill/>
          </p:spPr>
          <p:txBody>
            <a:bodyPr wrap="square" rtlCol="0">
              <a:spAutoFit/>
            </a:bodyPr>
            <a:lstStyle/>
            <a:p>
              <a:pPr algn="ctr" defTabSz="457200" fontAlgn="auto">
                <a:spcBef>
                  <a:spcPts val="0"/>
                </a:spcBef>
                <a:spcAft>
                  <a:spcPts val="0"/>
                </a:spcAft>
              </a:pPr>
              <a:r>
                <a:rPr lang="en-US" sz="1400" i="0" u="sng" dirty="0">
                  <a:solidFill>
                    <a:srgbClr val="DD5432"/>
                  </a:solidFill>
                  <a:latin typeface="Calibri"/>
                  <a:ea typeface="Microsoft Sans Serif" pitchFamily="-110" charset="0"/>
                  <a:cs typeface="Microsoft Sans Serif" pitchFamily="-110" charset="0"/>
                </a:rPr>
                <a:t>Ultrasonic Heating</a:t>
              </a:r>
              <a:r>
                <a:rPr lang="en-US" sz="1400" i="0" dirty="0">
                  <a:solidFill>
                    <a:srgbClr val="DD5432"/>
                  </a:solidFill>
                  <a:latin typeface="Calibri"/>
                  <a:ea typeface="Microsoft Sans Serif" pitchFamily="-110" charset="0"/>
                  <a:cs typeface="Microsoft Sans Serif" pitchFamily="-110" charset="0"/>
                </a:rPr>
                <a:t>   </a:t>
              </a:r>
              <a:r>
                <a:rPr lang="en-US" sz="1400" i="0" dirty="0">
                  <a:solidFill>
                    <a:prstClr val="black"/>
                  </a:solidFill>
                  <a:latin typeface="Calibri"/>
                  <a:ea typeface="Microsoft Sans Serif" pitchFamily="-110" charset="0"/>
                  <a:cs typeface="Microsoft Sans Serif" pitchFamily="-110" charset="0"/>
                </a:rPr>
                <a:t>+</a:t>
              </a:r>
              <a:r>
                <a:rPr lang="en-US" sz="1400" i="0" dirty="0">
                  <a:solidFill>
                    <a:srgbClr val="DD5432"/>
                  </a:solidFill>
                  <a:latin typeface="Calibri"/>
                  <a:ea typeface="Microsoft Sans Serif" pitchFamily="-110" charset="0"/>
                  <a:cs typeface="Microsoft Sans Serif" pitchFamily="-110" charset="0"/>
                </a:rPr>
                <a:t>   </a:t>
              </a:r>
              <a:r>
                <a:rPr lang="en-US" sz="1400" i="0" u="sng" dirty="0">
                  <a:solidFill>
                    <a:srgbClr val="1F497D"/>
                  </a:solidFill>
                  <a:latin typeface="Calibri"/>
                  <a:ea typeface="Microsoft Sans Serif" pitchFamily="-110" charset="0"/>
                  <a:cs typeface="Microsoft Sans Serif" pitchFamily="-110" charset="0"/>
                </a:rPr>
                <a:t>Water Cooling</a:t>
              </a:r>
              <a:r>
                <a:rPr lang="en-US" sz="1400" i="0" dirty="0">
                  <a:solidFill>
                    <a:srgbClr val="1F497D"/>
                  </a:solidFill>
                  <a:latin typeface="Calibri"/>
                  <a:ea typeface="Microsoft Sans Serif" pitchFamily="-110" charset="0"/>
                  <a:cs typeface="Microsoft Sans Serif" pitchFamily="-110" charset="0"/>
                </a:rPr>
                <a:t>   </a:t>
              </a:r>
              <a:r>
                <a:rPr lang="en-US" sz="1400" i="0" dirty="0">
                  <a:solidFill>
                    <a:prstClr val="black"/>
                  </a:solidFill>
                  <a:latin typeface="Calibri"/>
                  <a:ea typeface="Microsoft Sans Serif" pitchFamily="-110" charset="0"/>
                  <a:cs typeface="Microsoft Sans Serif" pitchFamily="-110" charset="0"/>
                  <a:sym typeface="Wingdings"/>
                </a:rPr>
                <a:t></a:t>
              </a:r>
              <a:r>
                <a:rPr lang="en-US" sz="1400" i="0" dirty="0">
                  <a:solidFill>
                    <a:srgbClr val="DD5432"/>
                  </a:solidFill>
                  <a:latin typeface="Calibri"/>
                  <a:ea typeface="Microsoft Sans Serif" pitchFamily="-110" charset="0"/>
                  <a:cs typeface="Microsoft Sans Serif" pitchFamily="-110" charset="0"/>
                  <a:sym typeface="Wingdings"/>
                </a:rPr>
                <a:t>  </a:t>
              </a:r>
              <a:r>
                <a:rPr lang="en-US" sz="1400" i="0" u="sng" dirty="0">
                  <a:solidFill>
                    <a:prstClr val="black"/>
                  </a:solidFill>
                  <a:latin typeface="Calibri"/>
                  <a:ea typeface="Microsoft Sans Serif" pitchFamily="-110" charset="0"/>
                  <a:cs typeface="Microsoft Sans Serif" pitchFamily="-110" charset="0"/>
                </a:rPr>
                <a:t>Thermal Profile</a:t>
              </a:r>
              <a:endParaRPr lang="en-US" sz="1400" i="0" u="sng" dirty="0">
                <a:solidFill>
                  <a:prstClr val="black"/>
                </a:solidFill>
                <a:latin typeface="Calibri"/>
                <a:ea typeface="+mn-ea"/>
                <a:cs typeface="+mn-cs"/>
              </a:endParaRPr>
            </a:p>
          </p:txBody>
        </p:sp>
      </p:grpSp>
      <p:sp>
        <p:nvSpPr>
          <p:cNvPr id="34" name="Textfeld 33">
            <a:extLst>
              <a:ext uri="{FF2B5EF4-FFF2-40B4-BE49-F238E27FC236}">
                <a16:creationId xmlns:a16="http://schemas.microsoft.com/office/drawing/2014/main" id="{63DB96DA-51B6-DF46-BB9E-15A4EEE16AD0}"/>
              </a:ext>
            </a:extLst>
          </p:cNvPr>
          <p:cNvSpPr txBox="1"/>
          <p:nvPr/>
        </p:nvSpPr>
        <p:spPr>
          <a:xfrm>
            <a:off x="7179972" y="1436601"/>
            <a:ext cx="184731" cy="369332"/>
          </a:xfrm>
          <a:prstGeom prst="rect">
            <a:avLst/>
          </a:prstGeom>
          <a:noFill/>
        </p:spPr>
        <p:txBody>
          <a:bodyPr wrap="none" rtlCol="0">
            <a:spAutoFit/>
          </a:bodyPr>
          <a:lstStyle/>
          <a:p>
            <a:endParaRPr lang="de-DE" i="0" dirty="0" err="1">
              <a:solidFill>
                <a:schemeClr val="bg1"/>
              </a:solidFill>
            </a:endParaRPr>
          </a:p>
        </p:txBody>
      </p:sp>
      <p:sp>
        <p:nvSpPr>
          <p:cNvPr id="35" name="Rectangle 7">
            <a:extLst>
              <a:ext uri="{FF2B5EF4-FFF2-40B4-BE49-F238E27FC236}">
                <a16:creationId xmlns:a16="http://schemas.microsoft.com/office/drawing/2014/main" id="{1BCDE5E5-7D62-A34E-AAFD-DCDB7CC0B91F}"/>
              </a:ext>
            </a:extLst>
          </p:cNvPr>
          <p:cNvSpPr/>
          <p:nvPr/>
        </p:nvSpPr>
        <p:spPr>
          <a:xfrm>
            <a:off x="245337" y="1422088"/>
            <a:ext cx="4180494" cy="2523768"/>
          </a:xfrm>
          <a:prstGeom prst="rect">
            <a:avLst/>
          </a:prstGeom>
          <a:noFill/>
          <a:ln>
            <a:solidFill>
              <a:schemeClr val="bg1"/>
            </a:solidFill>
          </a:ln>
        </p:spPr>
        <p:txBody>
          <a:bodyPr wrap="square">
            <a:spAutoFit/>
          </a:bodyPr>
          <a:lstStyle/>
          <a:p>
            <a:pPr marL="347472" indent="-285750" algn="just">
              <a:spcBef>
                <a:spcPts val="0"/>
              </a:spcBef>
              <a:spcAft>
                <a:spcPts val="1200"/>
              </a:spcAft>
              <a:buFont typeface="Arial" panose="020B0604020202020204" pitchFamily="34" charset="0"/>
              <a:buChar char="•"/>
            </a:pPr>
            <a:r>
              <a:rPr lang="en-US" sz="1600" dirty="0">
                <a:solidFill>
                  <a:schemeClr val="bg1"/>
                </a:solidFill>
              </a:rPr>
              <a:t>Paradise endovascular ultrasound ablation catheter</a:t>
            </a:r>
          </a:p>
          <a:p>
            <a:pPr marL="347472" indent="-285750">
              <a:spcBef>
                <a:spcPts val="0"/>
              </a:spcBef>
              <a:spcAft>
                <a:spcPts val="1200"/>
              </a:spcAft>
              <a:buFont typeface="Arial" panose="020B0604020202020204" pitchFamily="34" charset="0"/>
              <a:buChar char="•"/>
            </a:pPr>
            <a:r>
              <a:rPr lang="en-US" sz="1600" dirty="0">
                <a:solidFill>
                  <a:schemeClr val="bg1"/>
                </a:solidFill>
              </a:rPr>
              <a:t>Ring of ablative energy  (depth of 1-6 mm)</a:t>
            </a:r>
          </a:p>
          <a:p>
            <a:pPr marL="347472" indent="-285750">
              <a:spcBef>
                <a:spcPts val="0"/>
              </a:spcBef>
              <a:spcAft>
                <a:spcPts val="1200"/>
              </a:spcAft>
              <a:buFont typeface="Arial" panose="020B0604020202020204" pitchFamily="34" charset="0"/>
              <a:buChar char="•"/>
            </a:pPr>
            <a:r>
              <a:rPr lang="en-US" sz="1600" dirty="0">
                <a:solidFill>
                  <a:schemeClr val="bg1"/>
                </a:solidFill>
              </a:rPr>
              <a:t>Endothelial cooling by water circulating through balloon</a:t>
            </a:r>
          </a:p>
          <a:p>
            <a:pPr marL="347472" indent="-285750">
              <a:spcBef>
                <a:spcPts val="0"/>
              </a:spcBef>
              <a:spcAft>
                <a:spcPts val="1200"/>
              </a:spcAft>
              <a:buFont typeface="Arial" panose="020B0604020202020204" pitchFamily="34" charset="0"/>
              <a:buChar char="•"/>
            </a:pPr>
            <a:r>
              <a:rPr lang="en-US" sz="1600" dirty="0">
                <a:solidFill>
                  <a:schemeClr val="bg1"/>
                </a:solidFill>
              </a:rPr>
              <a:t>2-3 ablations delivered to each main renal artery</a:t>
            </a:r>
          </a:p>
        </p:txBody>
      </p:sp>
      <p:sp>
        <p:nvSpPr>
          <p:cNvPr id="36" name="Titel 1">
            <a:extLst>
              <a:ext uri="{FF2B5EF4-FFF2-40B4-BE49-F238E27FC236}">
                <a16:creationId xmlns:a16="http://schemas.microsoft.com/office/drawing/2014/main" id="{DB77F633-57BF-D34C-8119-D03106AAB8A3}"/>
              </a:ext>
            </a:extLst>
          </p:cNvPr>
          <p:cNvSpPr txBox="1">
            <a:spLocks/>
          </p:cNvSpPr>
          <p:nvPr/>
        </p:nvSpPr>
        <p:spPr bwMode="auto">
          <a:xfrm>
            <a:off x="663766" y="23098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rgbClr val="053763"/>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500" i="0" kern="0" dirty="0"/>
              <a:t>Ultrasound Based Renal Denervation</a:t>
            </a:r>
          </a:p>
        </p:txBody>
      </p:sp>
    </p:spTree>
    <p:extLst>
      <p:ext uri="{BB962C8B-B14F-4D97-AF65-F5344CB8AC3E}">
        <p14:creationId xmlns:p14="http://schemas.microsoft.com/office/powerpoint/2010/main" val="67408481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1">
            <a:extLst>
              <a:ext uri="{FF2B5EF4-FFF2-40B4-BE49-F238E27FC236}">
                <a16:creationId xmlns:a16="http://schemas.microsoft.com/office/drawing/2014/main" id="{DB77F633-57BF-D34C-8119-D03106AAB8A3}"/>
              </a:ext>
            </a:extLst>
          </p:cNvPr>
          <p:cNvSpPr txBox="1">
            <a:spLocks/>
          </p:cNvSpPr>
          <p:nvPr/>
        </p:nvSpPr>
        <p:spPr bwMode="auto">
          <a:xfrm>
            <a:off x="691474" y="219406"/>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rgbClr val="053763"/>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DE" sz="2500" i="0" kern="0"/>
              <a:t>Objective</a:t>
            </a:r>
          </a:p>
        </p:txBody>
      </p:sp>
      <p:sp>
        <p:nvSpPr>
          <p:cNvPr id="2" name="Textfeld 1">
            <a:extLst>
              <a:ext uri="{FF2B5EF4-FFF2-40B4-BE49-F238E27FC236}">
                <a16:creationId xmlns:a16="http://schemas.microsoft.com/office/drawing/2014/main" id="{E7B250F1-D23D-3841-BD3C-0C061F7BF68A}"/>
              </a:ext>
            </a:extLst>
          </p:cNvPr>
          <p:cNvSpPr txBox="1"/>
          <p:nvPr/>
        </p:nvSpPr>
        <p:spPr>
          <a:xfrm>
            <a:off x="105686" y="954808"/>
            <a:ext cx="8940800" cy="2985433"/>
          </a:xfrm>
          <a:prstGeom prst="rect">
            <a:avLst/>
          </a:prstGeom>
          <a:noFill/>
          <a:ln>
            <a:solidFill>
              <a:schemeClr val="bg1"/>
            </a:solidFill>
          </a:ln>
        </p:spPr>
        <p:txBody>
          <a:bodyPr wrap="square" rtlCol="0">
            <a:spAutoFit/>
          </a:bodyPr>
          <a:lstStyle/>
          <a:p>
            <a:pPr algn="ctr"/>
            <a:r>
              <a:rPr lang="en-US" sz="2000" i="0">
                <a:solidFill>
                  <a:schemeClr val="bg1"/>
                </a:solidFill>
              </a:rPr>
              <a:t>To compare the effects of renal denervation applying: </a:t>
            </a:r>
          </a:p>
          <a:p>
            <a:pPr algn="ctr"/>
            <a:endParaRPr lang="en-US" sz="2000" i="0">
              <a:solidFill>
                <a:schemeClr val="bg1"/>
              </a:solidFill>
            </a:endParaRPr>
          </a:p>
          <a:p>
            <a:pPr algn="ctr"/>
            <a:endParaRPr lang="en-US" sz="2000">
              <a:solidFill>
                <a:schemeClr val="bg1"/>
              </a:solidFill>
            </a:endParaRPr>
          </a:p>
          <a:p>
            <a:pPr algn="ctr"/>
            <a:endParaRPr lang="en-US" sz="2000">
              <a:solidFill>
                <a:schemeClr val="bg1"/>
              </a:solidFill>
            </a:endParaRPr>
          </a:p>
          <a:p>
            <a:pPr algn="ctr"/>
            <a:endParaRPr lang="en-US" sz="2000">
              <a:solidFill>
                <a:schemeClr val="bg1"/>
              </a:solidFill>
            </a:endParaRPr>
          </a:p>
          <a:p>
            <a:pPr algn="ctr"/>
            <a:endParaRPr lang="en-US" sz="2000">
              <a:solidFill>
                <a:schemeClr val="bg1"/>
              </a:solidFill>
            </a:endParaRPr>
          </a:p>
          <a:p>
            <a:pPr algn="ctr"/>
            <a:endParaRPr lang="en-US" sz="2000">
              <a:solidFill>
                <a:schemeClr val="bg1"/>
              </a:solidFill>
            </a:endParaRPr>
          </a:p>
          <a:p>
            <a:pPr algn="ctr"/>
            <a:endParaRPr lang="en-US" sz="2000" i="0">
              <a:solidFill>
                <a:schemeClr val="bg1"/>
              </a:solidFill>
            </a:endParaRPr>
          </a:p>
          <a:p>
            <a:pPr algn="ctr"/>
            <a:endParaRPr lang="en-US" sz="800" i="0">
              <a:solidFill>
                <a:schemeClr val="bg1"/>
              </a:solidFill>
            </a:endParaRPr>
          </a:p>
          <a:p>
            <a:pPr algn="ctr"/>
            <a:r>
              <a:rPr lang="en-US" sz="2000" i="0">
                <a:solidFill>
                  <a:schemeClr val="bg1"/>
                </a:solidFill>
              </a:rPr>
              <a:t>in patients with resistant hypertension.</a:t>
            </a:r>
          </a:p>
        </p:txBody>
      </p:sp>
      <p:pic>
        <p:nvPicPr>
          <p:cNvPr id="17" name="Picture 9">
            <a:extLst>
              <a:ext uri="{FF2B5EF4-FFF2-40B4-BE49-F238E27FC236}">
                <a16:creationId xmlns:a16="http://schemas.microsoft.com/office/drawing/2014/main" id="{7680F521-DC5A-CD48-98AE-DFDD4F35FD5E}"/>
              </a:ext>
            </a:extLst>
          </p:cNvPr>
          <p:cNvPicPr>
            <a:picLocks noChangeAspect="1"/>
          </p:cNvPicPr>
          <p:nvPr/>
        </p:nvPicPr>
        <p:blipFill rotWithShape="1">
          <a:blip r:embed="rId3"/>
          <a:srcRect t="12671"/>
          <a:stretch/>
        </p:blipFill>
        <p:spPr>
          <a:xfrm>
            <a:off x="7766965" y="2064299"/>
            <a:ext cx="1119032" cy="105948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20" name="Picture 2">
            <a:extLst>
              <a:ext uri="{FF2B5EF4-FFF2-40B4-BE49-F238E27FC236}">
                <a16:creationId xmlns:a16="http://schemas.microsoft.com/office/drawing/2014/main" id="{59262B7B-3D86-DC4D-B5E6-0CE4F55E8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1982342"/>
            <a:ext cx="1205818" cy="117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ars.els-cdn.com/content/image/1-s2.0-S0735109715048664-gr4_lrg.jpg">
            <a:extLst>
              <a:ext uri="{FF2B5EF4-FFF2-40B4-BE49-F238E27FC236}">
                <a16:creationId xmlns:a16="http://schemas.microsoft.com/office/drawing/2014/main" id="{3A5D6E9D-D3EC-B841-9D31-7AD00960FC0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40" t="12839" r="50160" b="53976"/>
          <a:stretch/>
        </p:blipFill>
        <p:spPr bwMode="auto">
          <a:xfrm>
            <a:off x="1505524" y="2072484"/>
            <a:ext cx="1250364" cy="10458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 name="Picture 8">
            <a:extLst>
              <a:ext uri="{FF2B5EF4-FFF2-40B4-BE49-F238E27FC236}">
                <a16:creationId xmlns:a16="http://schemas.microsoft.com/office/drawing/2014/main" id="{6F5C4A92-A382-6741-99DA-3A92405548C4}"/>
              </a:ext>
            </a:extLst>
          </p:cNvPr>
          <p:cNvPicPr>
            <a:picLocks noChangeAspect="1"/>
          </p:cNvPicPr>
          <p:nvPr/>
        </p:nvPicPr>
        <p:blipFill>
          <a:blip r:embed="rId6"/>
          <a:stretch>
            <a:fillRect/>
          </a:stretch>
        </p:blipFill>
        <p:spPr>
          <a:xfrm>
            <a:off x="252257" y="2064618"/>
            <a:ext cx="1382098" cy="1023936"/>
          </a:xfrm>
          <a:prstGeom prst="rect">
            <a:avLst/>
          </a:prstGeom>
          <a:ln>
            <a:noFill/>
          </a:ln>
        </p:spPr>
      </p:pic>
      <p:pic>
        <p:nvPicPr>
          <p:cNvPr id="39" name="Picture 20" descr="coolantflow.jpg">
            <a:extLst>
              <a:ext uri="{FF2B5EF4-FFF2-40B4-BE49-F238E27FC236}">
                <a16:creationId xmlns:a16="http://schemas.microsoft.com/office/drawing/2014/main" id="{7653C5E5-26A6-944C-9B53-96A8DA01E7F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84867" y="2068562"/>
            <a:ext cx="1382098" cy="1045822"/>
          </a:xfrm>
          <a:prstGeom prst="rect">
            <a:avLst/>
          </a:prstGeom>
          <a:ln>
            <a:noFill/>
          </a:ln>
          <a:effectLst/>
        </p:spPr>
      </p:pic>
      <p:sp>
        <p:nvSpPr>
          <p:cNvPr id="4" name="Rechteck 3">
            <a:extLst>
              <a:ext uri="{FF2B5EF4-FFF2-40B4-BE49-F238E27FC236}">
                <a16:creationId xmlns:a16="http://schemas.microsoft.com/office/drawing/2014/main" id="{C13C4A8D-FD85-CD49-94F4-31D2BEEA7F5F}"/>
              </a:ext>
            </a:extLst>
          </p:cNvPr>
          <p:cNvSpPr/>
          <p:nvPr/>
        </p:nvSpPr>
        <p:spPr bwMode="auto">
          <a:xfrm>
            <a:off x="6384868" y="2059536"/>
            <a:ext cx="2501130" cy="1070423"/>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0" name="Rechteck 39">
            <a:extLst>
              <a:ext uri="{FF2B5EF4-FFF2-40B4-BE49-F238E27FC236}">
                <a16:creationId xmlns:a16="http://schemas.microsoft.com/office/drawing/2014/main" id="{27CFA46E-6F70-314F-AD18-8374183275F5}"/>
              </a:ext>
            </a:extLst>
          </p:cNvPr>
          <p:cNvSpPr/>
          <p:nvPr/>
        </p:nvSpPr>
        <p:spPr bwMode="auto">
          <a:xfrm>
            <a:off x="254759" y="2060696"/>
            <a:ext cx="2501130" cy="1070423"/>
          </a:xfrm>
          <a:prstGeom prst="rect">
            <a:avLst/>
          </a:prstGeom>
          <a:noFill/>
          <a:ln w="19050" cap="flat" cmpd="sng" algn="ctr">
            <a:solidFill>
              <a:srgbClr val="1F4E7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1" name="Rechteck 40">
            <a:extLst>
              <a:ext uri="{FF2B5EF4-FFF2-40B4-BE49-F238E27FC236}">
                <a16:creationId xmlns:a16="http://schemas.microsoft.com/office/drawing/2014/main" id="{755F0398-C1DD-794D-80B7-AB4C1C93AA9A}"/>
              </a:ext>
            </a:extLst>
          </p:cNvPr>
          <p:cNvSpPr/>
          <p:nvPr/>
        </p:nvSpPr>
        <p:spPr bwMode="auto">
          <a:xfrm>
            <a:off x="3289256" y="2060183"/>
            <a:ext cx="2501130" cy="1070423"/>
          </a:xfrm>
          <a:prstGeom prst="rect">
            <a:avLst/>
          </a:prstGeom>
          <a:noFill/>
          <a:ln w="190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pic>
        <p:nvPicPr>
          <p:cNvPr id="42" name="Picture 8">
            <a:extLst>
              <a:ext uri="{FF2B5EF4-FFF2-40B4-BE49-F238E27FC236}">
                <a16:creationId xmlns:a16="http://schemas.microsoft.com/office/drawing/2014/main" id="{1E5551AC-3734-7443-ABCE-008C1ACFC2CA}"/>
              </a:ext>
            </a:extLst>
          </p:cNvPr>
          <p:cNvPicPr>
            <a:picLocks noChangeAspect="1"/>
          </p:cNvPicPr>
          <p:nvPr/>
        </p:nvPicPr>
        <p:blipFill>
          <a:blip r:embed="rId6"/>
          <a:stretch>
            <a:fillRect/>
          </a:stretch>
        </p:blipFill>
        <p:spPr>
          <a:xfrm>
            <a:off x="3294158" y="2076410"/>
            <a:ext cx="1382098" cy="1023936"/>
          </a:xfrm>
          <a:prstGeom prst="rect">
            <a:avLst/>
          </a:prstGeom>
          <a:ln>
            <a:noFill/>
          </a:ln>
        </p:spPr>
      </p:pic>
      <p:sp>
        <p:nvSpPr>
          <p:cNvPr id="5" name="Rechteck 4">
            <a:extLst>
              <a:ext uri="{FF2B5EF4-FFF2-40B4-BE49-F238E27FC236}">
                <a16:creationId xmlns:a16="http://schemas.microsoft.com/office/drawing/2014/main" id="{484EA346-D603-EC48-8A85-449BC30C54C4}"/>
              </a:ext>
            </a:extLst>
          </p:cNvPr>
          <p:cNvSpPr/>
          <p:nvPr/>
        </p:nvSpPr>
        <p:spPr bwMode="auto">
          <a:xfrm>
            <a:off x="1634355" y="2173532"/>
            <a:ext cx="342224" cy="286328"/>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3" name="Rechteck 42">
            <a:extLst>
              <a:ext uri="{FF2B5EF4-FFF2-40B4-BE49-F238E27FC236}">
                <a16:creationId xmlns:a16="http://schemas.microsoft.com/office/drawing/2014/main" id="{1DE81A18-70F7-484E-844D-61E949679AB7}"/>
              </a:ext>
            </a:extLst>
          </p:cNvPr>
          <p:cNvSpPr/>
          <p:nvPr/>
        </p:nvSpPr>
        <p:spPr bwMode="auto">
          <a:xfrm>
            <a:off x="4649974" y="2164297"/>
            <a:ext cx="342224" cy="286328"/>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4" name="Rechteck 43">
            <a:extLst>
              <a:ext uri="{FF2B5EF4-FFF2-40B4-BE49-F238E27FC236}">
                <a16:creationId xmlns:a16="http://schemas.microsoft.com/office/drawing/2014/main" id="{34A9C68F-0C64-D945-8350-69D7957637DE}"/>
              </a:ext>
            </a:extLst>
          </p:cNvPr>
          <p:cNvSpPr/>
          <p:nvPr/>
        </p:nvSpPr>
        <p:spPr bwMode="auto">
          <a:xfrm>
            <a:off x="4649974" y="2403150"/>
            <a:ext cx="455372" cy="72728"/>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45" name="Rechteck 44">
            <a:extLst>
              <a:ext uri="{FF2B5EF4-FFF2-40B4-BE49-F238E27FC236}">
                <a16:creationId xmlns:a16="http://schemas.microsoft.com/office/drawing/2014/main" id="{85244C62-C1C4-E148-ACF2-FBAFC16DC2B8}"/>
              </a:ext>
            </a:extLst>
          </p:cNvPr>
          <p:cNvSpPr/>
          <p:nvPr/>
        </p:nvSpPr>
        <p:spPr bwMode="auto">
          <a:xfrm rot="5400000" flipV="1">
            <a:off x="4788671" y="2132860"/>
            <a:ext cx="252637" cy="150271"/>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3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7" name="Textfeld 6">
            <a:extLst>
              <a:ext uri="{FF2B5EF4-FFF2-40B4-BE49-F238E27FC236}">
                <a16:creationId xmlns:a16="http://schemas.microsoft.com/office/drawing/2014/main" id="{386601CF-2B48-3D4C-AE6C-50CA120F8699}"/>
              </a:ext>
            </a:extLst>
          </p:cNvPr>
          <p:cNvSpPr txBox="1"/>
          <p:nvPr/>
        </p:nvSpPr>
        <p:spPr>
          <a:xfrm>
            <a:off x="340535" y="1581609"/>
            <a:ext cx="2218877" cy="492443"/>
          </a:xfrm>
          <a:prstGeom prst="rect">
            <a:avLst/>
          </a:prstGeom>
          <a:noFill/>
        </p:spPr>
        <p:txBody>
          <a:bodyPr wrap="none" rtlCol="0">
            <a:spAutoFit/>
          </a:bodyPr>
          <a:lstStyle/>
          <a:p>
            <a:pPr algn="ctr"/>
            <a:r>
              <a:rPr lang="en-US" sz="1300">
                <a:solidFill>
                  <a:schemeClr val="bg1"/>
                </a:solidFill>
              </a:rPr>
              <a:t>1: Radiofrequency </a:t>
            </a:r>
          </a:p>
          <a:p>
            <a:pPr algn="ctr"/>
            <a:r>
              <a:rPr lang="en-US" sz="1300">
                <a:solidFill>
                  <a:schemeClr val="bg1"/>
                </a:solidFill>
              </a:rPr>
              <a:t>main renal artery ablation</a:t>
            </a:r>
            <a:endParaRPr lang="de-DE" sz="1300" dirty="0" err="1">
              <a:solidFill>
                <a:schemeClr val="bg1"/>
              </a:solidFill>
            </a:endParaRPr>
          </a:p>
        </p:txBody>
      </p:sp>
      <p:sp>
        <p:nvSpPr>
          <p:cNvPr id="46" name="Textfeld 45">
            <a:extLst>
              <a:ext uri="{FF2B5EF4-FFF2-40B4-BE49-F238E27FC236}">
                <a16:creationId xmlns:a16="http://schemas.microsoft.com/office/drawing/2014/main" id="{972DEA3C-9B91-684F-838C-0F2506B239D4}"/>
              </a:ext>
            </a:extLst>
          </p:cNvPr>
          <p:cNvSpPr txBox="1"/>
          <p:nvPr/>
        </p:nvSpPr>
        <p:spPr>
          <a:xfrm>
            <a:off x="2951561" y="1561605"/>
            <a:ext cx="3167854" cy="492443"/>
          </a:xfrm>
          <a:prstGeom prst="rect">
            <a:avLst/>
          </a:prstGeom>
          <a:noFill/>
        </p:spPr>
        <p:txBody>
          <a:bodyPr wrap="none" rtlCol="0">
            <a:spAutoFit/>
          </a:bodyPr>
          <a:lstStyle/>
          <a:p>
            <a:pPr algn="ctr"/>
            <a:r>
              <a:rPr lang="en-US" sz="1300">
                <a:solidFill>
                  <a:srgbClr val="00B050"/>
                </a:solidFill>
              </a:rPr>
              <a:t>2: Radiofrequency </a:t>
            </a:r>
          </a:p>
          <a:p>
            <a:pPr algn="ctr"/>
            <a:r>
              <a:rPr lang="en-US" sz="1300">
                <a:solidFill>
                  <a:srgbClr val="00B050"/>
                </a:solidFill>
              </a:rPr>
              <a:t>main and branch renal artery ablation</a:t>
            </a:r>
            <a:endParaRPr lang="de-DE" sz="1300" dirty="0" err="1">
              <a:solidFill>
                <a:srgbClr val="00B050"/>
              </a:solidFill>
            </a:endParaRPr>
          </a:p>
        </p:txBody>
      </p:sp>
      <p:sp>
        <p:nvSpPr>
          <p:cNvPr id="47" name="Textfeld 46">
            <a:extLst>
              <a:ext uri="{FF2B5EF4-FFF2-40B4-BE49-F238E27FC236}">
                <a16:creationId xmlns:a16="http://schemas.microsoft.com/office/drawing/2014/main" id="{C7E5A870-45EB-1F40-97B3-32C00CD3DBA7}"/>
              </a:ext>
            </a:extLst>
          </p:cNvPr>
          <p:cNvSpPr txBox="1"/>
          <p:nvPr/>
        </p:nvSpPr>
        <p:spPr>
          <a:xfrm>
            <a:off x="6507565" y="1551455"/>
            <a:ext cx="2218877" cy="492443"/>
          </a:xfrm>
          <a:prstGeom prst="rect">
            <a:avLst/>
          </a:prstGeom>
          <a:noFill/>
        </p:spPr>
        <p:txBody>
          <a:bodyPr wrap="none" rtlCol="0">
            <a:spAutoFit/>
          </a:bodyPr>
          <a:lstStyle/>
          <a:p>
            <a:pPr algn="ctr"/>
            <a:r>
              <a:rPr lang="en-US" sz="1300">
                <a:solidFill>
                  <a:srgbClr val="C00000"/>
                </a:solidFill>
              </a:rPr>
              <a:t>3: Ultrasound </a:t>
            </a:r>
          </a:p>
          <a:p>
            <a:pPr algn="ctr"/>
            <a:r>
              <a:rPr lang="en-US" sz="1300">
                <a:solidFill>
                  <a:srgbClr val="C00000"/>
                </a:solidFill>
              </a:rPr>
              <a:t>main renal artery ablation</a:t>
            </a:r>
            <a:endParaRPr lang="de-DE" sz="1300" dirty="0" err="1">
              <a:solidFill>
                <a:srgbClr val="C00000"/>
              </a:solidFill>
            </a:endParaRPr>
          </a:p>
        </p:txBody>
      </p:sp>
    </p:spTree>
    <p:extLst>
      <p:ext uri="{BB962C8B-B14F-4D97-AF65-F5344CB8AC3E}">
        <p14:creationId xmlns:p14="http://schemas.microsoft.com/office/powerpoint/2010/main" val="356612438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1">
            <a:extLst>
              <a:ext uri="{FF2B5EF4-FFF2-40B4-BE49-F238E27FC236}">
                <a16:creationId xmlns:a16="http://schemas.microsoft.com/office/drawing/2014/main" id="{DB77F633-57BF-D34C-8119-D03106AAB8A3}"/>
              </a:ext>
            </a:extLst>
          </p:cNvPr>
          <p:cNvSpPr txBox="1">
            <a:spLocks/>
          </p:cNvSpPr>
          <p:nvPr/>
        </p:nvSpPr>
        <p:spPr bwMode="auto">
          <a:xfrm>
            <a:off x="668324" y="20783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rgbClr val="053763"/>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DE" i="0" kern="0"/>
              <a:t>Study </a:t>
            </a:r>
            <a:r>
              <a:rPr lang="de-DE" sz="2500" i="0" kern="0"/>
              <a:t>Design</a:t>
            </a:r>
            <a:r>
              <a:rPr lang="de-DE" i="0" kern="0"/>
              <a:t> – Inclusion/Exclusion </a:t>
            </a:r>
          </a:p>
        </p:txBody>
      </p:sp>
      <p:sp>
        <p:nvSpPr>
          <p:cNvPr id="4" name="Rectangle 5">
            <a:extLst>
              <a:ext uri="{FF2B5EF4-FFF2-40B4-BE49-F238E27FC236}">
                <a16:creationId xmlns:a16="http://schemas.microsoft.com/office/drawing/2014/main" id="{52AB2BA5-54CE-3E43-960E-A5BE1E19A4B9}"/>
              </a:ext>
            </a:extLst>
          </p:cNvPr>
          <p:cNvSpPr>
            <a:spLocks noChangeArrowheads="1"/>
          </p:cNvSpPr>
          <p:nvPr/>
        </p:nvSpPr>
        <p:spPr bwMode="auto">
          <a:xfrm>
            <a:off x="128041" y="924719"/>
            <a:ext cx="4329660" cy="451404"/>
          </a:xfrm>
          <a:prstGeom prst="rect">
            <a:avLst/>
          </a:prstGeom>
          <a:solidFill>
            <a:srgbClr val="203864"/>
          </a:solidFill>
          <a:ln w="9525">
            <a:noFill/>
            <a:miter lim="800000"/>
            <a:headEnd/>
            <a:tailEnd/>
          </a:ln>
        </p:spPr>
        <p:txBody>
          <a:bodyPr wrap="none" anchor="ctr"/>
          <a:lstStyle/>
          <a:p>
            <a:pPr algn="ctr"/>
            <a:r>
              <a:rPr lang="en-US" sz="2100" i="0" dirty="0">
                <a:solidFill>
                  <a:schemeClr val="tx2">
                    <a:lumMod val="75000"/>
                  </a:schemeClr>
                </a:solidFill>
                <a:cs typeface="ヒラギノ角ゴ Pro W3"/>
              </a:rPr>
              <a:t>Design</a:t>
            </a:r>
            <a:endParaRPr lang="pt-BR" sz="2100" i="0" dirty="0">
              <a:solidFill>
                <a:schemeClr val="tx2">
                  <a:lumMod val="75000"/>
                </a:schemeClr>
              </a:solidFill>
              <a:cs typeface="ヒラギノ角ゴ Pro W3"/>
            </a:endParaRPr>
          </a:p>
        </p:txBody>
      </p:sp>
      <p:sp>
        <p:nvSpPr>
          <p:cNvPr id="5" name="Text Box 6">
            <a:extLst>
              <a:ext uri="{FF2B5EF4-FFF2-40B4-BE49-F238E27FC236}">
                <a16:creationId xmlns:a16="http://schemas.microsoft.com/office/drawing/2014/main" id="{F75CD2DE-4145-D949-96CF-B2E3712C85E8}"/>
              </a:ext>
            </a:extLst>
          </p:cNvPr>
          <p:cNvSpPr txBox="1">
            <a:spLocks noChangeArrowheads="1"/>
          </p:cNvSpPr>
          <p:nvPr/>
        </p:nvSpPr>
        <p:spPr bwMode="auto">
          <a:xfrm>
            <a:off x="188914" y="1426923"/>
            <a:ext cx="4158847" cy="3447098"/>
          </a:xfrm>
          <a:prstGeom prst="rect">
            <a:avLst/>
          </a:prstGeom>
          <a:noFill/>
          <a:ln w="9525">
            <a:noFill/>
            <a:miter lim="800000"/>
            <a:headEnd/>
            <a:tailEnd/>
          </a:ln>
        </p:spPr>
        <p:txBody>
          <a:bodyPr wrap="square">
            <a:spAutoFit/>
          </a:bodyPr>
          <a:lstStyle/>
          <a:p>
            <a:pPr marL="213122" indent="-213122">
              <a:buClr>
                <a:schemeClr val="bg1"/>
              </a:buClr>
              <a:buFontTx/>
              <a:buChar char="•"/>
            </a:pPr>
            <a:r>
              <a:rPr lang="en-US" sz="1400" i="0" dirty="0">
                <a:solidFill>
                  <a:schemeClr val="bg1"/>
                </a:solidFill>
                <a:latin typeface="Arial" panose="020B0604020202020204" pitchFamily="34" charset="0"/>
                <a:cs typeface="Arial" panose="020B0604020202020204" pitchFamily="34" charset="0"/>
              </a:rPr>
              <a:t>Design: Prospective, single-blind, single-center, three-arm randomized trial (1:1:1)</a:t>
            </a:r>
          </a:p>
          <a:p>
            <a:pPr marL="213122" indent="-213122">
              <a:buClr>
                <a:schemeClr val="bg1"/>
              </a:buClr>
              <a:buFontTx/>
              <a:buChar char="•"/>
            </a:pPr>
            <a:endParaRPr lang="en-US" sz="1400" i="0" dirty="0">
              <a:solidFill>
                <a:schemeClr val="bg1"/>
              </a:solidFill>
              <a:latin typeface="Arial" panose="020B0604020202020204" pitchFamily="34" charset="0"/>
              <a:cs typeface="Arial" panose="020B0604020202020204" pitchFamily="34" charset="0"/>
            </a:endParaRPr>
          </a:p>
          <a:p>
            <a:pPr marL="213122" indent="-213122">
              <a:buClr>
                <a:schemeClr val="bg1"/>
              </a:buClr>
              <a:buFontTx/>
              <a:buChar char="•"/>
            </a:pPr>
            <a:r>
              <a:rPr lang="en-US" sz="1400" i="0" dirty="0">
                <a:solidFill>
                  <a:schemeClr val="bg1"/>
                </a:solidFill>
                <a:latin typeface="Arial" panose="020B0604020202020204" pitchFamily="34" charset="0"/>
                <a:cs typeface="Arial" panose="020B0604020202020204" pitchFamily="34" charset="0"/>
              </a:rPr>
              <a:t>Population: </a:t>
            </a:r>
            <a:r>
              <a:rPr lang="en-US" altLang="en-US" sz="1400" i="0" kern="0" dirty="0">
                <a:solidFill>
                  <a:schemeClr val="bg1"/>
                </a:solidFill>
                <a:latin typeface="Arial" panose="020B0604020202020204" pitchFamily="34" charset="0"/>
                <a:ea typeface="Calibri" panose="020F0502020204030204" pitchFamily="34" charset="0"/>
                <a:cs typeface="Arial" panose="020B0604020202020204" pitchFamily="34" charset="0"/>
              </a:rPr>
              <a:t>Patients aged &gt;18 or &lt;75 years with resistant hypertension despite treatment with ≥3 drug classes at ≥50% maximum dosage including ≥1 diuretic.</a:t>
            </a:r>
            <a:endParaRPr lang="en-US" sz="1400" i="0" dirty="0">
              <a:solidFill>
                <a:schemeClr val="bg1"/>
              </a:solidFill>
              <a:latin typeface="Arial" panose="020B0604020202020204" pitchFamily="34" charset="0"/>
              <a:cs typeface="Arial" panose="020B0604020202020204" pitchFamily="34" charset="0"/>
            </a:endParaRPr>
          </a:p>
          <a:p>
            <a:pPr marL="213122" indent="-213122">
              <a:buClr>
                <a:schemeClr val="bg1"/>
              </a:buClr>
              <a:buFontTx/>
              <a:buChar char="•"/>
            </a:pPr>
            <a:endParaRPr lang="en-US" sz="1400" i="0" dirty="0">
              <a:solidFill>
                <a:schemeClr val="bg1"/>
              </a:solidFill>
              <a:latin typeface="Arial" panose="020B0604020202020204" pitchFamily="34" charset="0"/>
              <a:cs typeface="Arial" panose="020B0604020202020204" pitchFamily="34" charset="0"/>
            </a:endParaRPr>
          </a:p>
          <a:p>
            <a:pPr marL="213122" indent="-213122">
              <a:buClr>
                <a:schemeClr val="bg1"/>
              </a:buClr>
              <a:buFontTx/>
              <a:buChar char="•"/>
            </a:pPr>
            <a:r>
              <a:rPr lang="en-US" sz="1400" i="0" dirty="0">
                <a:solidFill>
                  <a:schemeClr val="bg1"/>
                </a:solidFill>
                <a:latin typeface="Arial" panose="020B0604020202020204" pitchFamily="34" charset="0"/>
                <a:cs typeface="Arial" panose="020B0604020202020204" pitchFamily="34" charset="0"/>
              </a:rPr>
              <a:t>Primary endpoint: Group difference of change in daytime ambulatory systolic blood pressure at 3 months</a:t>
            </a:r>
          </a:p>
          <a:p>
            <a:pPr marL="213122" indent="-213122">
              <a:buClr>
                <a:schemeClr val="bg1"/>
              </a:buClr>
              <a:buFontTx/>
              <a:buChar char="•"/>
            </a:pPr>
            <a:endParaRPr lang="en-US" sz="1400" i="0" dirty="0">
              <a:solidFill>
                <a:schemeClr val="bg1"/>
              </a:solidFill>
              <a:latin typeface="Arial" panose="020B0604020202020204" pitchFamily="34" charset="0"/>
              <a:cs typeface="Arial" panose="020B0604020202020204" pitchFamily="34" charset="0"/>
            </a:endParaRPr>
          </a:p>
          <a:p>
            <a:pPr marL="213122" indent="-213122">
              <a:buClr>
                <a:schemeClr val="bg1"/>
              </a:buClr>
              <a:buFontTx/>
              <a:buChar char="•"/>
            </a:pPr>
            <a:r>
              <a:rPr lang="en-US" sz="1400" i="0" dirty="0">
                <a:solidFill>
                  <a:schemeClr val="bg1"/>
                </a:solidFill>
                <a:latin typeface="Arial" panose="020B0604020202020204" pitchFamily="34" charset="0"/>
                <a:cs typeface="Arial" panose="020B0604020202020204" pitchFamily="34" charset="0"/>
              </a:rPr>
              <a:t>Powered to detect a 6 mmHg difference between treatment groups with 80% power</a:t>
            </a:r>
          </a:p>
          <a:p>
            <a:pPr marL="2015729" lvl="4" indent="-342900">
              <a:buClr>
                <a:schemeClr val="tx2"/>
              </a:buClr>
              <a:buFontTx/>
              <a:buChar char="•"/>
            </a:pPr>
            <a:endParaRPr lang="en-US" sz="1400" i="0" dirty="0">
              <a:solidFill>
                <a:schemeClr val="bg1"/>
              </a:solidFill>
              <a:latin typeface="Arial" panose="020B0604020202020204" pitchFamily="34" charset="0"/>
              <a:cs typeface="Arial" panose="020B0604020202020204" pitchFamily="34" charset="0"/>
            </a:endParaRPr>
          </a:p>
        </p:txBody>
      </p:sp>
      <p:sp>
        <p:nvSpPr>
          <p:cNvPr id="26" name="Text Box 81">
            <a:extLst>
              <a:ext uri="{FF2B5EF4-FFF2-40B4-BE49-F238E27FC236}">
                <a16:creationId xmlns:a16="http://schemas.microsoft.com/office/drawing/2014/main" id="{2637A044-B8D6-D442-9F05-6CCCA83DAD50}"/>
              </a:ext>
            </a:extLst>
          </p:cNvPr>
          <p:cNvSpPr>
            <a:spLocks noChangeArrowheads="1"/>
          </p:cNvSpPr>
          <p:nvPr/>
        </p:nvSpPr>
        <p:spPr bwMode="auto">
          <a:xfrm>
            <a:off x="4692239" y="1267033"/>
            <a:ext cx="4235966" cy="253921"/>
          </a:xfrm>
          <a:prstGeom prst="roundRect">
            <a:avLst>
              <a:gd name="adj" fmla="val 16667"/>
            </a:avLst>
          </a:prstGeom>
          <a:solidFill>
            <a:sysClr val="window" lastClr="FFFFFF">
              <a:lumMod val="75000"/>
            </a:sysClr>
          </a:solidFill>
          <a:ln>
            <a:solidFill>
              <a:sysClr val="windowText" lastClr="000000"/>
            </a:solidFill>
          </a:ln>
          <a:effectLst>
            <a:outerShdw dist="23000" dir="5400000" rotWithShape="0">
              <a:srgbClr val="808080">
                <a:alpha val="34998"/>
              </a:srgbClr>
            </a:outerShdw>
          </a:effectLst>
          <a:extLst/>
        </p:spPr>
        <p:txBody>
          <a:bodyPr anchor="ct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Antihypertensive </a:t>
            </a:r>
            <a:r>
              <a:rPr lang="en-US" altLang="en-US" sz="1200" b="0" i="0" kern="0" dirty="0">
                <a:solidFill>
                  <a:prstClr val="black"/>
                </a:solidFill>
                <a:latin typeface="Calibri" panose="020F0502020204030204" pitchFamily="34" charset="0"/>
                <a:ea typeface="Calibri" panose="020F0502020204030204" pitchFamily="34" charset="0"/>
                <a:cs typeface="Calibri" panose="020F0502020204030204" pitchFamily="34" charset="0"/>
              </a:rPr>
              <a:t>m</a:t>
            </a:r>
            <a:r>
              <a:rPr kumimoji="0" lang="en-US" altLang="en-US" sz="12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edication</a:t>
            </a:r>
            <a:r>
              <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stable for at least 4 weeks</a:t>
            </a:r>
            <a:endPar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p:txBody>
      </p:sp>
      <p:sp>
        <p:nvSpPr>
          <p:cNvPr id="27" name="Text Box 10">
            <a:extLst>
              <a:ext uri="{FF2B5EF4-FFF2-40B4-BE49-F238E27FC236}">
                <a16:creationId xmlns:a16="http://schemas.microsoft.com/office/drawing/2014/main" id="{293C683F-23BA-0441-B998-020C3820786E}"/>
              </a:ext>
            </a:extLst>
          </p:cNvPr>
          <p:cNvSpPr>
            <a:spLocks noChangeArrowheads="1"/>
          </p:cNvSpPr>
          <p:nvPr/>
        </p:nvSpPr>
        <p:spPr bwMode="auto">
          <a:xfrm>
            <a:off x="4692239" y="1596398"/>
            <a:ext cx="4235861" cy="306338"/>
          </a:xfrm>
          <a:prstGeom prst="roundRect">
            <a:avLst>
              <a:gd name="adj" fmla="val 16667"/>
            </a:avLst>
          </a:prstGeom>
          <a:solidFill>
            <a:srgbClr val="1E3864"/>
          </a:solidFill>
          <a:ln>
            <a:solidFill>
              <a:sysClr val="windowText" lastClr="000000"/>
            </a:solidFill>
          </a:ln>
          <a:effectLst>
            <a:outerShdw dist="23000" dir="5400000" rotWithShape="0">
              <a:srgbClr val="808080">
                <a:alpha val="34998"/>
              </a:srgbClr>
            </a:outerShdw>
          </a:effectLs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Daytime ABPM systolic </a:t>
            </a:r>
            <a:r>
              <a:rPr kumimoji="0" lang="en-US" sz="1200" i="0" u="none" strike="noStrike" kern="0" cap="none" spc="0" normalizeH="0" baseline="0" noProof="0" dirty="0">
                <a:ln>
                  <a:noFill/>
                </a:ln>
                <a:effectLst/>
                <a:uLnTx/>
                <a:uFillTx/>
                <a:latin typeface="Calibri" panose="020F0502020204030204" pitchFamily="34" charset="0"/>
                <a:cs typeface="Calibri" panose="020F0502020204030204" pitchFamily="34" charset="0"/>
              </a:rPr>
              <a:t> ≥135 mmHg</a:t>
            </a:r>
          </a:p>
        </p:txBody>
      </p:sp>
      <p:sp>
        <p:nvSpPr>
          <p:cNvPr id="28" name="Text Box 50">
            <a:extLst>
              <a:ext uri="{FF2B5EF4-FFF2-40B4-BE49-F238E27FC236}">
                <a16:creationId xmlns:a16="http://schemas.microsoft.com/office/drawing/2014/main" id="{C7BAB537-0A9A-284A-8DA3-CACE5B649BAD}"/>
              </a:ext>
            </a:extLst>
          </p:cNvPr>
          <p:cNvSpPr>
            <a:spLocks noChangeArrowheads="1"/>
          </p:cNvSpPr>
          <p:nvPr/>
        </p:nvSpPr>
        <p:spPr bwMode="auto">
          <a:xfrm>
            <a:off x="4685147" y="935366"/>
            <a:ext cx="4243058" cy="264220"/>
          </a:xfrm>
          <a:prstGeom prst="roundRect">
            <a:avLst>
              <a:gd name="adj" fmla="val 16667"/>
            </a:avLst>
          </a:prstGeom>
          <a:solidFill>
            <a:srgbClr val="BFBFBE"/>
          </a:solidFill>
          <a:ln>
            <a:solidFill>
              <a:sysClr val="windowText" lastClr="000000"/>
            </a:solidFill>
          </a:ln>
          <a:effectLst>
            <a:outerShdw dist="23000" dir="5400000" rotWithShape="0">
              <a:srgbClr val="808080">
                <a:alpha val="34998"/>
              </a:srgbClr>
            </a:outerShdw>
          </a:effectLst>
          <a:extLst/>
        </p:spPr>
        <p:txBody>
          <a:bodyPr anchor="ctr" anchorCtr="1"/>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Screening office BP</a:t>
            </a:r>
            <a:r>
              <a:rPr kumimoji="0" lang="en-US" altLang="en-US" sz="1200" b="0" i="0" u="none" strike="noStrike" kern="0" cap="none" spc="0" normalizeH="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m</a:t>
            </a: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easurements </a:t>
            </a:r>
          </a:p>
        </p:txBody>
      </p:sp>
      <p:sp>
        <p:nvSpPr>
          <p:cNvPr id="29" name="Text Box 45">
            <a:extLst>
              <a:ext uri="{FF2B5EF4-FFF2-40B4-BE49-F238E27FC236}">
                <a16:creationId xmlns:a16="http://schemas.microsoft.com/office/drawing/2014/main" id="{B2112AC4-2E34-224A-8A7E-8AB4DE070469}"/>
              </a:ext>
            </a:extLst>
          </p:cNvPr>
          <p:cNvSpPr>
            <a:spLocks noChangeArrowheads="1"/>
          </p:cNvSpPr>
          <p:nvPr/>
        </p:nvSpPr>
        <p:spPr bwMode="auto">
          <a:xfrm>
            <a:off x="4710064" y="4002840"/>
            <a:ext cx="4243057" cy="502920"/>
          </a:xfrm>
          <a:prstGeom prst="flowChartAlternateProcess">
            <a:avLst/>
          </a:prstGeom>
          <a:solidFill>
            <a:schemeClr val="tx2">
              <a:lumMod val="50000"/>
            </a:schemeClr>
          </a:solidFill>
          <a:ln>
            <a:solidFill>
              <a:sysClr val="windowText" lastClr="000000"/>
            </a:solidFill>
          </a:ln>
          <a:effectLst>
            <a:outerShdw dist="23000" dir="5400000" rotWithShape="0">
              <a:srgbClr val="808080">
                <a:alpha val="34998"/>
              </a:srgbClr>
            </a:outerShdw>
          </a:effectLst>
          <a:extLst/>
        </p:spPr>
        <p:txBody>
          <a:bodyPr anchor="ct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i="0" u="none" strike="noStrike" kern="0" cap="none" spc="0" normalizeH="0" baseline="0" noProof="0" dirty="0">
                <a:ln>
                  <a:noFill/>
                </a:ln>
                <a:solidFill>
                  <a:schemeClr val="tx1"/>
                </a:solidFill>
                <a:effectLst>
                  <a:outerShdw dist="38100" sx="1000" sy="1000" algn="tl">
                    <a:srgbClr val="000000"/>
                  </a:outerShdw>
                </a:effectLst>
                <a:uLnTx/>
                <a:uFillTx/>
                <a:latin typeface="Calibri" panose="020F0502020204030204" pitchFamily="34" charset="0"/>
                <a:ea typeface="Calibri" panose="020F0502020204030204" pitchFamily="34" charset="0"/>
                <a:cs typeface="Calibri" panose="020F0502020204030204" pitchFamily="34" charset="0"/>
              </a:rPr>
              <a:t>Primary endpoint @ 3 months</a:t>
            </a:r>
            <a:endParaRPr kumimoji="0" lang="en-US" altLang="en-US" sz="1200" i="0" u="none" strike="noStrike" kern="0" cap="none" spc="0" normalizeH="0" baseline="0" noProof="0" dirty="0">
              <a:ln>
                <a:noFill/>
              </a:ln>
              <a:solidFill>
                <a:schemeClr val="tx1"/>
              </a:solidFill>
              <a:effectLst>
                <a:outerShdw dist="38100" sx="1000" sy="1000" algn="tl">
                  <a:srgbClr val="000000"/>
                </a:outerShdw>
              </a:effectLst>
              <a:uLnTx/>
              <a:uFillTx/>
              <a:latin typeface="Calibri" panose="020F0502020204030204" pitchFamily="34" charset="0"/>
              <a:ea typeface="ＭＳ Ｐゴシック" charset="0"/>
              <a:cs typeface="Calibri" panose="020F0502020204030204" pitchFamily="34" charset="0"/>
            </a:endParaRPr>
          </a:p>
          <a:p>
            <a:pPr algn="ctr" defTabSz="457200" eaLnBrk="0" fontAlgn="auto" hangingPunct="0">
              <a:spcBef>
                <a:spcPts val="0"/>
              </a:spcBef>
              <a:spcAft>
                <a:spcPts val="0"/>
              </a:spcAft>
              <a:defRPr/>
            </a:pPr>
            <a:r>
              <a:rPr kumimoji="0" lang="en-US" altLang="en-US" sz="1200" i="0" u="none" strike="noStrike" kern="0" cap="none" spc="0" normalizeH="0" baseline="0" noProof="0" dirty="0">
                <a:ln>
                  <a:noFill/>
                </a:ln>
                <a:solidFill>
                  <a:schemeClr val="tx1"/>
                </a:solidFill>
                <a:effectLst>
                  <a:outerShdw dist="38100" sx="1000" sy="1000" algn="tl">
                    <a:srgbClr val="000000"/>
                  </a:outerShdw>
                </a:effectLst>
                <a:uLnTx/>
                <a:uFillTx/>
                <a:latin typeface="Calibri" panose="020F0502020204030204" pitchFamily="34" charset="0"/>
                <a:ea typeface="Calibri" panose="020F0502020204030204" pitchFamily="34" charset="0"/>
                <a:cs typeface="Calibri" panose="020F0502020204030204" pitchFamily="34" charset="0"/>
              </a:rPr>
              <a:t>between g</a:t>
            </a:r>
            <a:r>
              <a:rPr lang="en-US" sz="1200" i="0" kern="0" dirty="0" err="1">
                <a:solidFill>
                  <a:schemeClr val="tx1"/>
                </a:solidFill>
                <a:latin typeface="Calibri" panose="020F0502020204030204" pitchFamily="34" charset="0"/>
                <a:cs typeface="Calibri" panose="020F0502020204030204" pitchFamily="34" charset="0"/>
              </a:rPr>
              <a:t>roup</a:t>
            </a:r>
            <a:r>
              <a:rPr lang="en-US" sz="1200" i="0" kern="0" dirty="0">
                <a:solidFill>
                  <a:schemeClr val="tx1"/>
                </a:solidFill>
                <a:latin typeface="Calibri" panose="020F0502020204030204" pitchFamily="34" charset="0"/>
                <a:cs typeface="Calibri" panose="020F0502020204030204" pitchFamily="34" charset="0"/>
              </a:rPr>
              <a:t> difference of change in systolic daytime ABPM</a:t>
            </a:r>
            <a:endParaRPr kumimoji="0" lang="en-US" altLang="en-US" sz="1200" i="0" u="none" strike="noStrike" kern="0" cap="none" spc="0" normalizeH="0" baseline="0" noProof="0" dirty="0">
              <a:ln>
                <a:noFill/>
              </a:ln>
              <a:solidFill>
                <a:schemeClr val="tx1"/>
              </a:solidFill>
              <a:effectLst>
                <a:outerShdw dist="38100" sx="1000" sy="1000" algn="tl">
                  <a:srgbClr val="000000"/>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1" name="Text Box 2">
            <a:extLst>
              <a:ext uri="{FF2B5EF4-FFF2-40B4-BE49-F238E27FC236}">
                <a16:creationId xmlns:a16="http://schemas.microsoft.com/office/drawing/2014/main" id="{DA4489C4-41A7-D64D-A2BE-1A3B9F3A029E}"/>
              </a:ext>
            </a:extLst>
          </p:cNvPr>
          <p:cNvSpPr>
            <a:spLocks noChangeArrowheads="1"/>
          </p:cNvSpPr>
          <p:nvPr/>
        </p:nvSpPr>
        <p:spPr bwMode="auto">
          <a:xfrm>
            <a:off x="4710439" y="2456554"/>
            <a:ext cx="4243057" cy="594286"/>
          </a:xfrm>
          <a:prstGeom prst="roundRect">
            <a:avLst>
              <a:gd name="adj" fmla="val 16667"/>
            </a:avLst>
          </a:prstGeom>
          <a:solidFill>
            <a:srgbClr val="BFBFBE"/>
          </a:solidFill>
          <a:ln>
            <a:solidFill>
              <a:sysClr val="windowText" lastClr="000000"/>
            </a:solidFill>
          </a:ln>
          <a:effectLst>
            <a:outerShdw dist="23000" dir="5400000" rotWithShape="0">
              <a:srgbClr val="808080">
                <a:alpha val="34998"/>
              </a:srgbClr>
            </a:outerShdw>
          </a:effectLst>
          <a:extLst/>
        </p:spPr>
        <p:txBody>
          <a:bodyPr anchor="ct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MRA, </a:t>
            </a:r>
            <a:r>
              <a:rPr lang="en-US" altLang="en-US" sz="1200" b="0" i="0" kern="0" dirty="0">
                <a:solidFill>
                  <a:schemeClr val="bg1"/>
                </a:solidFill>
                <a:latin typeface="Calibri" panose="020F0502020204030204" pitchFamily="34" charset="0"/>
                <a:ea typeface="ＭＳ Ｐゴシック" charset="0"/>
                <a:cs typeface="Calibri" panose="020F0502020204030204" pitchFamily="34" charset="0"/>
              </a:rPr>
              <a:t>r</a:t>
            </a:r>
            <a:r>
              <a:rPr kumimoji="0" lang="en-US" altLang="en-US" sz="1200" b="0" i="0" u="none" strike="noStrike" kern="0" cap="none" spc="0" normalizeH="0" baseline="0" noProof="0" dirty="0" err="1">
                <a:ln>
                  <a:noFill/>
                </a:ln>
                <a:solidFill>
                  <a:schemeClr val="bg1"/>
                </a:solidFill>
                <a:effectLst/>
                <a:uLnTx/>
                <a:uFillTx/>
                <a:latin typeface="Calibri" panose="020F0502020204030204" pitchFamily="34" charset="0"/>
                <a:ea typeface="ＭＳ Ｐゴシック" charset="0"/>
                <a:cs typeface="Calibri" panose="020F0502020204030204" pitchFamily="34" charset="0"/>
              </a:rPr>
              <a:t>enal</a:t>
            </a: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ＭＳ Ｐゴシック" charset="0"/>
                <a:cs typeface="Calibri" panose="020F0502020204030204" pitchFamily="34" charset="0"/>
              </a:rPr>
              <a:t> duplex, renal angiography</a:t>
            </a:r>
          </a:p>
          <a:p>
            <a:pPr marL="0" marR="0" lvl="0" indent="0" algn="ctr" defTabSz="457200" eaLnBrk="0" fontAlgn="auto" latinLnBrk="0" hangingPunct="0">
              <a:lnSpc>
                <a:spcPct val="100000"/>
              </a:lnSpc>
              <a:spcBef>
                <a:spcPts val="0"/>
              </a:spcBef>
              <a:spcAft>
                <a:spcPts val="0"/>
              </a:spcAft>
              <a:buClrTx/>
              <a:buSzTx/>
              <a:buFontTx/>
              <a:buNone/>
              <a:tabLst/>
              <a:defRPr/>
            </a:pPr>
            <a:r>
              <a:rPr lang="en-US" altLang="en-US" sz="1200" b="0" i="0" kern="0" dirty="0">
                <a:solidFill>
                  <a:schemeClr val="bg1"/>
                </a:solidFill>
                <a:latin typeface="Calibri" panose="020F0502020204030204" pitchFamily="34" charset="0"/>
                <a:ea typeface="Calibri" panose="020F0502020204030204" pitchFamily="34" charset="0"/>
                <a:cs typeface="Calibri" panose="020F0502020204030204" pitchFamily="34" charset="0"/>
              </a:rPr>
              <a:t>Inclusion: 1 or more renal artery ≥5.5 mm</a:t>
            </a:r>
          </a:p>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ＭＳ Ｐゴシック" charset="0"/>
                <a:cs typeface="Calibri" panose="020F0502020204030204" pitchFamily="34" charset="0"/>
              </a:rPr>
              <a:t>Exclusion: stenosis, unsuitable anatomy, main artery &lt;4mm</a:t>
            </a:r>
          </a:p>
        </p:txBody>
      </p:sp>
      <p:sp>
        <p:nvSpPr>
          <p:cNvPr id="35" name="Text Box 53">
            <a:extLst>
              <a:ext uri="{FF2B5EF4-FFF2-40B4-BE49-F238E27FC236}">
                <a16:creationId xmlns:a16="http://schemas.microsoft.com/office/drawing/2014/main" id="{4F93079B-352A-FC4F-94B1-77A2F0BC44B2}"/>
              </a:ext>
            </a:extLst>
          </p:cNvPr>
          <p:cNvSpPr>
            <a:spLocks noChangeArrowheads="1"/>
          </p:cNvSpPr>
          <p:nvPr/>
        </p:nvSpPr>
        <p:spPr bwMode="auto">
          <a:xfrm>
            <a:off x="6135160" y="3307596"/>
            <a:ext cx="1393240" cy="609777"/>
          </a:xfrm>
          <a:prstGeom prst="roundRect">
            <a:avLst>
              <a:gd name="adj" fmla="val 16667"/>
            </a:avLst>
          </a:prstGeom>
          <a:solidFill>
            <a:srgbClr val="00B050"/>
          </a:solidFill>
          <a:ln>
            <a:solidFill>
              <a:sysClr val="windowText" lastClr="000000"/>
            </a:solidFill>
          </a:ln>
          <a:effectLst>
            <a:outerShdw dist="23000" dir="5400000" rotWithShape="0">
              <a:srgbClr val="808080">
                <a:alpha val="34998"/>
              </a:srgbClr>
            </a:outerShdw>
          </a:effectLst>
          <a:extLst/>
        </p:spPr>
        <p:txBody>
          <a:bodyPr anchor="ctr" anchorCtr="1"/>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0" algn="ctr" defTabSz="457200" fontAlgn="auto">
              <a:spcBef>
                <a:spcPts val="0"/>
              </a:spcBef>
              <a:spcAft>
                <a:spcPts val="0"/>
              </a:spcAft>
            </a:pPr>
            <a:r>
              <a:rPr lang="en-US" sz="1100" i="0">
                <a:latin typeface="Calibri" panose="020F0502020204030204" pitchFamily="34" charset="0"/>
                <a:cs typeface="Calibri" panose="020F0502020204030204" pitchFamily="34" charset="0"/>
              </a:rPr>
              <a:t>Radiofrequency main and branch renal artery</a:t>
            </a:r>
            <a:endParaRPr kumimoji="0" lang="en-US" altLang="en-US" sz="110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41" name="Connector: Elbow 32">
            <a:extLst>
              <a:ext uri="{FF2B5EF4-FFF2-40B4-BE49-F238E27FC236}">
                <a16:creationId xmlns:a16="http://schemas.microsoft.com/office/drawing/2014/main" id="{83DE13CA-F040-3249-8DBF-96B2BB0E3B30}"/>
              </a:ext>
            </a:extLst>
          </p:cNvPr>
          <p:cNvCxnSpPr>
            <a:cxnSpLocks/>
          </p:cNvCxnSpPr>
          <p:nvPr/>
        </p:nvCxnSpPr>
        <p:spPr>
          <a:xfrm>
            <a:off x="6793865" y="3149544"/>
            <a:ext cx="1452851" cy="132618"/>
          </a:xfrm>
          <a:prstGeom prst="bentConnector3">
            <a:avLst>
              <a:gd name="adj1" fmla="val 99651"/>
            </a:avLst>
          </a:prstGeom>
          <a:noFill/>
          <a:ln w="25400" cap="flat" cmpd="sng" algn="ctr">
            <a:solidFill>
              <a:schemeClr val="bg1"/>
            </a:solidFill>
            <a:prstDash val="solid"/>
            <a:tailEnd type="triangle"/>
          </a:ln>
          <a:effectLst>
            <a:outerShdw blurRad="40000" dist="20000" dir="5400000" rotWithShape="0">
              <a:srgbClr val="000000">
                <a:alpha val="38000"/>
              </a:srgbClr>
            </a:outerShdw>
          </a:effectLst>
        </p:spPr>
      </p:cxnSp>
      <p:sp>
        <p:nvSpPr>
          <p:cNvPr id="45" name="Text Box 10">
            <a:extLst>
              <a:ext uri="{FF2B5EF4-FFF2-40B4-BE49-F238E27FC236}">
                <a16:creationId xmlns:a16="http://schemas.microsoft.com/office/drawing/2014/main" id="{FBF6E4D6-6A28-EF4A-92C8-86FB9C1DD11E}"/>
              </a:ext>
            </a:extLst>
          </p:cNvPr>
          <p:cNvSpPr>
            <a:spLocks noChangeArrowheads="1"/>
          </p:cNvSpPr>
          <p:nvPr/>
        </p:nvSpPr>
        <p:spPr bwMode="auto">
          <a:xfrm>
            <a:off x="4685043" y="1968098"/>
            <a:ext cx="4243057" cy="394016"/>
          </a:xfrm>
          <a:prstGeom prst="roundRect">
            <a:avLst>
              <a:gd name="adj" fmla="val 16667"/>
            </a:avLst>
          </a:prstGeom>
          <a:solidFill>
            <a:srgbClr val="BFBFBE"/>
          </a:solidFill>
          <a:ln>
            <a:solidFill>
              <a:sysClr val="windowText" lastClr="000000"/>
            </a:solidFill>
          </a:ln>
          <a:effectLst>
            <a:outerShdw dist="23000" dir="5400000" rotWithShape="0">
              <a:srgbClr val="808080">
                <a:alpha val="34998"/>
              </a:srgbClr>
            </a:outerShdw>
          </a:effectLs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Exclusion of secondary hypertension; </a:t>
            </a:r>
            <a:r>
              <a:rPr lang="en-US" altLang="en-US" sz="1200" b="0" i="0" kern="0" dirty="0">
                <a:solidFill>
                  <a:schemeClr val="bg1"/>
                </a:solidFill>
                <a:latin typeface="Calibri" panose="020F0502020204030204" pitchFamily="34" charset="0"/>
                <a:ea typeface="Calibri" panose="020F0502020204030204" pitchFamily="34" charset="0"/>
                <a:cs typeface="Calibri" panose="020F0502020204030204" pitchFamily="34" charset="0"/>
              </a:rPr>
              <a:t>lab testing for hyperaldosteronism in all; further diagnostics as appropriate </a:t>
            </a:r>
            <a:endParaRPr kumimoji="0" lang="en-US"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47" name="Text Box 88">
            <a:extLst>
              <a:ext uri="{FF2B5EF4-FFF2-40B4-BE49-F238E27FC236}">
                <a16:creationId xmlns:a16="http://schemas.microsoft.com/office/drawing/2014/main" id="{A8B0DC33-742C-E648-92E7-A8E47AD2D25D}"/>
              </a:ext>
            </a:extLst>
          </p:cNvPr>
          <p:cNvSpPr>
            <a:spLocks noChangeArrowheads="1"/>
          </p:cNvSpPr>
          <p:nvPr/>
        </p:nvSpPr>
        <p:spPr bwMode="auto">
          <a:xfrm>
            <a:off x="4710064" y="3315654"/>
            <a:ext cx="1393240" cy="615575"/>
          </a:xfrm>
          <a:prstGeom prst="roundRect">
            <a:avLst>
              <a:gd name="adj" fmla="val 16667"/>
            </a:avLst>
          </a:prstGeom>
          <a:solidFill>
            <a:srgbClr val="1F4E79"/>
          </a:solidFill>
          <a:ln>
            <a:solidFill>
              <a:sysClr val="windowText" lastClr="000000"/>
            </a:solidFill>
          </a:ln>
          <a:effectLst>
            <a:outerShdw dist="23000" dir="5400000" rotWithShape="0">
              <a:srgbClr val="808080">
                <a:alpha val="34998"/>
              </a:srgbClr>
            </a:outerShdw>
          </a:effectLst>
          <a:extLst/>
        </p:spPr>
        <p:txBody>
          <a:bodyPr anchor="ctr" anchorCtr="1"/>
          <a:lstStyle>
            <a:defPPr>
              <a:defRPr lang="en-US"/>
            </a:defPPr>
            <a:lvl1pPr marL="0" marR="0" lvl="0" indent="0" algn="ctr" defTabSz="914400" latinLnBrk="0">
              <a:lnSpc>
                <a:spcPct val="100000"/>
              </a:lnSpc>
              <a:buClrTx/>
              <a:buSzTx/>
              <a:buFontTx/>
              <a:buNone/>
              <a:tabLst/>
              <a:defRPr kumimoji="0" sz="1400" b="1"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defRPr>
            </a:lvl1pPr>
          </a:lstStyle>
          <a:p>
            <a:pPr lvl="0" fontAlgn="auto">
              <a:spcBef>
                <a:spcPts val="0"/>
              </a:spcBef>
              <a:spcAft>
                <a:spcPts val="0"/>
              </a:spcAft>
              <a:defRPr/>
            </a:pPr>
            <a:r>
              <a:rPr lang="en-US" sz="1100">
                <a:solidFill>
                  <a:schemeClr val="tx1"/>
                </a:solidFill>
                <a:cs typeface="Calibri" panose="020F0502020204030204" pitchFamily="34" charset="0"/>
              </a:rPr>
              <a:t>Radiofrequency main renal artery</a:t>
            </a:r>
            <a:endParaRPr kumimoji="0" lang="en-US" altLang="en-US" sz="110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Calibri" panose="020F0502020204030204" pitchFamily="34" charset="0"/>
            </a:endParaRPr>
          </a:p>
        </p:txBody>
      </p:sp>
      <p:sp>
        <p:nvSpPr>
          <p:cNvPr id="48" name="Text Box 88">
            <a:extLst>
              <a:ext uri="{FF2B5EF4-FFF2-40B4-BE49-F238E27FC236}">
                <a16:creationId xmlns:a16="http://schemas.microsoft.com/office/drawing/2014/main" id="{A21B0862-82B1-7642-83D7-0991CD3726F2}"/>
              </a:ext>
            </a:extLst>
          </p:cNvPr>
          <p:cNvSpPr>
            <a:spLocks noChangeArrowheads="1"/>
          </p:cNvSpPr>
          <p:nvPr/>
        </p:nvSpPr>
        <p:spPr bwMode="auto">
          <a:xfrm>
            <a:off x="7560256" y="3314035"/>
            <a:ext cx="1393240" cy="603337"/>
          </a:xfrm>
          <a:prstGeom prst="roundRect">
            <a:avLst>
              <a:gd name="adj" fmla="val 16667"/>
            </a:avLst>
          </a:prstGeom>
          <a:solidFill>
            <a:srgbClr val="C10000"/>
          </a:solidFill>
          <a:ln>
            <a:solidFill>
              <a:sysClr val="windowText" lastClr="000000"/>
            </a:solidFill>
          </a:ln>
          <a:effectLst>
            <a:outerShdw dist="23000" dir="5400000" rotWithShape="0">
              <a:srgbClr val="808080">
                <a:alpha val="34998"/>
              </a:srgbClr>
            </a:outerShdw>
          </a:effectLst>
          <a:extLst/>
        </p:spPr>
        <p:txBody>
          <a:bodyPr anchor="ctr" anchorCtr="1"/>
          <a:lstStyle>
            <a:defPPr>
              <a:defRPr lang="en-US"/>
            </a:defPPr>
            <a:lvl1pPr marL="0" marR="0" lvl="0" indent="0" algn="ctr" defTabSz="914400" latinLnBrk="0">
              <a:lnSpc>
                <a:spcPct val="100000"/>
              </a:lnSpc>
              <a:buClrTx/>
              <a:buSzTx/>
              <a:buFontTx/>
              <a:buNone/>
              <a:tabLst/>
              <a:defRPr kumimoji="0" sz="1400" b="1"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defRPr>
            </a:lvl1pPr>
          </a:lstStyle>
          <a:p>
            <a:pPr lvl="0" fontAlgn="auto">
              <a:spcBef>
                <a:spcPts val="0"/>
              </a:spcBef>
              <a:spcAft>
                <a:spcPts val="0"/>
              </a:spcAft>
              <a:defRPr/>
            </a:pPr>
            <a:r>
              <a:rPr lang="en-US" sz="1100">
                <a:solidFill>
                  <a:schemeClr val="tx1"/>
                </a:solidFill>
                <a:cs typeface="Calibri" panose="020F0502020204030204" pitchFamily="34" charset="0"/>
              </a:rPr>
              <a:t>Ultrasound main renal artery</a:t>
            </a:r>
            <a:endParaRPr kumimoji="0" lang="en-US" altLang="en-US" sz="110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Calibri" panose="020F0502020204030204" pitchFamily="34" charset="0"/>
            </a:endParaRPr>
          </a:p>
        </p:txBody>
      </p:sp>
      <p:cxnSp>
        <p:nvCxnSpPr>
          <p:cNvPr id="51" name="Connector: Elbow 32">
            <a:extLst>
              <a:ext uri="{FF2B5EF4-FFF2-40B4-BE49-F238E27FC236}">
                <a16:creationId xmlns:a16="http://schemas.microsoft.com/office/drawing/2014/main" id="{18F9CF46-036E-E543-B5D6-3E0CD38BEECF}"/>
              </a:ext>
            </a:extLst>
          </p:cNvPr>
          <p:cNvCxnSpPr>
            <a:cxnSpLocks/>
          </p:cNvCxnSpPr>
          <p:nvPr/>
        </p:nvCxnSpPr>
        <p:spPr>
          <a:xfrm rot="10800000" flipV="1">
            <a:off x="5406686" y="3149544"/>
            <a:ext cx="1424907" cy="132618"/>
          </a:xfrm>
          <a:prstGeom prst="bentConnector3">
            <a:avLst>
              <a:gd name="adj1" fmla="val 99912"/>
            </a:avLst>
          </a:prstGeom>
          <a:noFill/>
          <a:ln w="25400" cap="flat" cmpd="sng" algn="ctr">
            <a:solidFill>
              <a:schemeClr val="bg1"/>
            </a:solidFill>
            <a:prstDash val="solid"/>
            <a:tailEnd type="triangle"/>
          </a:ln>
          <a:effectLst>
            <a:outerShdw blurRad="40000" dist="20000" dir="5400000" rotWithShape="0">
              <a:srgbClr val="000000">
                <a:alpha val="38000"/>
              </a:srgbClr>
            </a:outerShdw>
          </a:effectLst>
        </p:spPr>
      </p:cxnSp>
      <p:cxnSp>
        <p:nvCxnSpPr>
          <p:cNvPr id="60" name="Connector: Elbow 32">
            <a:extLst>
              <a:ext uri="{FF2B5EF4-FFF2-40B4-BE49-F238E27FC236}">
                <a16:creationId xmlns:a16="http://schemas.microsoft.com/office/drawing/2014/main" id="{BAD1EE88-F7E9-CF42-9B43-A8AF9C192E96}"/>
              </a:ext>
            </a:extLst>
          </p:cNvPr>
          <p:cNvCxnSpPr>
            <a:cxnSpLocks/>
          </p:cNvCxnSpPr>
          <p:nvPr/>
        </p:nvCxnSpPr>
        <p:spPr>
          <a:xfrm rot="16200000" flipH="1">
            <a:off x="6728411" y="3214867"/>
            <a:ext cx="153775" cy="2547"/>
          </a:xfrm>
          <a:prstGeom prst="bentConnector3">
            <a:avLst>
              <a:gd name="adj1" fmla="val 50000"/>
            </a:avLst>
          </a:prstGeom>
          <a:noFill/>
          <a:ln w="25400" cap="flat" cmpd="sng" algn="ctr">
            <a:solidFill>
              <a:schemeClr val="bg1"/>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79140170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a:extLst>
              <a:ext uri="{FF2B5EF4-FFF2-40B4-BE49-F238E27FC236}">
                <a16:creationId xmlns:a16="http://schemas.microsoft.com/office/drawing/2014/main" id="{FFC942A8-DFC5-6745-87DF-DC763A1B487F}"/>
              </a:ext>
            </a:extLst>
          </p:cNvPr>
          <p:cNvSpPr/>
          <p:nvPr/>
        </p:nvSpPr>
        <p:spPr>
          <a:xfrm>
            <a:off x="2635043" y="106079"/>
            <a:ext cx="2273561" cy="34703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0" i="0">
                <a:solidFill>
                  <a:schemeClr val="bg1"/>
                </a:solidFill>
              </a:rPr>
              <a:t>1884 patients with elevated office blood pressure screened for eligibility</a:t>
            </a:r>
          </a:p>
        </p:txBody>
      </p:sp>
      <p:sp>
        <p:nvSpPr>
          <p:cNvPr id="34" name="Rechteck 33">
            <a:extLst>
              <a:ext uri="{FF2B5EF4-FFF2-40B4-BE49-F238E27FC236}">
                <a16:creationId xmlns:a16="http://schemas.microsoft.com/office/drawing/2014/main" id="{A3D97F0C-B465-C94C-AD41-70CD49FE8F87}"/>
              </a:ext>
            </a:extLst>
          </p:cNvPr>
          <p:cNvSpPr/>
          <p:nvPr/>
        </p:nvSpPr>
        <p:spPr>
          <a:xfrm>
            <a:off x="2698806" y="1808622"/>
            <a:ext cx="2146040" cy="5121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0" i="0">
                <a:solidFill>
                  <a:schemeClr val="bg1"/>
                </a:solidFill>
              </a:rPr>
              <a:t>120 patients met final inclusion criteria</a:t>
            </a:r>
          </a:p>
        </p:txBody>
      </p:sp>
      <p:sp>
        <p:nvSpPr>
          <p:cNvPr id="35" name="Rechteck 34">
            <a:extLst>
              <a:ext uri="{FF2B5EF4-FFF2-40B4-BE49-F238E27FC236}">
                <a16:creationId xmlns:a16="http://schemas.microsoft.com/office/drawing/2014/main" id="{AD8C2028-AE07-6B46-ACAA-C224C37A34B1}"/>
              </a:ext>
            </a:extLst>
          </p:cNvPr>
          <p:cNvSpPr/>
          <p:nvPr/>
        </p:nvSpPr>
        <p:spPr>
          <a:xfrm>
            <a:off x="5258504" y="287451"/>
            <a:ext cx="3340551" cy="5837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0" i="0" dirty="0">
                <a:solidFill>
                  <a:schemeClr val="bg1"/>
                </a:solidFill>
              </a:rPr>
              <a:t>1695 excluded</a:t>
            </a:r>
          </a:p>
          <a:p>
            <a:pPr>
              <a:tabLst>
                <a:tab pos="887413" algn="l"/>
              </a:tabLst>
            </a:pPr>
            <a:r>
              <a:rPr lang="en-US" sz="1000" b="0" i="0" dirty="0">
                <a:solidFill>
                  <a:schemeClr val="bg1"/>
                </a:solidFill>
              </a:rPr>
              <a:t>   555 patient or general practitioner denied</a:t>
            </a:r>
          </a:p>
          <a:p>
            <a:r>
              <a:rPr lang="en-US" sz="1000" b="0" i="0" dirty="0">
                <a:solidFill>
                  <a:schemeClr val="bg1"/>
                </a:solidFill>
              </a:rPr>
              <a:t>   1140 had normotensive  ABPM</a:t>
            </a:r>
          </a:p>
        </p:txBody>
      </p:sp>
      <p:cxnSp>
        <p:nvCxnSpPr>
          <p:cNvPr id="36" name="Gerade Verbindung mit Pfeil 35">
            <a:extLst>
              <a:ext uri="{FF2B5EF4-FFF2-40B4-BE49-F238E27FC236}">
                <a16:creationId xmlns:a16="http://schemas.microsoft.com/office/drawing/2014/main" id="{B82BFC86-4778-E942-8DEF-72870009E515}"/>
              </a:ext>
            </a:extLst>
          </p:cNvPr>
          <p:cNvCxnSpPr>
            <a:cxnSpLocks/>
            <a:stCxn id="33" idx="2"/>
            <a:endCxn id="65" idx="0"/>
          </p:cNvCxnSpPr>
          <p:nvPr/>
        </p:nvCxnSpPr>
        <p:spPr>
          <a:xfrm>
            <a:off x="3771824" y="453113"/>
            <a:ext cx="0" cy="328793"/>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Verbinder: gewinkelt 16">
            <a:extLst>
              <a:ext uri="{FF2B5EF4-FFF2-40B4-BE49-F238E27FC236}">
                <a16:creationId xmlns:a16="http://schemas.microsoft.com/office/drawing/2014/main" id="{92FD86FE-D7B8-384A-B64A-D2007CC92274}"/>
              </a:ext>
            </a:extLst>
          </p:cNvPr>
          <p:cNvCxnSpPr>
            <a:cxnSpLocks/>
          </p:cNvCxnSpPr>
          <p:nvPr/>
        </p:nvCxnSpPr>
        <p:spPr>
          <a:xfrm rot="16200000" flipH="1">
            <a:off x="4454648" y="-212524"/>
            <a:ext cx="121032" cy="1486679"/>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Rechteck 46">
            <a:extLst>
              <a:ext uri="{FF2B5EF4-FFF2-40B4-BE49-F238E27FC236}">
                <a16:creationId xmlns:a16="http://schemas.microsoft.com/office/drawing/2014/main" id="{67B99ACF-7CF7-1C46-A725-8BEDB4820D65}"/>
              </a:ext>
            </a:extLst>
          </p:cNvPr>
          <p:cNvSpPr/>
          <p:nvPr/>
        </p:nvSpPr>
        <p:spPr>
          <a:xfrm>
            <a:off x="201955" y="6122465"/>
            <a:ext cx="2146040" cy="717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b="0" i="0">
                <a:solidFill>
                  <a:schemeClr val="bg2"/>
                </a:solidFill>
              </a:rPr>
              <a:t>38 available for primary analysis</a:t>
            </a:r>
          </a:p>
        </p:txBody>
      </p:sp>
      <p:sp>
        <p:nvSpPr>
          <p:cNvPr id="64" name="Rechteck 63">
            <a:extLst>
              <a:ext uri="{FF2B5EF4-FFF2-40B4-BE49-F238E27FC236}">
                <a16:creationId xmlns:a16="http://schemas.microsoft.com/office/drawing/2014/main" id="{93D0FEA7-2D7D-2941-BA27-4C64FC0DF9B8}"/>
              </a:ext>
            </a:extLst>
          </p:cNvPr>
          <p:cNvSpPr/>
          <p:nvPr/>
        </p:nvSpPr>
        <p:spPr>
          <a:xfrm>
            <a:off x="5258504" y="1287077"/>
            <a:ext cx="3340551" cy="10352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0" i="0" dirty="0">
                <a:solidFill>
                  <a:schemeClr val="bg1"/>
                </a:solidFill>
              </a:rPr>
              <a:t>69 excluded  </a:t>
            </a:r>
          </a:p>
          <a:p>
            <a:r>
              <a:rPr lang="en-US" sz="1000" b="0" i="0" dirty="0">
                <a:solidFill>
                  <a:schemeClr val="bg1"/>
                </a:solidFill>
              </a:rPr>
              <a:t>   35 were considered non-adherent to medication</a:t>
            </a:r>
          </a:p>
          <a:p>
            <a:r>
              <a:rPr lang="en-US" sz="1000" b="0" i="0" dirty="0">
                <a:solidFill>
                  <a:schemeClr val="bg1"/>
                </a:solidFill>
              </a:rPr>
              <a:t>   14 had renal artery stenosis</a:t>
            </a:r>
          </a:p>
          <a:p>
            <a:r>
              <a:rPr lang="en-US" sz="1000" b="0" i="0" dirty="0">
                <a:solidFill>
                  <a:schemeClr val="bg1"/>
                </a:solidFill>
              </a:rPr>
              <a:t>   13 had renal artery diameter outside inclusion criteria</a:t>
            </a:r>
          </a:p>
          <a:p>
            <a:r>
              <a:rPr lang="en-US" sz="1000" b="0" i="0" dirty="0">
                <a:solidFill>
                  <a:schemeClr val="bg1"/>
                </a:solidFill>
              </a:rPr>
              <a:t>   6 were enrolled in concurrent trial</a:t>
            </a:r>
          </a:p>
          <a:p>
            <a:r>
              <a:rPr lang="en-US" sz="1000" b="0" i="0" dirty="0">
                <a:solidFill>
                  <a:schemeClr val="bg1"/>
                </a:solidFill>
              </a:rPr>
              <a:t>   1 had no femoral access</a:t>
            </a:r>
          </a:p>
        </p:txBody>
      </p:sp>
      <p:sp>
        <p:nvSpPr>
          <p:cNvPr id="65" name="Rechteck 64">
            <a:extLst>
              <a:ext uri="{FF2B5EF4-FFF2-40B4-BE49-F238E27FC236}">
                <a16:creationId xmlns:a16="http://schemas.microsoft.com/office/drawing/2014/main" id="{316491F8-9886-5E40-82FC-1A4A43A96F97}"/>
              </a:ext>
            </a:extLst>
          </p:cNvPr>
          <p:cNvSpPr/>
          <p:nvPr/>
        </p:nvSpPr>
        <p:spPr>
          <a:xfrm>
            <a:off x="2698804" y="781906"/>
            <a:ext cx="2146040" cy="390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0" i="0" dirty="0">
                <a:solidFill>
                  <a:schemeClr val="bg1"/>
                </a:solidFill>
              </a:rPr>
              <a:t>189 patients assessed for final eligibility</a:t>
            </a:r>
          </a:p>
        </p:txBody>
      </p:sp>
      <p:cxnSp>
        <p:nvCxnSpPr>
          <p:cNvPr id="66" name="Gerade Verbindung mit Pfeil 65">
            <a:extLst>
              <a:ext uri="{FF2B5EF4-FFF2-40B4-BE49-F238E27FC236}">
                <a16:creationId xmlns:a16="http://schemas.microsoft.com/office/drawing/2014/main" id="{62079330-933C-904D-ADEF-8BDBCB04C260}"/>
              </a:ext>
            </a:extLst>
          </p:cNvPr>
          <p:cNvCxnSpPr>
            <a:cxnSpLocks/>
            <a:stCxn id="65" idx="2"/>
            <a:endCxn id="34" idx="0"/>
          </p:cNvCxnSpPr>
          <p:nvPr/>
        </p:nvCxnSpPr>
        <p:spPr>
          <a:xfrm>
            <a:off x="3771824" y="1172373"/>
            <a:ext cx="2" cy="636249"/>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Verbinder: gewinkelt 85">
            <a:extLst>
              <a:ext uri="{FF2B5EF4-FFF2-40B4-BE49-F238E27FC236}">
                <a16:creationId xmlns:a16="http://schemas.microsoft.com/office/drawing/2014/main" id="{BC6A0184-DBD3-EA47-96CD-B4810606B401}"/>
              </a:ext>
            </a:extLst>
          </p:cNvPr>
          <p:cNvCxnSpPr>
            <a:cxnSpLocks/>
            <a:stCxn id="65" idx="2"/>
          </p:cNvCxnSpPr>
          <p:nvPr/>
        </p:nvCxnSpPr>
        <p:spPr>
          <a:xfrm rot="16200000" flipH="1">
            <a:off x="4356354" y="587842"/>
            <a:ext cx="317620" cy="1486681"/>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4" name="Rechteck 103">
            <a:extLst>
              <a:ext uri="{FF2B5EF4-FFF2-40B4-BE49-F238E27FC236}">
                <a16:creationId xmlns:a16="http://schemas.microsoft.com/office/drawing/2014/main" id="{96BDEDE8-C9FE-5147-A65B-A1F5ECAA608A}"/>
              </a:ext>
            </a:extLst>
          </p:cNvPr>
          <p:cNvSpPr/>
          <p:nvPr/>
        </p:nvSpPr>
        <p:spPr>
          <a:xfrm>
            <a:off x="425245" y="2661093"/>
            <a:ext cx="2146040" cy="573984"/>
          </a:xfrm>
          <a:prstGeom prst="rect">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0" i="0">
                <a:solidFill>
                  <a:schemeClr val="tx1"/>
                </a:solidFill>
              </a:rPr>
              <a:t>Radiofrequency main renal artery ablation, n=39</a:t>
            </a:r>
          </a:p>
        </p:txBody>
      </p:sp>
      <p:sp>
        <p:nvSpPr>
          <p:cNvPr id="105" name="Rechteck 104">
            <a:extLst>
              <a:ext uri="{FF2B5EF4-FFF2-40B4-BE49-F238E27FC236}">
                <a16:creationId xmlns:a16="http://schemas.microsoft.com/office/drawing/2014/main" id="{F2A62782-29D8-3B4D-BC7F-38CFDB107FE2}"/>
              </a:ext>
            </a:extLst>
          </p:cNvPr>
          <p:cNvSpPr/>
          <p:nvPr/>
        </p:nvSpPr>
        <p:spPr>
          <a:xfrm>
            <a:off x="2698805" y="2661093"/>
            <a:ext cx="2146040" cy="561743"/>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0" i="0" dirty="0">
                <a:solidFill>
                  <a:schemeClr val="tx1"/>
                </a:solidFill>
              </a:rPr>
              <a:t>Radiofrequency combined main and branch renal artery ablation, n=39</a:t>
            </a:r>
          </a:p>
        </p:txBody>
      </p:sp>
      <p:sp>
        <p:nvSpPr>
          <p:cNvPr id="106" name="Rechteck 105">
            <a:extLst>
              <a:ext uri="{FF2B5EF4-FFF2-40B4-BE49-F238E27FC236}">
                <a16:creationId xmlns:a16="http://schemas.microsoft.com/office/drawing/2014/main" id="{F60E9E76-C581-9E4F-8850-8711D106384F}"/>
              </a:ext>
            </a:extLst>
          </p:cNvPr>
          <p:cNvSpPr/>
          <p:nvPr/>
        </p:nvSpPr>
        <p:spPr>
          <a:xfrm>
            <a:off x="4972365" y="2661093"/>
            <a:ext cx="2146040" cy="561743"/>
          </a:xfrm>
          <a:prstGeom prst="rect">
            <a:avLst/>
          </a:prstGeom>
          <a:solidFill>
            <a:srgbClr val="A801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0" i="0">
                <a:solidFill>
                  <a:schemeClr val="tx1"/>
                </a:solidFill>
              </a:rPr>
              <a:t>Ultrasound main renal artery ablation, n=42</a:t>
            </a:r>
          </a:p>
        </p:txBody>
      </p:sp>
      <p:sp>
        <p:nvSpPr>
          <p:cNvPr id="107" name="Rechteck 106">
            <a:extLst>
              <a:ext uri="{FF2B5EF4-FFF2-40B4-BE49-F238E27FC236}">
                <a16:creationId xmlns:a16="http://schemas.microsoft.com/office/drawing/2014/main" id="{84F5EB88-23BA-004D-AA46-6BC0A86EC648}"/>
              </a:ext>
            </a:extLst>
          </p:cNvPr>
          <p:cNvSpPr/>
          <p:nvPr/>
        </p:nvSpPr>
        <p:spPr>
          <a:xfrm>
            <a:off x="425245" y="3427520"/>
            <a:ext cx="2146040" cy="5277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b="0" i="0" dirty="0">
                <a:solidFill>
                  <a:schemeClr val="bg1"/>
                </a:solidFill>
              </a:rPr>
              <a:t>1 lost to follow-up</a:t>
            </a:r>
          </a:p>
          <a:p>
            <a:r>
              <a:rPr lang="en-US" sz="1000" b="0" i="0" dirty="0">
                <a:solidFill>
                  <a:schemeClr val="bg1"/>
                </a:solidFill>
              </a:rPr>
              <a:t>   1 died from acute aortic  </a:t>
            </a:r>
          </a:p>
          <a:p>
            <a:r>
              <a:rPr lang="en-US" sz="1000" b="0" i="0" dirty="0">
                <a:solidFill>
                  <a:schemeClr val="bg1"/>
                </a:solidFill>
              </a:rPr>
              <a:t>   dissection after 2 months</a:t>
            </a:r>
          </a:p>
        </p:txBody>
      </p:sp>
      <p:sp>
        <p:nvSpPr>
          <p:cNvPr id="108" name="Rechteck 107">
            <a:extLst>
              <a:ext uri="{FF2B5EF4-FFF2-40B4-BE49-F238E27FC236}">
                <a16:creationId xmlns:a16="http://schemas.microsoft.com/office/drawing/2014/main" id="{B48DEE72-67A2-D64C-BD03-44A1D576CAEB}"/>
              </a:ext>
            </a:extLst>
          </p:cNvPr>
          <p:cNvSpPr/>
          <p:nvPr/>
        </p:nvSpPr>
        <p:spPr>
          <a:xfrm>
            <a:off x="2698805" y="3427519"/>
            <a:ext cx="2146040" cy="5277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b="0" i="0" dirty="0">
                <a:solidFill>
                  <a:schemeClr val="bg1"/>
                </a:solidFill>
              </a:rPr>
              <a:t>2 lost to follow-up</a:t>
            </a:r>
          </a:p>
          <a:p>
            <a:r>
              <a:rPr lang="en-US" sz="1000" b="0" i="0" dirty="0">
                <a:solidFill>
                  <a:schemeClr val="bg1"/>
                </a:solidFill>
              </a:rPr>
              <a:t>   1 unable to attend follow-up</a:t>
            </a:r>
          </a:p>
          <a:p>
            <a:r>
              <a:rPr lang="en-US" sz="1000" b="0" i="0" dirty="0">
                <a:solidFill>
                  <a:schemeClr val="bg1"/>
                </a:solidFill>
              </a:rPr>
              <a:t>   1 withdrew consent</a:t>
            </a:r>
          </a:p>
          <a:p>
            <a:r>
              <a:rPr lang="en-US" sz="1000" b="0" i="0" dirty="0">
                <a:solidFill>
                  <a:schemeClr val="bg1"/>
                </a:solidFill>
              </a:rPr>
              <a:t>   </a:t>
            </a:r>
          </a:p>
        </p:txBody>
      </p:sp>
      <p:sp>
        <p:nvSpPr>
          <p:cNvPr id="109" name="Rechteck 108">
            <a:extLst>
              <a:ext uri="{FF2B5EF4-FFF2-40B4-BE49-F238E27FC236}">
                <a16:creationId xmlns:a16="http://schemas.microsoft.com/office/drawing/2014/main" id="{BA74D58D-4140-9E4F-AB97-DEABF9029845}"/>
              </a:ext>
            </a:extLst>
          </p:cNvPr>
          <p:cNvSpPr/>
          <p:nvPr/>
        </p:nvSpPr>
        <p:spPr>
          <a:xfrm>
            <a:off x="4972365" y="3402482"/>
            <a:ext cx="2146040" cy="5528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b="0" i="0" dirty="0">
                <a:solidFill>
                  <a:schemeClr val="bg1"/>
                </a:solidFill>
              </a:rPr>
              <a:t>0 lost to follow-up</a:t>
            </a:r>
          </a:p>
        </p:txBody>
      </p:sp>
      <p:sp>
        <p:nvSpPr>
          <p:cNvPr id="110" name="Rechteck 109">
            <a:extLst>
              <a:ext uri="{FF2B5EF4-FFF2-40B4-BE49-F238E27FC236}">
                <a16:creationId xmlns:a16="http://schemas.microsoft.com/office/drawing/2014/main" id="{0BDA96B8-86EF-BE4B-A14B-63A5AC5F5E60}"/>
              </a:ext>
            </a:extLst>
          </p:cNvPr>
          <p:cNvSpPr/>
          <p:nvPr/>
        </p:nvSpPr>
        <p:spPr>
          <a:xfrm>
            <a:off x="425245" y="4161067"/>
            <a:ext cx="2146040" cy="283342"/>
          </a:xfrm>
          <a:prstGeom prst="rect">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0">
                <a:solidFill>
                  <a:schemeClr val="tx1"/>
                </a:solidFill>
              </a:rPr>
              <a:t>38 available for primary analysis</a:t>
            </a:r>
          </a:p>
        </p:txBody>
      </p:sp>
      <p:sp>
        <p:nvSpPr>
          <p:cNvPr id="111" name="Rechteck 110">
            <a:extLst>
              <a:ext uri="{FF2B5EF4-FFF2-40B4-BE49-F238E27FC236}">
                <a16:creationId xmlns:a16="http://schemas.microsoft.com/office/drawing/2014/main" id="{4BC9F480-400D-A64D-94CE-B3FC3AD6DF34}"/>
              </a:ext>
            </a:extLst>
          </p:cNvPr>
          <p:cNvSpPr/>
          <p:nvPr/>
        </p:nvSpPr>
        <p:spPr>
          <a:xfrm>
            <a:off x="2698805" y="4137573"/>
            <a:ext cx="2146040" cy="30683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0">
                <a:solidFill>
                  <a:schemeClr val="tx1"/>
                </a:solidFill>
              </a:rPr>
              <a:t>37 available for primary analysis</a:t>
            </a:r>
          </a:p>
        </p:txBody>
      </p:sp>
      <p:sp>
        <p:nvSpPr>
          <p:cNvPr id="112" name="Rechteck 111">
            <a:extLst>
              <a:ext uri="{FF2B5EF4-FFF2-40B4-BE49-F238E27FC236}">
                <a16:creationId xmlns:a16="http://schemas.microsoft.com/office/drawing/2014/main" id="{635388A7-2A09-8A42-B0FF-B9008A8A200F}"/>
              </a:ext>
            </a:extLst>
          </p:cNvPr>
          <p:cNvSpPr/>
          <p:nvPr/>
        </p:nvSpPr>
        <p:spPr>
          <a:xfrm>
            <a:off x="4972365" y="4128493"/>
            <a:ext cx="2146040" cy="315916"/>
          </a:xfrm>
          <a:prstGeom prst="rect">
            <a:avLst/>
          </a:prstGeom>
          <a:solidFill>
            <a:srgbClr val="A8010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0">
                <a:solidFill>
                  <a:schemeClr val="tx1"/>
                </a:solidFill>
              </a:rPr>
              <a:t>42 available for primary analysis</a:t>
            </a:r>
          </a:p>
        </p:txBody>
      </p:sp>
      <p:cxnSp>
        <p:nvCxnSpPr>
          <p:cNvPr id="113" name="Verbinder: gewinkelt 30">
            <a:extLst>
              <a:ext uri="{FF2B5EF4-FFF2-40B4-BE49-F238E27FC236}">
                <a16:creationId xmlns:a16="http://schemas.microsoft.com/office/drawing/2014/main" id="{23A3D1A9-4F8A-9646-BE9F-EE710DAB81D4}"/>
              </a:ext>
            </a:extLst>
          </p:cNvPr>
          <p:cNvCxnSpPr>
            <a:cxnSpLocks/>
            <a:endCxn id="106" idx="0"/>
          </p:cNvCxnSpPr>
          <p:nvPr/>
        </p:nvCxnSpPr>
        <p:spPr>
          <a:xfrm>
            <a:off x="3771823" y="2465762"/>
            <a:ext cx="2273562" cy="195331"/>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Verbinder: gewinkelt 36">
            <a:extLst>
              <a:ext uri="{FF2B5EF4-FFF2-40B4-BE49-F238E27FC236}">
                <a16:creationId xmlns:a16="http://schemas.microsoft.com/office/drawing/2014/main" id="{D3F28037-B32A-4549-B330-3145030CAE27}"/>
              </a:ext>
            </a:extLst>
          </p:cNvPr>
          <p:cNvCxnSpPr>
            <a:cxnSpLocks/>
            <a:endCxn id="104" idx="0"/>
          </p:cNvCxnSpPr>
          <p:nvPr/>
        </p:nvCxnSpPr>
        <p:spPr>
          <a:xfrm rot="10800000" flipV="1">
            <a:off x="1498266" y="2465761"/>
            <a:ext cx="2273563" cy="195332"/>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Gerade Verbindung mit Pfeil 114">
            <a:extLst>
              <a:ext uri="{FF2B5EF4-FFF2-40B4-BE49-F238E27FC236}">
                <a16:creationId xmlns:a16="http://schemas.microsoft.com/office/drawing/2014/main" id="{3F028655-0E6B-5849-81FC-B99F0909AF7D}"/>
              </a:ext>
            </a:extLst>
          </p:cNvPr>
          <p:cNvCxnSpPr>
            <a:cxnSpLocks/>
            <a:endCxn id="105" idx="0"/>
          </p:cNvCxnSpPr>
          <p:nvPr/>
        </p:nvCxnSpPr>
        <p:spPr>
          <a:xfrm flipH="1">
            <a:off x="3771825" y="2327543"/>
            <a:ext cx="2" cy="33355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Gerade Verbindung mit Pfeil 115">
            <a:extLst>
              <a:ext uri="{FF2B5EF4-FFF2-40B4-BE49-F238E27FC236}">
                <a16:creationId xmlns:a16="http://schemas.microsoft.com/office/drawing/2014/main" id="{9C27653A-9C86-EF4E-B811-887B8CDD0805}"/>
              </a:ext>
            </a:extLst>
          </p:cNvPr>
          <p:cNvCxnSpPr>
            <a:cxnSpLocks/>
            <a:stCxn id="104" idx="2"/>
            <a:endCxn id="107" idx="0"/>
          </p:cNvCxnSpPr>
          <p:nvPr/>
        </p:nvCxnSpPr>
        <p:spPr>
          <a:xfrm>
            <a:off x="1498265" y="3235077"/>
            <a:ext cx="0" cy="192443"/>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Gerade Verbindung mit Pfeil 116">
            <a:extLst>
              <a:ext uri="{FF2B5EF4-FFF2-40B4-BE49-F238E27FC236}">
                <a16:creationId xmlns:a16="http://schemas.microsoft.com/office/drawing/2014/main" id="{CB177968-15B3-014B-9C65-40F808A39B4E}"/>
              </a:ext>
            </a:extLst>
          </p:cNvPr>
          <p:cNvCxnSpPr>
            <a:cxnSpLocks/>
            <a:stCxn id="106" idx="2"/>
            <a:endCxn id="109" idx="0"/>
          </p:cNvCxnSpPr>
          <p:nvPr/>
        </p:nvCxnSpPr>
        <p:spPr>
          <a:xfrm>
            <a:off x="6045385" y="3222836"/>
            <a:ext cx="0" cy="179646"/>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Gerade Verbindung mit Pfeil 117">
            <a:extLst>
              <a:ext uri="{FF2B5EF4-FFF2-40B4-BE49-F238E27FC236}">
                <a16:creationId xmlns:a16="http://schemas.microsoft.com/office/drawing/2014/main" id="{AC83F5FC-94F4-9243-96E5-5F6E01B21FF4}"/>
              </a:ext>
            </a:extLst>
          </p:cNvPr>
          <p:cNvCxnSpPr>
            <a:cxnSpLocks/>
            <a:stCxn id="105" idx="2"/>
            <a:endCxn id="108" idx="0"/>
          </p:cNvCxnSpPr>
          <p:nvPr/>
        </p:nvCxnSpPr>
        <p:spPr>
          <a:xfrm>
            <a:off x="3771825" y="3222836"/>
            <a:ext cx="0" cy="204683"/>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Gerade Verbindung mit Pfeil 118">
            <a:extLst>
              <a:ext uri="{FF2B5EF4-FFF2-40B4-BE49-F238E27FC236}">
                <a16:creationId xmlns:a16="http://schemas.microsoft.com/office/drawing/2014/main" id="{8F4D6C7C-2AE2-4043-A629-537FF2B7FB98}"/>
              </a:ext>
            </a:extLst>
          </p:cNvPr>
          <p:cNvCxnSpPr>
            <a:cxnSpLocks/>
            <a:stCxn id="108" idx="2"/>
            <a:endCxn id="111" idx="0"/>
          </p:cNvCxnSpPr>
          <p:nvPr/>
        </p:nvCxnSpPr>
        <p:spPr>
          <a:xfrm>
            <a:off x="3771825" y="3955305"/>
            <a:ext cx="0" cy="18226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Gerade Verbindung mit Pfeil 119">
            <a:extLst>
              <a:ext uri="{FF2B5EF4-FFF2-40B4-BE49-F238E27FC236}">
                <a16:creationId xmlns:a16="http://schemas.microsoft.com/office/drawing/2014/main" id="{DB55817B-1D21-9540-BEC4-2809F8EB8536}"/>
              </a:ext>
            </a:extLst>
          </p:cNvPr>
          <p:cNvCxnSpPr>
            <a:cxnSpLocks/>
            <a:stCxn id="109" idx="2"/>
            <a:endCxn id="112" idx="0"/>
          </p:cNvCxnSpPr>
          <p:nvPr/>
        </p:nvCxnSpPr>
        <p:spPr>
          <a:xfrm>
            <a:off x="6045385" y="3955305"/>
            <a:ext cx="0" cy="17318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Gerade Verbindung mit Pfeil 120">
            <a:extLst>
              <a:ext uri="{FF2B5EF4-FFF2-40B4-BE49-F238E27FC236}">
                <a16:creationId xmlns:a16="http://schemas.microsoft.com/office/drawing/2014/main" id="{138D3D6E-7D8E-8941-8A09-F6E4D395565B}"/>
              </a:ext>
            </a:extLst>
          </p:cNvPr>
          <p:cNvCxnSpPr>
            <a:cxnSpLocks/>
            <a:stCxn id="107" idx="2"/>
            <a:endCxn id="110" idx="0"/>
          </p:cNvCxnSpPr>
          <p:nvPr/>
        </p:nvCxnSpPr>
        <p:spPr>
          <a:xfrm>
            <a:off x="1498265" y="3955305"/>
            <a:ext cx="0" cy="205762"/>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9" name="Rectangle 7">
            <a:extLst>
              <a:ext uri="{FF2B5EF4-FFF2-40B4-BE49-F238E27FC236}">
                <a16:creationId xmlns:a16="http://schemas.microsoft.com/office/drawing/2014/main" id="{266D405D-BBC8-A241-804B-1B18EA4541CD}"/>
              </a:ext>
            </a:extLst>
          </p:cNvPr>
          <p:cNvSpPr txBox="1">
            <a:spLocks noChangeArrowheads="1"/>
          </p:cNvSpPr>
          <p:nvPr/>
        </p:nvSpPr>
        <p:spPr>
          <a:xfrm>
            <a:off x="201955" y="357014"/>
            <a:ext cx="7769225" cy="566738"/>
          </a:xfrm>
          <a:prstGeom prst="rect">
            <a:avLst/>
          </a:prstGeom>
        </p:spPr>
        <p:txBody>
          <a:bodyPr/>
          <a:lstStyle>
            <a:lvl1pPr algn="ctr" rtl="0" eaLnBrk="0" fontAlgn="base" hangingPunct="0">
              <a:spcBef>
                <a:spcPct val="0"/>
              </a:spcBef>
              <a:spcAft>
                <a:spcPct val="0"/>
              </a:spcAft>
              <a:defRPr sz="2700" b="1">
                <a:solidFill>
                  <a:srgbClr val="053763"/>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algn="l" eaLnBrk="1" hangingPunct="1"/>
            <a:r>
              <a:rPr lang="en-US" sz="2500" i="0" kern="0" dirty="0"/>
              <a:t>Subject Flow</a:t>
            </a:r>
          </a:p>
        </p:txBody>
      </p:sp>
    </p:spTree>
    <p:extLst>
      <p:ext uri="{BB962C8B-B14F-4D97-AF65-F5344CB8AC3E}">
        <p14:creationId xmlns:p14="http://schemas.microsoft.com/office/powerpoint/2010/main" val="2444231355"/>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CRF_2006_background">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txDef>
      <a:spPr>
        <a:noFill/>
      </a:spPr>
      <a:bodyPr wrap="none" rtlCol="0">
        <a:spAutoFit/>
      </a:bodyPr>
      <a:lstStyle>
        <a:defPPr>
          <a:defRPr i="0" dirty="0" err="1" smtClean="0">
            <a:solidFill>
              <a:schemeClr val="bg1"/>
            </a:solidFill>
          </a:defRPr>
        </a:defPPr>
      </a:lstStyle>
    </a:tx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3366</Words>
  <Application>Microsoft Macintosh PowerPoint</Application>
  <PresentationFormat>Bildschirmpräsentation (16:9)</PresentationFormat>
  <Paragraphs>591</Paragraphs>
  <Slides>21</Slides>
  <Notes>18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21</vt:i4>
      </vt:variant>
    </vt:vector>
  </HeadingPairs>
  <TitlesOfParts>
    <vt:vector size="32" baseType="lpstr">
      <vt:lpstr>ＭＳ Ｐゴシック</vt:lpstr>
      <vt:lpstr>ＭＳ Ｐゴシック</vt:lpstr>
      <vt:lpstr>ヒラギノ角ゴ Pro W3</vt:lpstr>
      <vt:lpstr>Arial</vt:lpstr>
      <vt:lpstr>Calibri</vt:lpstr>
      <vt:lpstr>Microsoft Sans Serif</vt:lpstr>
      <vt:lpstr>Myriad Pro</vt:lpstr>
      <vt:lpstr>Times New Roman</vt:lpstr>
      <vt:lpstr>Wingdings</vt:lpstr>
      <vt:lpstr>Wingdings 2</vt:lpstr>
      <vt:lpstr>CRF_2006_background</vt:lpstr>
      <vt:lpstr>A Three-Arm Randomized Trial of Different Renal Denervation Devices and Techniques in Patients with Resistant Hypertension (RADIOSOUND-HTN)</vt:lpstr>
      <vt:lpstr>PowerPoint-Präsentation</vt:lpstr>
      <vt:lpstr>Background</vt:lpstr>
      <vt:lpstr>Background</vt:lpstr>
      <vt:lpstr>PowerPoint-Präsentation</vt:lpstr>
      <vt:lpstr>PowerPoint-Präsentation</vt:lpstr>
      <vt:lpstr>PowerPoint-Präsentation</vt:lpstr>
      <vt:lpstr>PowerPoint-Präsentation</vt:lpstr>
      <vt:lpstr>PowerPoint-Präsentation</vt:lpstr>
      <vt:lpstr>PowerPoint-Präsentation</vt:lpstr>
      <vt:lpstr>Baseline Medications</vt:lpstr>
      <vt:lpstr>Baseline Blood Pressures</vt:lpstr>
      <vt:lpstr>Procedural Details</vt:lpstr>
      <vt:lpstr>PowerPoint-Präsentation</vt:lpstr>
      <vt:lpstr>PowerPoint-Präsentation</vt:lpstr>
      <vt:lpstr>PowerPoint-Präsentation</vt:lpstr>
      <vt:lpstr>PowerPoint-Präsentation</vt:lpstr>
      <vt:lpstr>Safety Data @ 3 Months</vt:lpstr>
      <vt:lpstr>Limitations</vt:lpstr>
      <vt:lpstr>Conclusion</vt:lpstr>
      <vt:lpstr>Simultaneous Publication in Circulation</vt:lpstr>
    </vt:vector>
  </TitlesOfParts>
  <Company>CRF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jzuccardy</dc:creator>
  <cp:lastModifiedBy>Philipp Lurz</cp:lastModifiedBy>
  <cp:revision>341</cp:revision>
  <cp:lastPrinted>2018-09-24T21:01:44Z</cp:lastPrinted>
  <dcterms:created xsi:type="dcterms:W3CDTF">2015-03-17T15:06:16Z</dcterms:created>
  <dcterms:modified xsi:type="dcterms:W3CDTF">2018-09-25T16:04:40Z</dcterms:modified>
</cp:coreProperties>
</file>