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648" r:id="rId1"/>
    <p:sldMasterId id="2147483659" r:id="rId2"/>
  </p:sldMasterIdLst>
  <p:notesMasterIdLst>
    <p:notesMasterId r:id="rId24"/>
  </p:notesMasterIdLst>
  <p:handoutMasterIdLst>
    <p:handoutMasterId r:id="rId25"/>
  </p:handoutMasterIdLst>
  <p:sldIdLst>
    <p:sldId id="416" r:id="rId3"/>
    <p:sldId id="425" r:id="rId4"/>
    <p:sldId id="444" r:id="rId5"/>
    <p:sldId id="471" r:id="rId6"/>
    <p:sldId id="472" r:id="rId7"/>
    <p:sldId id="417" r:id="rId8"/>
    <p:sldId id="473" r:id="rId9"/>
    <p:sldId id="474" r:id="rId10"/>
    <p:sldId id="443" r:id="rId11"/>
    <p:sldId id="469" r:id="rId12"/>
    <p:sldId id="462" r:id="rId13"/>
    <p:sldId id="463" r:id="rId14"/>
    <p:sldId id="465" r:id="rId15"/>
    <p:sldId id="466" r:id="rId16"/>
    <p:sldId id="468" r:id="rId17"/>
    <p:sldId id="432" r:id="rId18"/>
    <p:sldId id="455" r:id="rId19"/>
    <p:sldId id="470" r:id="rId20"/>
    <p:sldId id="458" r:id="rId21"/>
    <p:sldId id="460" r:id="rId22"/>
    <p:sldId id="464" r:id="rId23"/>
  </p:sldIdLst>
  <p:sldSz cx="9144000" cy="5143500" type="screen16x9"/>
  <p:notesSz cx="7086600" cy="93726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5pPr>
    <a:lvl6pPr marL="22860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6pPr>
    <a:lvl7pPr marL="27432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7pPr>
    <a:lvl8pPr marL="32004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8pPr>
    <a:lvl9pPr marL="36576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2" userDrawn="1">
          <p15:clr>
            <a:srgbClr val="A4A3A4"/>
          </p15:clr>
        </p15:guide>
        <p15:guide id="2" orient="horz" pos="492" userDrawn="1">
          <p15:clr>
            <a:srgbClr val="A4A3A4"/>
          </p15:clr>
        </p15:guide>
        <p15:guide id="3" pos="336" userDrawn="1">
          <p15:clr>
            <a:srgbClr val="A4A3A4"/>
          </p15:clr>
        </p15:guide>
        <p15:guide id="4" pos="56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ato Lopes, M.D." initials="RLM" lastIdx="53" clrIdx="0">
    <p:extLst/>
  </p:cmAuthor>
  <p:cmAuthor id="2" name="rnakagawa" initials="r" lastIdx="3" clrIdx="1"/>
  <p:cmAuthor id="3" name="Pedro Gabriel Melo de Barros e Silva" initials="PGMdBeS" lastIdx="1" clrIdx="2">
    <p:extLst/>
  </p:cmAuthor>
  <p:cmAuthor id="4" name="John Alexander" initials="JA" lastIdx="6" clrIdx="3">
    <p:extLst/>
  </p:cmAuthor>
  <p:cmAuthor id="5" name="ijesuino" initials="i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203864"/>
    <a:srgbClr val="002060"/>
    <a:srgbClr val="009999"/>
    <a:srgbClr val="315575"/>
    <a:srgbClr val="0A2D74"/>
    <a:srgbClr val="1C1C1C"/>
    <a:srgbClr val="17366C"/>
    <a:srgbClr val="39536E"/>
    <a:srgbClr val="142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1" autoAdjust="0"/>
    <p:restoredTop sz="83467" autoAdjust="0"/>
  </p:normalViewPr>
  <p:slideViewPr>
    <p:cSldViewPr snapToGrid="0">
      <p:cViewPr varScale="1">
        <p:scale>
          <a:sx n="101" d="100"/>
          <a:sy n="101" d="100"/>
        </p:scale>
        <p:origin x="1398" y="108"/>
      </p:cViewPr>
      <p:guideLst>
        <p:guide orient="horz" pos="252"/>
        <p:guide orient="horz" pos="492"/>
        <p:guide pos="336"/>
        <p:guide pos="56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2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120BD924-28BB-4ACF-9591-266011CB8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96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248400" cy="3516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2938"/>
            <a:ext cx="5197475" cy="4216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FAE678BB-763C-40DF-B781-F9D40CCA7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62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42A8D0-09EC-42FB-90C5-B1D1E1AB5C3A}" type="slidenum">
              <a:rPr lang="en-US" smtClean="0">
                <a:ea typeface="ヒラギノ角ゴ Pro W3"/>
                <a:cs typeface="ヒラギノ角ゴ Pro W3"/>
              </a:rPr>
              <a:pPr/>
              <a:t>0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8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855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39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42A8D0-09EC-42FB-90C5-B1D1E1AB5C3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/>
                <a:cs typeface="ヒラギノ角ゴ Pro W3"/>
              </a:rPr>
              <a:pPr marL="0" marR="0" lvl="0" indent="0" algn="r" defTabSz="939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/>
              <a:cs typeface="ヒラギノ角ゴ Pro W3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372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39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42A8D0-09EC-42FB-90C5-B1D1E1AB5C3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/>
                <a:cs typeface="ヒラギノ角ゴ Pro W3"/>
              </a:rPr>
              <a:pPr marL="0" marR="0" lvl="0" indent="0" algn="r" defTabSz="939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/>
              <a:cs typeface="ヒラギノ角ゴ Pro W3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5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39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56B38F-EC4A-4B53-8EF7-317A2392EF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/>
                <a:cs typeface="ヒラギノ角ゴ Pro W3"/>
              </a:rPr>
              <a:pPr marL="0" marR="0" lvl="0" indent="0" algn="r" defTabSz="939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marL="0" marR="0" lvl="0" indent="0" algn="r" defTabSz="939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3E6FF-46BE-4FDC-873A-65694A84014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ヒラギノ角ゴ Pro W3"/>
              </a:rPr>
              <a:pPr marL="0" marR="0" lvl="0" indent="0" algn="r" defTabSz="939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3006969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EF5A78E-7A75-41F7-A7EA-2038E6AD6DC3}" type="slidenum">
              <a:rPr lang="en-US" smtClean="0">
                <a:ea typeface="ヒラギノ角ゴ Pro W3"/>
                <a:cs typeface="ヒラギノ角ゴ Pro W3"/>
              </a:rPr>
              <a:pPr/>
              <a:t>1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472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47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39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56B38F-EC4A-4B53-8EF7-317A2392EF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/>
                <a:cs typeface="ヒラギノ角ゴ Pro W3"/>
              </a:rPr>
              <a:pPr marL="0" marR="0" lvl="0" indent="0" algn="r" defTabSz="939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marL="0" marR="0" lvl="0" indent="0" algn="r" defTabSz="939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3E6FF-46BE-4FDC-873A-65694A84014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/>
                <a:cs typeface="ヒラギノ角ゴ Pro W3"/>
              </a:rPr>
              <a:pPr marL="0" marR="0" lvl="0" indent="0" algn="r" defTabSz="939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/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3858953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5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5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870644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E678BB-763C-40DF-B781-F9D40CCA79A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62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E678BB-763C-40DF-B781-F9D40CCA79A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17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39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56B38F-EC4A-4B53-8EF7-317A2392EF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/>
                <a:cs typeface="ヒラギノ角ゴ Pro W3"/>
              </a:rPr>
              <a:pPr marL="0" marR="0" lvl="0" indent="0" algn="r" defTabSz="939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marL="0" marR="0" lvl="0" indent="0" algn="r" defTabSz="939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3E6FF-46BE-4FDC-873A-65694A84014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/>
                <a:cs typeface="ヒラギノ角ゴ Pro W3"/>
              </a:rPr>
              <a:pPr marL="0" marR="0" lvl="0" indent="0" algn="r" defTabSz="939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/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4078995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39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56B38F-EC4A-4B53-8EF7-317A2392EF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/>
                <a:cs typeface="ヒラギノ角ゴ Pro W3"/>
              </a:rPr>
              <a:pPr marL="0" marR="0" lvl="0" indent="0" algn="r" defTabSz="939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marL="0" marR="0" lvl="0" indent="0" algn="r" defTabSz="939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3E6FF-46BE-4FDC-873A-65694A84014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ヒラギノ角ゴ Pro W3"/>
              </a:rPr>
              <a:pPr marL="0" marR="0" lvl="0" indent="0" algn="r" defTabSz="939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4103356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39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56B38F-EC4A-4B53-8EF7-317A2392EF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/>
                <a:cs typeface="ヒラギノ角ゴ Pro W3"/>
              </a:rPr>
              <a:pPr marL="0" marR="0" lvl="0" indent="0" algn="r" defTabSz="939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marL="0" marR="0" lvl="0" indent="0" algn="r" defTabSz="939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3E6FF-46BE-4FDC-873A-65694A84014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/>
                <a:cs typeface="ヒラギノ角ゴ Pro W3"/>
              </a:rPr>
              <a:pPr marL="0" marR="0" lvl="0" indent="0" algn="r" defTabSz="939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/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/>
              <a:t>This is the </a:t>
            </a:r>
            <a:r>
              <a:rPr lang="en-US" b="1"/>
              <a:t>Bulleted List</a:t>
            </a:r>
            <a:r>
              <a:rPr lang="en-US"/>
              <a:t> slide.</a:t>
            </a:r>
          </a:p>
          <a:p>
            <a:pPr marL="228600" indent="-228600" eaLnBrk="1" hangingPunct="1"/>
            <a:r>
              <a:rPr lang="en-US"/>
              <a:t>To create this particular slide, click the </a:t>
            </a:r>
            <a:r>
              <a:rPr lang="en-US" b="1" i="1"/>
              <a:t>NEW SLIDE</a:t>
            </a:r>
            <a:r>
              <a:rPr lang="en-US"/>
              <a:t> button on your toolbar and choose the </a:t>
            </a:r>
            <a:r>
              <a:rPr lang="en-US" b="1" i="1"/>
              <a:t>BULLETED LIST</a:t>
            </a:r>
            <a:r>
              <a:rPr lang="en-US"/>
              <a:t> format. (Top row, second from left)</a:t>
            </a:r>
          </a:p>
          <a:p>
            <a:pPr marL="228600" indent="-228600" eaLnBrk="1" hangingPunct="1"/>
            <a:r>
              <a:rPr lang="en-US"/>
              <a:t>The </a:t>
            </a:r>
            <a:r>
              <a:rPr lang="en-US" b="1"/>
              <a:t>Sub-Heading</a:t>
            </a:r>
            <a:r>
              <a:rPr lang="en-US"/>
              <a:t> and </a:t>
            </a:r>
            <a:r>
              <a:rPr lang="en-US" b="1"/>
              <a:t>footnote</a:t>
            </a:r>
            <a:r>
              <a:rPr lang="en-US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/>
              <a:t>If you choose not to use a </a:t>
            </a:r>
            <a:r>
              <a:rPr lang="en-US" b="1"/>
              <a:t>Sub-Heading</a:t>
            </a:r>
            <a:r>
              <a:rPr lang="en-US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/>
              <a:t>Also, be sure to insert the presentation title onto the </a:t>
            </a:r>
            <a:r>
              <a:rPr lang="en-US" b="1" i="1"/>
              <a:t>BULLETED LIST</a:t>
            </a:r>
            <a:r>
              <a:rPr lang="en-US"/>
              <a:t> </a:t>
            </a:r>
            <a:r>
              <a:rPr lang="en-US" b="1" i="1"/>
              <a:t>MASTER</a:t>
            </a:r>
            <a:r>
              <a:rPr lang="en-US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Choose </a:t>
            </a:r>
            <a:r>
              <a:rPr lang="en-US" b="1" i="1"/>
              <a:t>View / Master / Slide Master</a:t>
            </a:r>
            <a:r>
              <a:rPr lang="en-US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Click the </a:t>
            </a:r>
            <a:r>
              <a:rPr lang="en-US" b="1" i="1"/>
              <a:t>SLIDE VIEW</a:t>
            </a:r>
            <a:r>
              <a:rPr lang="en-US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2980349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561975" y="2959895"/>
            <a:ext cx="8185150" cy="709613"/>
          </a:xfrm>
          <a:prstGeom prst="rect">
            <a:avLst/>
          </a:prstGeom>
          <a:noFill/>
          <a:ln>
            <a:noFill/>
          </a:ln>
          <a:effectLst>
            <a:outerShdw dist="45791" dir="8778596" algn="ctr" rotWithShape="0">
              <a:schemeClr val="bg2"/>
            </a:outerShdw>
          </a:effectLst>
          <a:extLst/>
        </p:spPr>
        <p:txBody>
          <a:bodyPr anchor="ctr" anchorCtr="1"/>
          <a:lstStyle/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195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195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92166" y="1056598"/>
            <a:ext cx="7589837" cy="484748"/>
          </a:xfrm>
          <a:extLst/>
        </p:spPr>
        <p:txBody>
          <a:bodyPr lIns="0" rIns="0" anchor="ctr">
            <a:spAutoFit/>
          </a:bodyPr>
          <a:lstStyle>
            <a:lvl1pPr>
              <a:lnSpc>
                <a:spcPct val="85000"/>
              </a:lnSpc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418161"/>
            <a:ext cx="8185150" cy="666750"/>
          </a:xfrm>
          <a:extLst/>
        </p:spPr>
        <p:txBody>
          <a:bodyPr anchorCtr="1"/>
          <a:lstStyle>
            <a:lvl1pPr marL="0" indent="0" algn="ctr">
              <a:buSzTx/>
              <a:buFontTx/>
              <a:buNone/>
              <a:defRPr sz="2500" i="1" baseline="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pic>
        <p:nvPicPr>
          <p:cNvPr id="5" name="Picture 4" descr="TCT18_CRF_pres_slide_16-9_blu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356" y="0"/>
            <a:ext cx="9141291" cy="51435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5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100" baseline="0"/>
            </a:lvl1pPr>
            <a:lvl2pPr>
              <a:defRPr sz="1800" baseline="0"/>
            </a:lvl2pPr>
            <a:lvl3pPr>
              <a:defRPr sz="1600" baseline="0"/>
            </a:lvl3pPr>
            <a:lvl4pPr>
              <a:defRPr sz="1400" baseline="0"/>
            </a:lvl4pPr>
            <a:lvl5pPr>
              <a:defRPr sz="120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 descr="TCT18_CRF_pres_slide_16-9_blu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56" y="0"/>
            <a:ext cx="9141291" cy="51435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09663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09663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CT18_CRF_pres_slide_16-9_blu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56" y="0"/>
            <a:ext cx="9141291" cy="51435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ticleFirstPage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057" y="630936"/>
            <a:ext cx="2974848" cy="811530"/>
          </a:xfrm>
          <a:prstGeom prst="rect">
            <a:avLst/>
          </a:prstGeom>
        </p:spPr>
      </p:pic>
      <p:sp>
        <p:nvSpPr>
          <p:cNvPr id="13" name="Line 13"/>
          <p:cNvSpPr>
            <a:spLocks noChangeShapeType="1"/>
          </p:cNvSpPr>
          <p:nvPr userDrawn="1"/>
        </p:nvSpPr>
        <p:spPr bwMode="auto">
          <a:xfrm>
            <a:off x="142876" y="4602815"/>
            <a:ext cx="873521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b="0" i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Line 13"/>
          <p:cNvSpPr>
            <a:spLocks noChangeShapeType="1"/>
          </p:cNvSpPr>
          <p:nvPr userDrawn="1"/>
        </p:nvSpPr>
        <p:spPr bwMode="auto">
          <a:xfrm>
            <a:off x="142876" y="426257"/>
            <a:ext cx="868441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b="0" i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TextBox 3"/>
          <p:cNvSpPr txBox="1"/>
          <p:nvPr userDrawn="1"/>
        </p:nvSpPr>
        <p:spPr>
          <a:xfrm>
            <a:off x="4687057" y="4203265"/>
            <a:ext cx="3933824" cy="12125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Helvetica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charset="0"/>
                <a:cs typeface="Arial" pitchFamily="34" charset="0"/>
              </a:defRPr>
            </a:lvl9pPr>
          </a:lstStyle>
          <a:p>
            <a:r>
              <a:rPr lang="en-US" sz="788" b="0" i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rPr>
              <a:t>Available at jama.com and on The JAMA Network Reader at mobile.jamanetwork.com</a:t>
            </a:r>
          </a:p>
        </p:txBody>
      </p:sp>
      <p:sp>
        <p:nvSpPr>
          <p:cNvPr id="8" name="Rectangle 4"/>
          <p:cNvSpPr/>
          <p:nvPr userDrawn="1"/>
        </p:nvSpPr>
        <p:spPr>
          <a:xfrm>
            <a:off x="265906" y="304806"/>
            <a:ext cx="4140200" cy="44457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127000">
              <a:schemeClr val="accent5">
                <a:satMod val="175000"/>
                <a:alpha val="9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057" y="155994"/>
            <a:ext cx="1412748" cy="17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43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6" y="116682"/>
            <a:ext cx="776922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09663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5" r:id="rId3"/>
    <p:sldLayoutId id="2147483654" r:id="rId4"/>
    <p:sldLayoutId id="2147483653" r:id="rId5"/>
    <p:sldLayoutId id="2147483652" r:id="rId6"/>
    <p:sldLayoutId id="2147483651" r:id="rId7"/>
    <p:sldLayoutId id="2147483650" r:id="rId8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2500" b="1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110000"/>
        <a:buChar char="•"/>
        <a:defRPr sz="21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¡"/>
        <a:defRPr sz="1800" b="1" baseline="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30000"/>
        </a:spcBef>
        <a:spcAft>
          <a:spcPct val="0"/>
        </a:spcAft>
        <a:buChar char="•"/>
        <a:defRPr sz="1600" b="1" baseline="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30000"/>
        </a:spcBef>
        <a:spcAft>
          <a:spcPct val="0"/>
        </a:spcAft>
        <a:buChar char="–"/>
        <a:defRPr sz="1400" b="1" baseline="0">
          <a:solidFill>
            <a:schemeClr val="tx1"/>
          </a:solidFill>
          <a:latin typeface="+mj-lt"/>
        </a:defRPr>
      </a:lvl4pPr>
      <a:lvl5pPr marL="1543050" indent="-171450" algn="l" rtl="0" eaLnBrk="0" fontAlgn="base" hangingPunct="0">
        <a:spcBef>
          <a:spcPct val="30000"/>
        </a:spcBef>
        <a:spcAft>
          <a:spcPct val="0"/>
        </a:spcAft>
        <a:buChar char="»"/>
        <a:defRPr sz="1200" b="1" baseline="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3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3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3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3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506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Helvetica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Helvetica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Helvetica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Helvetica" pitchFamily="34" charset="0"/>
        </a:defRPr>
      </a:lvl9pPr>
    </p:titleStyle>
    <p:bodyStyle>
      <a:lvl1pPr marL="171450" indent="-171450" algn="l" rtl="0" eaLnBrk="0" fontAlgn="base" hangingPunct="0">
        <a:spcBef>
          <a:spcPct val="25000"/>
        </a:spcBef>
        <a:spcAft>
          <a:spcPct val="0"/>
        </a:spcAft>
        <a:buChar char="•"/>
        <a:defRPr sz="105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spcBef>
          <a:spcPct val="25000"/>
        </a:spcBef>
        <a:spcAft>
          <a:spcPct val="0"/>
        </a:spcAft>
        <a:buChar char="–"/>
        <a:defRPr sz="900">
          <a:solidFill>
            <a:schemeClr val="tx1"/>
          </a:solidFill>
          <a:latin typeface="+mn-lt"/>
        </a:defRPr>
      </a:lvl2pPr>
      <a:lvl3pPr marL="819150" indent="-133350" algn="l" rtl="0" eaLnBrk="0" fontAlgn="base" hangingPunct="0">
        <a:spcBef>
          <a:spcPct val="25000"/>
        </a:spcBef>
        <a:spcAft>
          <a:spcPct val="0"/>
        </a:spcAft>
        <a:buChar char="•"/>
        <a:defRPr sz="750">
          <a:solidFill>
            <a:schemeClr val="tx1"/>
          </a:solidFill>
          <a:latin typeface="+mn-lt"/>
        </a:defRPr>
      </a:lvl3pPr>
      <a:lvl4pPr marL="1076325" indent="-133350" algn="l" rtl="0" eaLnBrk="0" fontAlgn="base" hangingPunct="0">
        <a:spcBef>
          <a:spcPct val="25000"/>
        </a:spcBef>
        <a:spcAft>
          <a:spcPct val="0"/>
        </a:spcAft>
        <a:buChar char="–"/>
        <a:defRPr sz="750">
          <a:solidFill>
            <a:schemeClr val="tx1"/>
          </a:solidFill>
          <a:latin typeface="+mn-lt"/>
        </a:defRPr>
      </a:lvl4pPr>
      <a:lvl5pPr marL="1333500" indent="-133350" algn="l" rtl="0" eaLnBrk="0" fontAlgn="base" hangingPunct="0">
        <a:spcBef>
          <a:spcPct val="25000"/>
        </a:spcBef>
        <a:spcAft>
          <a:spcPct val="0"/>
        </a:spcAft>
        <a:buChar char="•"/>
        <a:defRPr sz="750">
          <a:solidFill>
            <a:schemeClr val="tx1"/>
          </a:solidFill>
          <a:latin typeface="+mn-lt"/>
        </a:defRPr>
      </a:lvl5pPr>
      <a:lvl6pPr marL="1676400" indent="-133350" algn="l" rtl="0" fontAlgn="base">
        <a:spcBef>
          <a:spcPct val="25000"/>
        </a:spcBef>
        <a:spcAft>
          <a:spcPct val="0"/>
        </a:spcAft>
        <a:buChar char="•"/>
        <a:defRPr sz="750">
          <a:solidFill>
            <a:schemeClr val="tx1"/>
          </a:solidFill>
          <a:latin typeface="+mn-lt"/>
        </a:defRPr>
      </a:lvl6pPr>
      <a:lvl7pPr marL="2019300" indent="-133350" algn="l" rtl="0" fontAlgn="base">
        <a:spcBef>
          <a:spcPct val="25000"/>
        </a:spcBef>
        <a:spcAft>
          <a:spcPct val="0"/>
        </a:spcAft>
        <a:buChar char="•"/>
        <a:defRPr sz="750">
          <a:solidFill>
            <a:schemeClr val="tx1"/>
          </a:solidFill>
          <a:latin typeface="+mn-lt"/>
        </a:defRPr>
      </a:lvl7pPr>
      <a:lvl8pPr marL="2362200" indent="-133350" algn="l" rtl="0" fontAlgn="base">
        <a:spcBef>
          <a:spcPct val="25000"/>
        </a:spcBef>
        <a:spcAft>
          <a:spcPct val="0"/>
        </a:spcAft>
        <a:buChar char="•"/>
        <a:defRPr sz="750">
          <a:solidFill>
            <a:schemeClr val="tx1"/>
          </a:solidFill>
          <a:latin typeface="+mn-lt"/>
        </a:defRPr>
      </a:lvl8pPr>
      <a:lvl9pPr marL="2705100" indent="-133350" algn="l" rtl="0" fontAlgn="base">
        <a:spcBef>
          <a:spcPct val="25000"/>
        </a:spcBef>
        <a:spcAft>
          <a:spcPct val="0"/>
        </a:spcAft>
        <a:buChar char="•"/>
        <a:defRPr sz="75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wmf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271770"/>
            <a:ext cx="8891156" cy="2054409"/>
          </a:xfrm>
        </p:spPr>
        <p:txBody>
          <a:bodyPr/>
          <a:lstStyle/>
          <a:p>
            <a:pPr eaLnBrk="1" hangingPunct="1"/>
            <a:r>
              <a:rPr lang="en-US" dirty="0"/>
              <a:t>Timing of Loading Dose of Atorvastatin in Patients Undergoing Percutaneous Coronary Intervention for Acute Coronary Syndromes: Insights From the SECURE-PCI Randomized Trial 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500" dirty="0"/>
              <a:t>Renato D. Lopes, </a:t>
            </a:r>
            <a:r>
              <a:rPr lang="en-US" dirty="0"/>
              <a:t>M</a:t>
            </a:r>
            <a:r>
              <a:rPr lang="en-US" dirty="0" smtClean="0"/>
              <a:t>D</a:t>
            </a:r>
            <a:r>
              <a:rPr lang="en-US" sz="2500" dirty="0" smtClean="0"/>
              <a:t> </a:t>
            </a:r>
            <a:r>
              <a:rPr lang="en-US" sz="2500" dirty="0"/>
              <a:t>PhD</a:t>
            </a:r>
          </a:p>
          <a:p>
            <a:pPr eaLnBrk="1" hangingPunct="1"/>
            <a:r>
              <a:rPr lang="en-US" dirty="0"/>
              <a:t>On behalf of the </a:t>
            </a:r>
            <a:r>
              <a:rPr lang="en-US" dirty="0" smtClean="0"/>
              <a:t>SECURE-PCI </a:t>
            </a:r>
            <a:r>
              <a:rPr lang="en-US" dirty="0"/>
              <a:t>Steering Committee            </a:t>
            </a:r>
            <a:r>
              <a:rPr lang="en-US" dirty="0" smtClean="0"/>
              <a:t>and </a:t>
            </a:r>
            <a:r>
              <a:rPr lang="en-US" dirty="0"/>
              <a:t>Investigators</a:t>
            </a:r>
          </a:p>
        </p:txBody>
      </p:sp>
      <p:pic>
        <p:nvPicPr>
          <p:cNvPr id="4" name="Picture 3" descr="Z:\Biblioteca\Logo\IP\R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24" y="3473478"/>
            <a:ext cx="1505094" cy="87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8" descr="BCRI - by AGIEP_branco.wm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623" y="3740728"/>
            <a:ext cx="1767157" cy="440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ijesuino\AppData\Local\Microsoft\Windows\Temporary Internet Files\Content.Outlook\0L7FT4C2\PROADI_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2" y="4344267"/>
            <a:ext cx="1444391" cy="36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6" y="79738"/>
            <a:ext cx="7769225" cy="566738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defRPr/>
            </a:pPr>
            <a:r>
              <a:rPr lang="en-US" sz="2800" i="1" kern="1200" dirty="0">
                <a:solidFill>
                  <a:srgbClr val="FDE25E"/>
                </a:solidFill>
                <a:latin typeface="Arial" charset="0"/>
                <a:cs typeface="ヒラギノ角ゴ Pro W3"/>
              </a:rPr>
              <a:t>Timing of study drug administration 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751178"/>
              </p:ext>
            </p:extLst>
          </p:nvPr>
        </p:nvGraphicFramePr>
        <p:xfrm>
          <a:off x="1744667" y="573796"/>
          <a:ext cx="5721552" cy="4429656"/>
        </p:xfrm>
        <a:graphic>
          <a:graphicData uri="http://schemas.openxmlformats.org/drawingml/2006/table">
            <a:tbl>
              <a:tblPr firstRow="1" firstCol="1" bandRow="1"/>
              <a:tblGrid>
                <a:gridCol w="29358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23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41156">
                <a:tc>
                  <a:txBody>
                    <a:bodyPr/>
                    <a:lstStyle/>
                    <a:p>
                      <a:pPr>
                        <a:lnSpc>
                          <a:spcPts val="184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1421" marR="214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4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 err="1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Atorvastatin</a:t>
                      </a:r>
                      <a:endParaRPr lang="pt-BR" sz="1100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1421" marR="214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4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Placebo</a:t>
                      </a:r>
                      <a:endParaRPr lang="pt-BR" sz="1100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1421" marR="214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Overall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(n=1351)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(n=1359)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Didn't received study drug before PCI</a:t>
                      </a:r>
                      <a:r>
                        <a:rPr lang="pt-BR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25/1351 (1.9)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27/1359 (2)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9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Up to 2 hours before PCI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577/1326 (43.5)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571/1332 (42.9)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Between 2 and 4 hours before PCI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463/1326 (34.9)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484/1332 (36.3)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Between 4 and 12 hours before PCI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236/1326 (17.8)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201/1332 (15.1)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More than 12 hours before PCI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50/1326 (3.8)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76/1332 (5.7)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STEMI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(n=417)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(n=448)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Didn't received study drug before PCI</a:t>
                      </a:r>
                      <a:r>
                        <a:rPr lang="pt-BR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10/417 (2.4)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12/448 (2.7)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Up to 30 minutes before PCI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164/407 (40.3)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174/436 (39.9)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Between 30 minutes and 2 hours before PCI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147/407 (36.1)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148/436 (33.9)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More than 2 hours before PCI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96/407 (23.6)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114/436 (26.1)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Non-STE ACS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(n=915)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(n=891)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Didn't received study drug before PCI</a:t>
                      </a:r>
                      <a:r>
                        <a:rPr lang="pt-BR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14/915 (1.5)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14/891 (1.6)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Up to 2 hours before PCI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252/901 (</a:t>
                      </a:r>
                      <a:r>
                        <a:rPr lang="pt-BR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28.0)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243/877 (27.7)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Between 2 to 4 hours before PCI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416/901 (46.2)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413/877 (47.1)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Between 4 to 12 hours before PCI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192/901 (21.3)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157/877 (17.9)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More than 12 hours before PCI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41/901 (4.6)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64/877 (7.3)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4982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6" y="294813"/>
            <a:ext cx="7769225" cy="566738"/>
          </a:xfrm>
        </p:spPr>
        <p:txBody>
          <a:bodyPr/>
          <a:lstStyle/>
          <a:p>
            <a:r>
              <a:rPr lang="en-US" dirty="0"/>
              <a:t>MACE According to PCI</a:t>
            </a:r>
            <a:endParaRPr lang="pt-BR" dirty="0"/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8" descr="BCRI - by AGIEP_branco.wm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90" y="195264"/>
            <a:ext cx="8651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Z:\Biblioteca\Logo\IP\R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90" y="50800"/>
            <a:ext cx="108108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9" name="Line 8"/>
          <p:cNvSpPr>
            <a:spLocks noChangeShapeType="1"/>
          </p:cNvSpPr>
          <p:nvPr/>
        </p:nvSpPr>
        <p:spPr bwMode="auto">
          <a:xfrm>
            <a:off x="1976270" y="3311834"/>
            <a:ext cx="6110379" cy="0"/>
          </a:xfrm>
          <a:prstGeom prst="line">
            <a:avLst/>
          </a:prstGeom>
          <a:noFill/>
          <a:ln w="6350" cap="rnd">
            <a:solidFill>
              <a:srgbClr val="CCCC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00" name="Freeform 25"/>
          <p:cNvSpPr>
            <a:spLocks/>
          </p:cNvSpPr>
          <p:nvPr/>
        </p:nvSpPr>
        <p:spPr bwMode="auto">
          <a:xfrm>
            <a:off x="1976270" y="2355049"/>
            <a:ext cx="6110379" cy="956787"/>
          </a:xfrm>
          <a:custGeom>
            <a:avLst/>
            <a:gdLst>
              <a:gd name="T0" fmla="*/ 4 w 1260"/>
              <a:gd name="T1" fmla="*/ 244 h 244"/>
              <a:gd name="T2" fmla="*/ 11 w 1260"/>
              <a:gd name="T3" fmla="*/ 200 h 244"/>
              <a:gd name="T4" fmla="*/ 13 w 1260"/>
              <a:gd name="T5" fmla="*/ 195 h 244"/>
              <a:gd name="T6" fmla="*/ 15 w 1260"/>
              <a:gd name="T7" fmla="*/ 190 h 244"/>
              <a:gd name="T8" fmla="*/ 19 w 1260"/>
              <a:gd name="T9" fmla="*/ 185 h 244"/>
              <a:gd name="T10" fmla="*/ 21 w 1260"/>
              <a:gd name="T11" fmla="*/ 180 h 244"/>
              <a:gd name="T12" fmla="*/ 21 w 1260"/>
              <a:gd name="T13" fmla="*/ 175 h 244"/>
              <a:gd name="T14" fmla="*/ 23 w 1260"/>
              <a:gd name="T15" fmla="*/ 170 h 244"/>
              <a:gd name="T16" fmla="*/ 25 w 1260"/>
              <a:gd name="T17" fmla="*/ 165 h 244"/>
              <a:gd name="T18" fmla="*/ 26 w 1260"/>
              <a:gd name="T19" fmla="*/ 165 h 244"/>
              <a:gd name="T20" fmla="*/ 26 w 1260"/>
              <a:gd name="T21" fmla="*/ 160 h 244"/>
              <a:gd name="T22" fmla="*/ 27 w 1260"/>
              <a:gd name="T23" fmla="*/ 155 h 244"/>
              <a:gd name="T24" fmla="*/ 46 w 1260"/>
              <a:gd name="T25" fmla="*/ 150 h 244"/>
              <a:gd name="T26" fmla="*/ 58 w 1260"/>
              <a:gd name="T27" fmla="*/ 145 h 244"/>
              <a:gd name="T28" fmla="*/ 60 w 1260"/>
              <a:gd name="T29" fmla="*/ 140 h 244"/>
              <a:gd name="T30" fmla="*/ 65 w 1260"/>
              <a:gd name="T31" fmla="*/ 135 h 244"/>
              <a:gd name="T32" fmla="*/ 65 w 1260"/>
              <a:gd name="T33" fmla="*/ 130 h 244"/>
              <a:gd name="T34" fmla="*/ 67 w 1260"/>
              <a:gd name="T35" fmla="*/ 125 h 244"/>
              <a:gd name="T36" fmla="*/ 107 w 1260"/>
              <a:gd name="T37" fmla="*/ 125 h 244"/>
              <a:gd name="T38" fmla="*/ 147 w 1260"/>
              <a:gd name="T39" fmla="*/ 120 h 244"/>
              <a:gd name="T40" fmla="*/ 151 w 1260"/>
              <a:gd name="T41" fmla="*/ 120 h 244"/>
              <a:gd name="T42" fmla="*/ 188 w 1260"/>
              <a:gd name="T43" fmla="*/ 120 h 244"/>
              <a:gd name="T44" fmla="*/ 198 w 1260"/>
              <a:gd name="T45" fmla="*/ 115 h 244"/>
              <a:gd name="T46" fmla="*/ 226 w 1260"/>
              <a:gd name="T47" fmla="*/ 110 h 244"/>
              <a:gd name="T48" fmla="*/ 231 w 1260"/>
              <a:gd name="T49" fmla="*/ 105 h 244"/>
              <a:gd name="T50" fmla="*/ 234 w 1260"/>
              <a:gd name="T51" fmla="*/ 100 h 244"/>
              <a:gd name="T52" fmla="*/ 235 w 1260"/>
              <a:gd name="T53" fmla="*/ 95 h 244"/>
              <a:gd name="T54" fmla="*/ 236 w 1260"/>
              <a:gd name="T55" fmla="*/ 90 h 244"/>
              <a:gd name="T56" fmla="*/ 239 w 1260"/>
              <a:gd name="T57" fmla="*/ 85 h 244"/>
              <a:gd name="T58" fmla="*/ 266 w 1260"/>
              <a:gd name="T59" fmla="*/ 85 h 244"/>
              <a:gd name="T60" fmla="*/ 273 w 1260"/>
              <a:gd name="T61" fmla="*/ 80 h 244"/>
              <a:gd name="T62" fmla="*/ 277 w 1260"/>
              <a:gd name="T63" fmla="*/ 75 h 244"/>
              <a:gd name="T64" fmla="*/ 281 w 1260"/>
              <a:gd name="T65" fmla="*/ 70 h 244"/>
              <a:gd name="T66" fmla="*/ 319 w 1260"/>
              <a:gd name="T67" fmla="*/ 65 h 244"/>
              <a:gd name="T68" fmla="*/ 319 w 1260"/>
              <a:gd name="T69" fmla="*/ 60 h 244"/>
              <a:gd name="T70" fmla="*/ 359 w 1260"/>
              <a:gd name="T71" fmla="*/ 60 h 244"/>
              <a:gd name="T72" fmla="*/ 404 w 1260"/>
              <a:gd name="T73" fmla="*/ 55 h 244"/>
              <a:gd name="T74" fmla="*/ 407 w 1260"/>
              <a:gd name="T75" fmla="*/ 50 h 244"/>
              <a:gd name="T76" fmla="*/ 434 w 1260"/>
              <a:gd name="T77" fmla="*/ 45 h 244"/>
              <a:gd name="T78" fmla="*/ 613 w 1260"/>
              <a:gd name="T79" fmla="*/ 40 h 244"/>
              <a:gd name="T80" fmla="*/ 646 w 1260"/>
              <a:gd name="T81" fmla="*/ 40 h 244"/>
              <a:gd name="T82" fmla="*/ 655 w 1260"/>
              <a:gd name="T83" fmla="*/ 35 h 244"/>
              <a:gd name="T84" fmla="*/ 676 w 1260"/>
              <a:gd name="T85" fmla="*/ 30 h 244"/>
              <a:gd name="T86" fmla="*/ 798 w 1260"/>
              <a:gd name="T87" fmla="*/ 25 h 244"/>
              <a:gd name="T88" fmla="*/ 868 w 1260"/>
              <a:gd name="T89" fmla="*/ 20 h 244"/>
              <a:gd name="T90" fmla="*/ 992 w 1260"/>
              <a:gd name="T91" fmla="*/ 15 h 244"/>
              <a:gd name="T92" fmla="*/ 1029 w 1260"/>
              <a:gd name="T93" fmla="*/ 10 h 244"/>
              <a:gd name="T94" fmla="*/ 1033 w 1260"/>
              <a:gd name="T95" fmla="*/ 10 h 244"/>
              <a:gd name="T96" fmla="*/ 1061 w 1260"/>
              <a:gd name="T97" fmla="*/ 10 h 244"/>
              <a:gd name="T98" fmla="*/ 1062 w 1260"/>
              <a:gd name="T99" fmla="*/ 5 h 244"/>
              <a:gd name="T100" fmla="*/ 1092 w 1260"/>
              <a:gd name="T101" fmla="*/ 5 h 244"/>
              <a:gd name="T102" fmla="*/ 1117 w 1260"/>
              <a:gd name="T103" fmla="*/ 5 h 244"/>
              <a:gd name="T104" fmla="*/ 1146 w 1260"/>
              <a:gd name="T105" fmla="*/ 5 h 244"/>
              <a:gd name="T106" fmla="*/ 1151 w 1260"/>
              <a:gd name="T107" fmla="*/ 5 h 244"/>
              <a:gd name="T108" fmla="*/ 1155 w 1260"/>
              <a:gd name="T109" fmla="*/ 5 h 244"/>
              <a:gd name="T110" fmla="*/ 1159 w 1260"/>
              <a:gd name="T111" fmla="*/ 5 h 244"/>
              <a:gd name="T112" fmla="*/ 1197 w 1260"/>
              <a:gd name="T113" fmla="*/ 5 h 244"/>
              <a:gd name="T114" fmla="*/ 1201 w 1260"/>
              <a:gd name="T115" fmla="*/ 5 h 244"/>
              <a:gd name="T116" fmla="*/ 1239 w 1260"/>
              <a:gd name="T117" fmla="*/ 0 h 244"/>
              <a:gd name="T118" fmla="*/ 1247 w 1260"/>
              <a:gd name="T119" fmla="*/ 0 h 244"/>
              <a:gd name="T120" fmla="*/ 1260 w 1260"/>
              <a:gd name="T121" fmla="*/ 0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260" h="244">
                <a:moveTo>
                  <a:pt x="0" y="244"/>
                </a:moveTo>
                <a:lnTo>
                  <a:pt x="4" y="244"/>
                </a:lnTo>
                <a:lnTo>
                  <a:pt x="4" y="200"/>
                </a:lnTo>
                <a:lnTo>
                  <a:pt x="11" y="200"/>
                </a:lnTo>
                <a:lnTo>
                  <a:pt x="11" y="195"/>
                </a:lnTo>
                <a:lnTo>
                  <a:pt x="13" y="195"/>
                </a:lnTo>
                <a:lnTo>
                  <a:pt x="13" y="190"/>
                </a:lnTo>
                <a:lnTo>
                  <a:pt x="15" y="190"/>
                </a:lnTo>
                <a:lnTo>
                  <a:pt x="15" y="185"/>
                </a:lnTo>
                <a:lnTo>
                  <a:pt x="19" y="185"/>
                </a:lnTo>
                <a:lnTo>
                  <a:pt x="19" y="180"/>
                </a:lnTo>
                <a:lnTo>
                  <a:pt x="21" y="180"/>
                </a:lnTo>
                <a:lnTo>
                  <a:pt x="21" y="175"/>
                </a:lnTo>
                <a:lnTo>
                  <a:pt x="21" y="175"/>
                </a:lnTo>
                <a:lnTo>
                  <a:pt x="21" y="170"/>
                </a:lnTo>
                <a:lnTo>
                  <a:pt x="23" y="170"/>
                </a:lnTo>
                <a:lnTo>
                  <a:pt x="23" y="165"/>
                </a:lnTo>
                <a:lnTo>
                  <a:pt x="25" y="165"/>
                </a:lnTo>
                <a:lnTo>
                  <a:pt x="25" y="165"/>
                </a:lnTo>
                <a:lnTo>
                  <a:pt x="26" y="165"/>
                </a:lnTo>
                <a:lnTo>
                  <a:pt x="26" y="160"/>
                </a:lnTo>
                <a:lnTo>
                  <a:pt x="26" y="160"/>
                </a:lnTo>
                <a:lnTo>
                  <a:pt x="26" y="155"/>
                </a:lnTo>
                <a:lnTo>
                  <a:pt x="27" y="155"/>
                </a:lnTo>
                <a:lnTo>
                  <a:pt x="27" y="150"/>
                </a:lnTo>
                <a:lnTo>
                  <a:pt x="46" y="150"/>
                </a:lnTo>
                <a:lnTo>
                  <a:pt x="46" y="145"/>
                </a:lnTo>
                <a:lnTo>
                  <a:pt x="58" y="145"/>
                </a:lnTo>
                <a:lnTo>
                  <a:pt x="58" y="140"/>
                </a:lnTo>
                <a:lnTo>
                  <a:pt x="60" y="140"/>
                </a:lnTo>
                <a:lnTo>
                  <a:pt x="60" y="135"/>
                </a:lnTo>
                <a:lnTo>
                  <a:pt x="65" y="135"/>
                </a:lnTo>
                <a:lnTo>
                  <a:pt x="65" y="130"/>
                </a:lnTo>
                <a:lnTo>
                  <a:pt x="65" y="130"/>
                </a:lnTo>
                <a:lnTo>
                  <a:pt x="65" y="125"/>
                </a:lnTo>
                <a:lnTo>
                  <a:pt x="67" y="125"/>
                </a:lnTo>
                <a:lnTo>
                  <a:pt x="67" y="125"/>
                </a:lnTo>
                <a:lnTo>
                  <a:pt x="107" y="125"/>
                </a:lnTo>
                <a:lnTo>
                  <a:pt x="107" y="120"/>
                </a:lnTo>
                <a:lnTo>
                  <a:pt x="147" y="120"/>
                </a:lnTo>
                <a:lnTo>
                  <a:pt x="147" y="120"/>
                </a:lnTo>
                <a:lnTo>
                  <a:pt x="151" y="120"/>
                </a:lnTo>
                <a:lnTo>
                  <a:pt x="151" y="120"/>
                </a:lnTo>
                <a:lnTo>
                  <a:pt x="188" y="120"/>
                </a:lnTo>
                <a:lnTo>
                  <a:pt x="188" y="115"/>
                </a:lnTo>
                <a:lnTo>
                  <a:pt x="198" y="115"/>
                </a:lnTo>
                <a:lnTo>
                  <a:pt x="198" y="110"/>
                </a:lnTo>
                <a:lnTo>
                  <a:pt x="226" y="110"/>
                </a:lnTo>
                <a:lnTo>
                  <a:pt x="226" y="105"/>
                </a:lnTo>
                <a:lnTo>
                  <a:pt x="231" y="105"/>
                </a:lnTo>
                <a:lnTo>
                  <a:pt x="231" y="100"/>
                </a:lnTo>
                <a:lnTo>
                  <a:pt x="234" y="100"/>
                </a:lnTo>
                <a:lnTo>
                  <a:pt x="234" y="95"/>
                </a:lnTo>
                <a:lnTo>
                  <a:pt x="235" y="95"/>
                </a:lnTo>
                <a:lnTo>
                  <a:pt x="235" y="90"/>
                </a:lnTo>
                <a:lnTo>
                  <a:pt x="236" y="90"/>
                </a:lnTo>
                <a:lnTo>
                  <a:pt x="236" y="85"/>
                </a:lnTo>
                <a:lnTo>
                  <a:pt x="239" y="85"/>
                </a:lnTo>
                <a:lnTo>
                  <a:pt x="239" y="85"/>
                </a:lnTo>
                <a:lnTo>
                  <a:pt x="266" y="85"/>
                </a:lnTo>
                <a:lnTo>
                  <a:pt x="266" y="80"/>
                </a:lnTo>
                <a:lnTo>
                  <a:pt x="273" y="80"/>
                </a:lnTo>
                <a:lnTo>
                  <a:pt x="273" y="75"/>
                </a:lnTo>
                <a:lnTo>
                  <a:pt x="277" y="75"/>
                </a:lnTo>
                <a:lnTo>
                  <a:pt x="277" y="70"/>
                </a:lnTo>
                <a:lnTo>
                  <a:pt x="281" y="70"/>
                </a:lnTo>
                <a:lnTo>
                  <a:pt x="281" y="65"/>
                </a:lnTo>
                <a:lnTo>
                  <a:pt x="319" y="65"/>
                </a:lnTo>
                <a:lnTo>
                  <a:pt x="319" y="60"/>
                </a:lnTo>
                <a:lnTo>
                  <a:pt x="319" y="60"/>
                </a:lnTo>
                <a:lnTo>
                  <a:pt x="319" y="60"/>
                </a:lnTo>
                <a:lnTo>
                  <a:pt x="359" y="60"/>
                </a:lnTo>
                <a:lnTo>
                  <a:pt x="359" y="55"/>
                </a:lnTo>
                <a:lnTo>
                  <a:pt x="404" y="55"/>
                </a:lnTo>
                <a:lnTo>
                  <a:pt x="404" y="50"/>
                </a:lnTo>
                <a:lnTo>
                  <a:pt x="407" y="50"/>
                </a:lnTo>
                <a:lnTo>
                  <a:pt x="407" y="45"/>
                </a:lnTo>
                <a:lnTo>
                  <a:pt x="434" y="45"/>
                </a:lnTo>
                <a:lnTo>
                  <a:pt x="434" y="40"/>
                </a:lnTo>
                <a:lnTo>
                  <a:pt x="613" y="40"/>
                </a:lnTo>
                <a:lnTo>
                  <a:pt x="613" y="40"/>
                </a:lnTo>
                <a:lnTo>
                  <a:pt x="646" y="40"/>
                </a:lnTo>
                <a:lnTo>
                  <a:pt x="646" y="35"/>
                </a:lnTo>
                <a:lnTo>
                  <a:pt x="655" y="35"/>
                </a:lnTo>
                <a:lnTo>
                  <a:pt x="655" y="30"/>
                </a:lnTo>
                <a:lnTo>
                  <a:pt x="676" y="30"/>
                </a:lnTo>
                <a:lnTo>
                  <a:pt x="676" y="25"/>
                </a:lnTo>
                <a:lnTo>
                  <a:pt x="798" y="25"/>
                </a:lnTo>
                <a:lnTo>
                  <a:pt x="798" y="20"/>
                </a:lnTo>
                <a:lnTo>
                  <a:pt x="868" y="20"/>
                </a:lnTo>
                <a:lnTo>
                  <a:pt x="868" y="15"/>
                </a:lnTo>
                <a:lnTo>
                  <a:pt x="992" y="15"/>
                </a:lnTo>
                <a:lnTo>
                  <a:pt x="992" y="10"/>
                </a:lnTo>
                <a:lnTo>
                  <a:pt x="1029" y="10"/>
                </a:lnTo>
                <a:lnTo>
                  <a:pt x="1029" y="10"/>
                </a:lnTo>
                <a:lnTo>
                  <a:pt x="1033" y="10"/>
                </a:lnTo>
                <a:lnTo>
                  <a:pt x="1033" y="10"/>
                </a:lnTo>
                <a:lnTo>
                  <a:pt x="1061" y="10"/>
                </a:lnTo>
                <a:lnTo>
                  <a:pt x="1061" y="5"/>
                </a:lnTo>
                <a:lnTo>
                  <a:pt x="1062" y="5"/>
                </a:lnTo>
                <a:lnTo>
                  <a:pt x="1062" y="5"/>
                </a:lnTo>
                <a:lnTo>
                  <a:pt x="1092" y="5"/>
                </a:lnTo>
                <a:lnTo>
                  <a:pt x="1092" y="5"/>
                </a:lnTo>
                <a:lnTo>
                  <a:pt x="1117" y="5"/>
                </a:lnTo>
                <a:lnTo>
                  <a:pt x="1117" y="5"/>
                </a:lnTo>
                <a:lnTo>
                  <a:pt x="1146" y="5"/>
                </a:lnTo>
                <a:lnTo>
                  <a:pt x="1146" y="5"/>
                </a:lnTo>
                <a:lnTo>
                  <a:pt x="1151" y="5"/>
                </a:lnTo>
                <a:lnTo>
                  <a:pt x="1151" y="5"/>
                </a:lnTo>
                <a:lnTo>
                  <a:pt x="1155" y="5"/>
                </a:lnTo>
                <a:lnTo>
                  <a:pt x="1155" y="5"/>
                </a:lnTo>
                <a:lnTo>
                  <a:pt x="1159" y="5"/>
                </a:lnTo>
                <a:lnTo>
                  <a:pt x="1159" y="5"/>
                </a:lnTo>
                <a:lnTo>
                  <a:pt x="1197" y="5"/>
                </a:lnTo>
                <a:lnTo>
                  <a:pt x="1197" y="5"/>
                </a:lnTo>
                <a:lnTo>
                  <a:pt x="1201" y="5"/>
                </a:lnTo>
                <a:lnTo>
                  <a:pt x="1201" y="0"/>
                </a:lnTo>
                <a:lnTo>
                  <a:pt x="1239" y="0"/>
                </a:lnTo>
                <a:lnTo>
                  <a:pt x="1239" y="0"/>
                </a:lnTo>
                <a:lnTo>
                  <a:pt x="1247" y="0"/>
                </a:lnTo>
                <a:lnTo>
                  <a:pt x="1247" y="0"/>
                </a:lnTo>
                <a:lnTo>
                  <a:pt x="1260" y="0"/>
                </a:lnTo>
                <a:lnTo>
                  <a:pt x="1260" y="0"/>
                </a:lnTo>
              </a:path>
            </a:pathLst>
          </a:custGeom>
          <a:noFill/>
          <a:ln w="28575" cap="flat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601" name="Freeform 26"/>
          <p:cNvSpPr>
            <a:spLocks/>
          </p:cNvSpPr>
          <p:nvPr/>
        </p:nvSpPr>
        <p:spPr bwMode="auto">
          <a:xfrm>
            <a:off x="1976270" y="2598412"/>
            <a:ext cx="6110379" cy="713423"/>
          </a:xfrm>
          <a:custGeom>
            <a:avLst/>
            <a:gdLst>
              <a:gd name="T0" fmla="*/ 4 w 1260"/>
              <a:gd name="T1" fmla="*/ 182 h 182"/>
              <a:gd name="T2" fmla="*/ 21 w 1260"/>
              <a:gd name="T3" fmla="*/ 158 h 182"/>
              <a:gd name="T4" fmla="*/ 24 w 1260"/>
              <a:gd name="T5" fmla="*/ 153 h 182"/>
              <a:gd name="T6" fmla="*/ 25 w 1260"/>
              <a:gd name="T7" fmla="*/ 148 h 182"/>
              <a:gd name="T8" fmla="*/ 28 w 1260"/>
              <a:gd name="T9" fmla="*/ 143 h 182"/>
              <a:gd name="T10" fmla="*/ 57 w 1260"/>
              <a:gd name="T11" fmla="*/ 138 h 182"/>
              <a:gd name="T12" fmla="*/ 67 w 1260"/>
              <a:gd name="T13" fmla="*/ 133 h 182"/>
              <a:gd name="T14" fmla="*/ 109 w 1260"/>
              <a:gd name="T15" fmla="*/ 133 h 182"/>
              <a:gd name="T16" fmla="*/ 109 w 1260"/>
              <a:gd name="T17" fmla="*/ 128 h 182"/>
              <a:gd name="T18" fmla="*/ 111 w 1260"/>
              <a:gd name="T19" fmla="*/ 123 h 182"/>
              <a:gd name="T20" fmla="*/ 111 w 1260"/>
              <a:gd name="T21" fmla="*/ 119 h 182"/>
              <a:gd name="T22" fmla="*/ 148 w 1260"/>
              <a:gd name="T23" fmla="*/ 114 h 182"/>
              <a:gd name="T24" fmla="*/ 149 w 1260"/>
              <a:gd name="T25" fmla="*/ 109 h 182"/>
              <a:gd name="T26" fmla="*/ 149 w 1260"/>
              <a:gd name="T27" fmla="*/ 104 h 182"/>
              <a:gd name="T28" fmla="*/ 191 w 1260"/>
              <a:gd name="T29" fmla="*/ 99 h 182"/>
              <a:gd name="T30" fmla="*/ 234 w 1260"/>
              <a:gd name="T31" fmla="*/ 94 h 182"/>
              <a:gd name="T32" fmla="*/ 272 w 1260"/>
              <a:gd name="T33" fmla="*/ 89 h 182"/>
              <a:gd name="T34" fmla="*/ 273 w 1260"/>
              <a:gd name="T35" fmla="*/ 84 h 182"/>
              <a:gd name="T36" fmla="*/ 274 w 1260"/>
              <a:gd name="T37" fmla="*/ 84 h 182"/>
              <a:gd name="T38" fmla="*/ 277 w 1260"/>
              <a:gd name="T39" fmla="*/ 79 h 182"/>
              <a:gd name="T40" fmla="*/ 280 w 1260"/>
              <a:gd name="T41" fmla="*/ 79 h 182"/>
              <a:gd name="T42" fmla="*/ 319 w 1260"/>
              <a:gd name="T43" fmla="*/ 74 h 182"/>
              <a:gd name="T44" fmla="*/ 364 w 1260"/>
              <a:gd name="T45" fmla="*/ 69 h 182"/>
              <a:gd name="T46" fmla="*/ 445 w 1260"/>
              <a:gd name="T47" fmla="*/ 64 h 182"/>
              <a:gd name="T48" fmla="*/ 485 w 1260"/>
              <a:gd name="T49" fmla="*/ 59 h 182"/>
              <a:gd name="T50" fmla="*/ 486 w 1260"/>
              <a:gd name="T51" fmla="*/ 54 h 182"/>
              <a:gd name="T52" fmla="*/ 490 w 1260"/>
              <a:gd name="T53" fmla="*/ 49 h 182"/>
              <a:gd name="T54" fmla="*/ 613 w 1260"/>
              <a:gd name="T55" fmla="*/ 45 h 182"/>
              <a:gd name="T56" fmla="*/ 743 w 1260"/>
              <a:gd name="T57" fmla="*/ 40 h 182"/>
              <a:gd name="T58" fmla="*/ 780 w 1260"/>
              <a:gd name="T59" fmla="*/ 40 h 182"/>
              <a:gd name="T60" fmla="*/ 820 w 1260"/>
              <a:gd name="T61" fmla="*/ 35 h 182"/>
              <a:gd name="T62" fmla="*/ 823 w 1260"/>
              <a:gd name="T63" fmla="*/ 30 h 182"/>
              <a:gd name="T64" fmla="*/ 823 w 1260"/>
              <a:gd name="T65" fmla="*/ 30 h 182"/>
              <a:gd name="T66" fmla="*/ 852 w 1260"/>
              <a:gd name="T67" fmla="*/ 25 h 182"/>
              <a:gd name="T68" fmla="*/ 865 w 1260"/>
              <a:gd name="T69" fmla="*/ 25 h 182"/>
              <a:gd name="T70" fmla="*/ 1035 w 1260"/>
              <a:gd name="T71" fmla="*/ 20 h 182"/>
              <a:gd name="T72" fmla="*/ 1062 w 1260"/>
              <a:gd name="T73" fmla="*/ 15 h 182"/>
              <a:gd name="T74" fmla="*/ 1075 w 1260"/>
              <a:gd name="T75" fmla="*/ 15 h 182"/>
              <a:gd name="T76" fmla="*/ 1112 w 1260"/>
              <a:gd name="T77" fmla="*/ 15 h 182"/>
              <a:gd name="T78" fmla="*/ 1115 w 1260"/>
              <a:gd name="T79" fmla="*/ 10 h 182"/>
              <a:gd name="T80" fmla="*/ 1121 w 1260"/>
              <a:gd name="T81" fmla="*/ 5 h 182"/>
              <a:gd name="T82" fmla="*/ 1162 w 1260"/>
              <a:gd name="T83" fmla="*/ 5 h 182"/>
              <a:gd name="T84" fmla="*/ 1188 w 1260"/>
              <a:gd name="T85" fmla="*/ 0 h 182"/>
              <a:gd name="T86" fmla="*/ 1197 w 1260"/>
              <a:gd name="T87" fmla="*/ 0 h 182"/>
              <a:gd name="T88" fmla="*/ 1201 w 1260"/>
              <a:gd name="T89" fmla="*/ 0 h 182"/>
              <a:gd name="T90" fmla="*/ 1222 w 1260"/>
              <a:gd name="T91" fmla="*/ 0 h 182"/>
              <a:gd name="T92" fmla="*/ 1239 w 1260"/>
              <a:gd name="T93" fmla="*/ 0 h 182"/>
              <a:gd name="T94" fmla="*/ 1243 w 1260"/>
              <a:gd name="T95" fmla="*/ 0 h 182"/>
              <a:gd name="T96" fmla="*/ 1247 w 1260"/>
              <a:gd name="T97" fmla="*/ 0 h 182"/>
              <a:gd name="T98" fmla="*/ 1260 w 1260"/>
              <a:gd name="T99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260" h="182">
                <a:moveTo>
                  <a:pt x="0" y="182"/>
                </a:moveTo>
                <a:lnTo>
                  <a:pt x="4" y="182"/>
                </a:lnTo>
                <a:lnTo>
                  <a:pt x="4" y="158"/>
                </a:lnTo>
                <a:lnTo>
                  <a:pt x="21" y="158"/>
                </a:lnTo>
                <a:lnTo>
                  <a:pt x="21" y="153"/>
                </a:lnTo>
                <a:lnTo>
                  <a:pt x="24" y="153"/>
                </a:lnTo>
                <a:lnTo>
                  <a:pt x="24" y="148"/>
                </a:lnTo>
                <a:lnTo>
                  <a:pt x="25" y="148"/>
                </a:lnTo>
                <a:lnTo>
                  <a:pt x="25" y="143"/>
                </a:lnTo>
                <a:lnTo>
                  <a:pt x="28" y="143"/>
                </a:lnTo>
                <a:lnTo>
                  <a:pt x="28" y="138"/>
                </a:lnTo>
                <a:lnTo>
                  <a:pt x="57" y="138"/>
                </a:lnTo>
                <a:lnTo>
                  <a:pt x="57" y="133"/>
                </a:lnTo>
                <a:lnTo>
                  <a:pt x="67" y="133"/>
                </a:lnTo>
                <a:lnTo>
                  <a:pt x="67" y="133"/>
                </a:lnTo>
                <a:lnTo>
                  <a:pt x="109" y="133"/>
                </a:lnTo>
                <a:lnTo>
                  <a:pt x="109" y="128"/>
                </a:lnTo>
                <a:lnTo>
                  <a:pt x="109" y="128"/>
                </a:lnTo>
                <a:lnTo>
                  <a:pt x="109" y="123"/>
                </a:lnTo>
                <a:lnTo>
                  <a:pt x="111" y="123"/>
                </a:lnTo>
                <a:lnTo>
                  <a:pt x="111" y="119"/>
                </a:lnTo>
                <a:lnTo>
                  <a:pt x="111" y="119"/>
                </a:lnTo>
                <a:lnTo>
                  <a:pt x="111" y="114"/>
                </a:lnTo>
                <a:lnTo>
                  <a:pt x="148" y="114"/>
                </a:lnTo>
                <a:lnTo>
                  <a:pt x="148" y="109"/>
                </a:lnTo>
                <a:lnTo>
                  <a:pt x="149" y="109"/>
                </a:lnTo>
                <a:lnTo>
                  <a:pt x="149" y="104"/>
                </a:lnTo>
                <a:lnTo>
                  <a:pt x="149" y="104"/>
                </a:lnTo>
                <a:lnTo>
                  <a:pt x="149" y="99"/>
                </a:lnTo>
                <a:lnTo>
                  <a:pt x="191" y="99"/>
                </a:lnTo>
                <a:lnTo>
                  <a:pt x="191" y="94"/>
                </a:lnTo>
                <a:lnTo>
                  <a:pt x="234" y="94"/>
                </a:lnTo>
                <a:lnTo>
                  <a:pt x="234" y="89"/>
                </a:lnTo>
                <a:lnTo>
                  <a:pt x="272" y="89"/>
                </a:lnTo>
                <a:lnTo>
                  <a:pt x="272" y="84"/>
                </a:lnTo>
                <a:lnTo>
                  <a:pt x="273" y="84"/>
                </a:lnTo>
                <a:lnTo>
                  <a:pt x="273" y="84"/>
                </a:lnTo>
                <a:lnTo>
                  <a:pt x="274" y="84"/>
                </a:lnTo>
                <a:lnTo>
                  <a:pt x="274" y="79"/>
                </a:lnTo>
                <a:lnTo>
                  <a:pt x="277" y="79"/>
                </a:lnTo>
                <a:lnTo>
                  <a:pt x="277" y="79"/>
                </a:lnTo>
                <a:lnTo>
                  <a:pt x="280" y="79"/>
                </a:lnTo>
                <a:lnTo>
                  <a:pt x="280" y="74"/>
                </a:lnTo>
                <a:lnTo>
                  <a:pt x="319" y="74"/>
                </a:lnTo>
                <a:lnTo>
                  <a:pt x="319" y="69"/>
                </a:lnTo>
                <a:lnTo>
                  <a:pt x="364" y="69"/>
                </a:lnTo>
                <a:lnTo>
                  <a:pt x="364" y="64"/>
                </a:lnTo>
                <a:lnTo>
                  <a:pt x="445" y="64"/>
                </a:lnTo>
                <a:lnTo>
                  <a:pt x="445" y="59"/>
                </a:lnTo>
                <a:lnTo>
                  <a:pt x="485" y="59"/>
                </a:lnTo>
                <a:lnTo>
                  <a:pt x="485" y="54"/>
                </a:lnTo>
                <a:lnTo>
                  <a:pt x="486" y="54"/>
                </a:lnTo>
                <a:lnTo>
                  <a:pt x="486" y="49"/>
                </a:lnTo>
                <a:lnTo>
                  <a:pt x="490" y="49"/>
                </a:lnTo>
                <a:lnTo>
                  <a:pt x="490" y="45"/>
                </a:lnTo>
                <a:lnTo>
                  <a:pt x="613" y="45"/>
                </a:lnTo>
                <a:lnTo>
                  <a:pt x="613" y="40"/>
                </a:lnTo>
                <a:lnTo>
                  <a:pt x="743" y="40"/>
                </a:lnTo>
                <a:lnTo>
                  <a:pt x="743" y="40"/>
                </a:lnTo>
                <a:lnTo>
                  <a:pt x="780" y="40"/>
                </a:lnTo>
                <a:lnTo>
                  <a:pt x="780" y="35"/>
                </a:lnTo>
                <a:lnTo>
                  <a:pt x="820" y="35"/>
                </a:lnTo>
                <a:lnTo>
                  <a:pt x="820" y="30"/>
                </a:lnTo>
                <a:lnTo>
                  <a:pt x="823" y="30"/>
                </a:lnTo>
                <a:lnTo>
                  <a:pt x="823" y="30"/>
                </a:lnTo>
                <a:lnTo>
                  <a:pt x="823" y="30"/>
                </a:lnTo>
                <a:lnTo>
                  <a:pt x="823" y="25"/>
                </a:lnTo>
                <a:lnTo>
                  <a:pt x="852" y="25"/>
                </a:lnTo>
                <a:lnTo>
                  <a:pt x="852" y="25"/>
                </a:lnTo>
                <a:lnTo>
                  <a:pt x="865" y="25"/>
                </a:lnTo>
                <a:lnTo>
                  <a:pt x="865" y="20"/>
                </a:lnTo>
                <a:lnTo>
                  <a:pt x="1035" y="20"/>
                </a:lnTo>
                <a:lnTo>
                  <a:pt x="1035" y="15"/>
                </a:lnTo>
                <a:lnTo>
                  <a:pt x="1062" y="15"/>
                </a:lnTo>
                <a:lnTo>
                  <a:pt x="1062" y="15"/>
                </a:lnTo>
                <a:lnTo>
                  <a:pt x="1075" y="15"/>
                </a:lnTo>
                <a:lnTo>
                  <a:pt x="1075" y="15"/>
                </a:lnTo>
                <a:lnTo>
                  <a:pt x="1112" y="15"/>
                </a:lnTo>
                <a:lnTo>
                  <a:pt x="1112" y="10"/>
                </a:lnTo>
                <a:lnTo>
                  <a:pt x="1115" y="10"/>
                </a:lnTo>
                <a:lnTo>
                  <a:pt x="1115" y="5"/>
                </a:lnTo>
                <a:lnTo>
                  <a:pt x="1121" y="5"/>
                </a:lnTo>
                <a:lnTo>
                  <a:pt x="1121" y="5"/>
                </a:lnTo>
                <a:lnTo>
                  <a:pt x="1162" y="5"/>
                </a:lnTo>
                <a:lnTo>
                  <a:pt x="1162" y="0"/>
                </a:lnTo>
                <a:lnTo>
                  <a:pt x="1188" y="0"/>
                </a:lnTo>
                <a:lnTo>
                  <a:pt x="1188" y="0"/>
                </a:lnTo>
                <a:lnTo>
                  <a:pt x="1197" y="0"/>
                </a:lnTo>
                <a:lnTo>
                  <a:pt x="1197" y="0"/>
                </a:lnTo>
                <a:lnTo>
                  <a:pt x="1201" y="0"/>
                </a:lnTo>
                <a:lnTo>
                  <a:pt x="1201" y="0"/>
                </a:lnTo>
                <a:lnTo>
                  <a:pt x="1222" y="0"/>
                </a:lnTo>
                <a:lnTo>
                  <a:pt x="1222" y="0"/>
                </a:lnTo>
                <a:lnTo>
                  <a:pt x="1239" y="0"/>
                </a:lnTo>
                <a:lnTo>
                  <a:pt x="1239" y="0"/>
                </a:lnTo>
                <a:lnTo>
                  <a:pt x="1243" y="0"/>
                </a:lnTo>
                <a:lnTo>
                  <a:pt x="1243" y="0"/>
                </a:lnTo>
                <a:lnTo>
                  <a:pt x="1247" y="0"/>
                </a:lnTo>
                <a:lnTo>
                  <a:pt x="1247" y="0"/>
                </a:lnTo>
                <a:lnTo>
                  <a:pt x="1260" y="0"/>
                </a:lnTo>
                <a:lnTo>
                  <a:pt x="1260" y="0"/>
                </a:lnTo>
              </a:path>
            </a:pathLst>
          </a:custGeom>
          <a:noFill/>
          <a:ln w="28575" cap="flat">
            <a:solidFill>
              <a:schemeClr val="accent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602" name="Freeform 27"/>
          <p:cNvSpPr>
            <a:spLocks/>
          </p:cNvSpPr>
          <p:nvPr/>
        </p:nvSpPr>
        <p:spPr bwMode="auto">
          <a:xfrm>
            <a:off x="1976270" y="2452836"/>
            <a:ext cx="6110379" cy="858997"/>
          </a:xfrm>
          <a:custGeom>
            <a:avLst/>
            <a:gdLst>
              <a:gd name="T0" fmla="*/ 2 w 1260"/>
              <a:gd name="T1" fmla="*/ 217 h 219"/>
              <a:gd name="T2" fmla="*/ 9 w 1260"/>
              <a:gd name="T3" fmla="*/ 128 h 219"/>
              <a:gd name="T4" fmla="*/ 12 w 1260"/>
              <a:gd name="T5" fmla="*/ 122 h 219"/>
              <a:gd name="T6" fmla="*/ 14 w 1260"/>
              <a:gd name="T7" fmla="*/ 119 h 219"/>
              <a:gd name="T8" fmla="*/ 15 w 1260"/>
              <a:gd name="T9" fmla="*/ 114 h 219"/>
              <a:gd name="T10" fmla="*/ 19 w 1260"/>
              <a:gd name="T11" fmla="*/ 111 h 219"/>
              <a:gd name="T12" fmla="*/ 21 w 1260"/>
              <a:gd name="T13" fmla="*/ 106 h 219"/>
              <a:gd name="T14" fmla="*/ 26 w 1260"/>
              <a:gd name="T15" fmla="*/ 103 h 219"/>
              <a:gd name="T16" fmla="*/ 30 w 1260"/>
              <a:gd name="T17" fmla="*/ 98 h 219"/>
              <a:gd name="T18" fmla="*/ 54 w 1260"/>
              <a:gd name="T19" fmla="*/ 95 h 219"/>
              <a:gd name="T20" fmla="*/ 59 w 1260"/>
              <a:gd name="T21" fmla="*/ 90 h 219"/>
              <a:gd name="T22" fmla="*/ 95 w 1260"/>
              <a:gd name="T23" fmla="*/ 87 h 219"/>
              <a:gd name="T24" fmla="*/ 101 w 1260"/>
              <a:gd name="T25" fmla="*/ 84 h 219"/>
              <a:gd name="T26" fmla="*/ 106 w 1260"/>
              <a:gd name="T27" fmla="*/ 82 h 219"/>
              <a:gd name="T28" fmla="*/ 107 w 1260"/>
              <a:gd name="T29" fmla="*/ 76 h 219"/>
              <a:gd name="T30" fmla="*/ 112 w 1260"/>
              <a:gd name="T31" fmla="*/ 74 h 219"/>
              <a:gd name="T32" fmla="*/ 168 w 1260"/>
              <a:gd name="T33" fmla="*/ 68 h 219"/>
              <a:gd name="T34" fmla="*/ 189 w 1260"/>
              <a:gd name="T35" fmla="*/ 65 h 219"/>
              <a:gd name="T36" fmla="*/ 194 w 1260"/>
              <a:gd name="T37" fmla="*/ 63 h 219"/>
              <a:gd name="T38" fmla="*/ 256 w 1260"/>
              <a:gd name="T39" fmla="*/ 60 h 219"/>
              <a:gd name="T40" fmla="*/ 265 w 1260"/>
              <a:gd name="T41" fmla="*/ 57 h 219"/>
              <a:gd name="T42" fmla="*/ 275 w 1260"/>
              <a:gd name="T43" fmla="*/ 55 h 219"/>
              <a:gd name="T44" fmla="*/ 277 w 1260"/>
              <a:gd name="T45" fmla="*/ 52 h 219"/>
              <a:gd name="T46" fmla="*/ 308 w 1260"/>
              <a:gd name="T47" fmla="*/ 46 h 219"/>
              <a:gd name="T48" fmla="*/ 312 w 1260"/>
              <a:gd name="T49" fmla="*/ 41 h 219"/>
              <a:gd name="T50" fmla="*/ 340 w 1260"/>
              <a:gd name="T51" fmla="*/ 38 h 219"/>
              <a:gd name="T52" fmla="*/ 353 w 1260"/>
              <a:gd name="T53" fmla="*/ 33 h 219"/>
              <a:gd name="T54" fmla="*/ 441 w 1260"/>
              <a:gd name="T55" fmla="*/ 30 h 219"/>
              <a:gd name="T56" fmla="*/ 442 w 1260"/>
              <a:gd name="T57" fmla="*/ 25 h 219"/>
              <a:gd name="T58" fmla="*/ 527 w 1260"/>
              <a:gd name="T59" fmla="*/ 22 h 219"/>
              <a:gd name="T60" fmla="*/ 566 w 1260"/>
              <a:gd name="T61" fmla="*/ 17 h 219"/>
              <a:gd name="T62" fmla="*/ 630 w 1260"/>
              <a:gd name="T63" fmla="*/ 17 h 219"/>
              <a:gd name="T64" fmla="*/ 693 w 1260"/>
              <a:gd name="T65" fmla="*/ 14 h 219"/>
              <a:gd name="T66" fmla="*/ 736 w 1260"/>
              <a:gd name="T67" fmla="*/ 11 h 219"/>
              <a:gd name="T68" fmla="*/ 823 w 1260"/>
              <a:gd name="T69" fmla="*/ 6 h 219"/>
              <a:gd name="T70" fmla="*/ 827 w 1260"/>
              <a:gd name="T71" fmla="*/ 6 h 219"/>
              <a:gd name="T72" fmla="*/ 852 w 1260"/>
              <a:gd name="T73" fmla="*/ 6 h 219"/>
              <a:gd name="T74" fmla="*/ 903 w 1260"/>
              <a:gd name="T75" fmla="*/ 6 h 219"/>
              <a:gd name="T76" fmla="*/ 907 w 1260"/>
              <a:gd name="T77" fmla="*/ 6 h 219"/>
              <a:gd name="T78" fmla="*/ 945 w 1260"/>
              <a:gd name="T79" fmla="*/ 3 h 219"/>
              <a:gd name="T80" fmla="*/ 949 w 1260"/>
              <a:gd name="T81" fmla="*/ 3 h 219"/>
              <a:gd name="T82" fmla="*/ 1062 w 1260"/>
              <a:gd name="T83" fmla="*/ 3 h 219"/>
              <a:gd name="T84" fmla="*/ 1071 w 1260"/>
              <a:gd name="T85" fmla="*/ 3 h 219"/>
              <a:gd name="T86" fmla="*/ 1109 w 1260"/>
              <a:gd name="T87" fmla="*/ 0 h 219"/>
              <a:gd name="T88" fmla="*/ 1121 w 1260"/>
              <a:gd name="T89" fmla="*/ 0 h 219"/>
              <a:gd name="T90" fmla="*/ 1193 w 1260"/>
              <a:gd name="T91" fmla="*/ 0 h 219"/>
              <a:gd name="T92" fmla="*/ 1197 w 1260"/>
              <a:gd name="T93" fmla="*/ 0 h 219"/>
              <a:gd name="T94" fmla="*/ 1205 w 1260"/>
              <a:gd name="T95" fmla="*/ 0 h 219"/>
              <a:gd name="T96" fmla="*/ 1239 w 1260"/>
              <a:gd name="T97" fmla="*/ 0 h 219"/>
              <a:gd name="T98" fmla="*/ 1260 w 1260"/>
              <a:gd name="T99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260" h="219">
                <a:moveTo>
                  <a:pt x="0" y="219"/>
                </a:moveTo>
                <a:lnTo>
                  <a:pt x="2" y="219"/>
                </a:lnTo>
                <a:lnTo>
                  <a:pt x="2" y="217"/>
                </a:lnTo>
                <a:lnTo>
                  <a:pt x="4" y="217"/>
                </a:lnTo>
                <a:lnTo>
                  <a:pt x="4" y="128"/>
                </a:lnTo>
                <a:lnTo>
                  <a:pt x="9" y="128"/>
                </a:lnTo>
                <a:lnTo>
                  <a:pt x="9" y="125"/>
                </a:lnTo>
                <a:lnTo>
                  <a:pt x="12" y="125"/>
                </a:lnTo>
                <a:lnTo>
                  <a:pt x="12" y="122"/>
                </a:lnTo>
                <a:lnTo>
                  <a:pt x="14" y="122"/>
                </a:lnTo>
                <a:lnTo>
                  <a:pt x="14" y="119"/>
                </a:lnTo>
                <a:lnTo>
                  <a:pt x="14" y="119"/>
                </a:lnTo>
                <a:lnTo>
                  <a:pt x="14" y="117"/>
                </a:lnTo>
                <a:lnTo>
                  <a:pt x="15" y="117"/>
                </a:lnTo>
                <a:lnTo>
                  <a:pt x="15" y="114"/>
                </a:lnTo>
                <a:lnTo>
                  <a:pt x="17" y="114"/>
                </a:lnTo>
                <a:lnTo>
                  <a:pt x="17" y="111"/>
                </a:lnTo>
                <a:lnTo>
                  <a:pt x="19" y="111"/>
                </a:lnTo>
                <a:lnTo>
                  <a:pt x="19" y="109"/>
                </a:lnTo>
                <a:lnTo>
                  <a:pt x="21" y="109"/>
                </a:lnTo>
                <a:lnTo>
                  <a:pt x="21" y="106"/>
                </a:lnTo>
                <a:lnTo>
                  <a:pt x="24" y="106"/>
                </a:lnTo>
                <a:lnTo>
                  <a:pt x="24" y="103"/>
                </a:lnTo>
                <a:lnTo>
                  <a:pt x="26" y="103"/>
                </a:lnTo>
                <a:lnTo>
                  <a:pt x="26" y="101"/>
                </a:lnTo>
                <a:lnTo>
                  <a:pt x="30" y="101"/>
                </a:lnTo>
                <a:lnTo>
                  <a:pt x="30" y="98"/>
                </a:lnTo>
                <a:lnTo>
                  <a:pt x="40" y="98"/>
                </a:lnTo>
                <a:lnTo>
                  <a:pt x="40" y="95"/>
                </a:lnTo>
                <a:lnTo>
                  <a:pt x="54" y="95"/>
                </a:lnTo>
                <a:lnTo>
                  <a:pt x="54" y="92"/>
                </a:lnTo>
                <a:lnTo>
                  <a:pt x="59" y="92"/>
                </a:lnTo>
                <a:lnTo>
                  <a:pt x="59" y="90"/>
                </a:lnTo>
                <a:lnTo>
                  <a:pt x="61" y="90"/>
                </a:lnTo>
                <a:lnTo>
                  <a:pt x="61" y="87"/>
                </a:lnTo>
                <a:lnTo>
                  <a:pt x="95" y="87"/>
                </a:lnTo>
                <a:lnTo>
                  <a:pt x="95" y="84"/>
                </a:lnTo>
                <a:lnTo>
                  <a:pt x="101" y="84"/>
                </a:lnTo>
                <a:lnTo>
                  <a:pt x="101" y="84"/>
                </a:lnTo>
                <a:lnTo>
                  <a:pt x="105" y="84"/>
                </a:lnTo>
                <a:lnTo>
                  <a:pt x="105" y="82"/>
                </a:lnTo>
                <a:lnTo>
                  <a:pt x="106" y="82"/>
                </a:lnTo>
                <a:lnTo>
                  <a:pt x="106" y="79"/>
                </a:lnTo>
                <a:lnTo>
                  <a:pt x="107" y="79"/>
                </a:lnTo>
                <a:lnTo>
                  <a:pt x="107" y="76"/>
                </a:lnTo>
                <a:lnTo>
                  <a:pt x="109" y="76"/>
                </a:lnTo>
                <a:lnTo>
                  <a:pt x="109" y="74"/>
                </a:lnTo>
                <a:lnTo>
                  <a:pt x="112" y="74"/>
                </a:lnTo>
                <a:lnTo>
                  <a:pt x="112" y="71"/>
                </a:lnTo>
                <a:lnTo>
                  <a:pt x="168" y="71"/>
                </a:lnTo>
                <a:lnTo>
                  <a:pt x="168" y="68"/>
                </a:lnTo>
                <a:lnTo>
                  <a:pt x="184" y="68"/>
                </a:lnTo>
                <a:lnTo>
                  <a:pt x="184" y="65"/>
                </a:lnTo>
                <a:lnTo>
                  <a:pt x="189" y="65"/>
                </a:lnTo>
                <a:lnTo>
                  <a:pt x="189" y="65"/>
                </a:lnTo>
                <a:lnTo>
                  <a:pt x="194" y="65"/>
                </a:lnTo>
                <a:lnTo>
                  <a:pt x="194" y="63"/>
                </a:lnTo>
                <a:lnTo>
                  <a:pt x="221" y="63"/>
                </a:lnTo>
                <a:lnTo>
                  <a:pt x="221" y="60"/>
                </a:lnTo>
                <a:lnTo>
                  <a:pt x="256" y="60"/>
                </a:lnTo>
                <a:lnTo>
                  <a:pt x="256" y="60"/>
                </a:lnTo>
                <a:lnTo>
                  <a:pt x="265" y="60"/>
                </a:lnTo>
                <a:lnTo>
                  <a:pt x="265" y="57"/>
                </a:lnTo>
                <a:lnTo>
                  <a:pt x="270" y="57"/>
                </a:lnTo>
                <a:lnTo>
                  <a:pt x="270" y="55"/>
                </a:lnTo>
                <a:lnTo>
                  <a:pt x="275" y="55"/>
                </a:lnTo>
                <a:lnTo>
                  <a:pt x="275" y="52"/>
                </a:lnTo>
                <a:lnTo>
                  <a:pt x="277" y="52"/>
                </a:lnTo>
                <a:lnTo>
                  <a:pt x="277" y="52"/>
                </a:lnTo>
                <a:lnTo>
                  <a:pt x="294" y="52"/>
                </a:lnTo>
                <a:lnTo>
                  <a:pt x="294" y="46"/>
                </a:lnTo>
                <a:lnTo>
                  <a:pt x="308" y="46"/>
                </a:lnTo>
                <a:lnTo>
                  <a:pt x="308" y="44"/>
                </a:lnTo>
                <a:lnTo>
                  <a:pt x="312" y="44"/>
                </a:lnTo>
                <a:lnTo>
                  <a:pt x="312" y="41"/>
                </a:lnTo>
                <a:lnTo>
                  <a:pt x="313" y="41"/>
                </a:lnTo>
                <a:lnTo>
                  <a:pt x="313" y="38"/>
                </a:lnTo>
                <a:lnTo>
                  <a:pt x="340" y="38"/>
                </a:lnTo>
                <a:lnTo>
                  <a:pt x="340" y="36"/>
                </a:lnTo>
                <a:lnTo>
                  <a:pt x="353" y="36"/>
                </a:lnTo>
                <a:lnTo>
                  <a:pt x="353" y="33"/>
                </a:lnTo>
                <a:lnTo>
                  <a:pt x="361" y="33"/>
                </a:lnTo>
                <a:lnTo>
                  <a:pt x="361" y="30"/>
                </a:lnTo>
                <a:lnTo>
                  <a:pt x="441" y="30"/>
                </a:lnTo>
                <a:lnTo>
                  <a:pt x="441" y="28"/>
                </a:lnTo>
                <a:lnTo>
                  <a:pt x="442" y="28"/>
                </a:lnTo>
                <a:lnTo>
                  <a:pt x="442" y="25"/>
                </a:lnTo>
                <a:lnTo>
                  <a:pt x="487" y="25"/>
                </a:lnTo>
                <a:lnTo>
                  <a:pt x="487" y="22"/>
                </a:lnTo>
                <a:lnTo>
                  <a:pt x="527" y="22"/>
                </a:lnTo>
                <a:lnTo>
                  <a:pt x="527" y="19"/>
                </a:lnTo>
                <a:lnTo>
                  <a:pt x="566" y="19"/>
                </a:lnTo>
                <a:lnTo>
                  <a:pt x="566" y="17"/>
                </a:lnTo>
                <a:lnTo>
                  <a:pt x="617" y="17"/>
                </a:lnTo>
                <a:lnTo>
                  <a:pt x="617" y="17"/>
                </a:lnTo>
                <a:lnTo>
                  <a:pt x="630" y="17"/>
                </a:lnTo>
                <a:lnTo>
                  <a:pt x="630" y="17"/>
                </a:lnTo>
                <a:lnTo>
                  <a:pt x="693" y="17"/>
                </a:lnTo>
                <a:lnTo>
                  <a:pt x="693" y="14"/>
                </a:lnTo>
                <a:lnTo>
                  <a:pt x="700" y="14"/>
                </a:lnTo>
                <a:lnTo>
                  <a:pt x="700" y="11"/>
                </a:lnTo>
                <a:lnTo>
                  <a:pt x="736" y="11"/>
                </a:lnTo>
                <a:lnTo>
                  <a:pt x="736" y="9"/>
                </a:lnTo>
                <a:lnTo>
                  <a:pt x="823" y="9"/>
                </a:lnTo>
                <a:lnTo>
                  <a:pt x="823" y="6"/>
                </a:lnTo>
                <a:lnTo>
                  <a:pt x="823" y="6"/>
                </a:lnTo>
                <a:lnTo>
                  <a:pt x="823" y="6"/>
                </a:lnTo>
                <a:lnTo>
                  <a:pt x="827" y="6"/>
                </a:lnTo>
                <a:lnTo>
                  <a:pt x="827" y="6"/>
                </a:lnTo>
                <a:lnTo>
                  <a:pt x="852" y="6"/>
                </a:lnTo>
                <a:lnTo>
                  <a:pt x="852" y="6"/>
                </a:lnTo>
                <a:lnTo>
                  <a:pt x="861" y="6"/>
                </a:lnTo>
                <a:lnTo>
                  <a:pt x="861" y="6"/>
                </a:lnTo>
                <a:lnTo>
                  <a:pt x="903" y="6"/>
                </a:lnTo>
                <a:lnTo>
                  <a:pt x="903" y="6"/>
                </a:lnTo>
                <a:lnTo>
                  <a:pt x="907" y="6"/>
                </a:lnTo>
                <a:lnTo>
                  <a:pt x="907" y="6"/>
                </a:lnTo>
                <a:lnTo>
                  <a:pt x="935" y="6"/>
                </a:lnTo>
                <a:lnTo>
                  <a:pt x="935" y="3"/>
                </a:lnTo>
                <a:lnTo>
                  <a:pt x="945" y="3"/>
                </a:lnTo>
                <a:lnTo>
                  <a:pt x="945" y="3"/>
                </a:lnTo>
                <a:lnTo>
                  <a:pt x="949" y="3"/>
                </a:lnTo>
                <a:lnTo>
                  <a:pt x="949" y="3"/>
                </a:lnTo>
                <a:lnTo>
                  <a:pt x="991" y="3"/>
                </a:lnTo>
                <a:lnTo>
                  <a:pt x="991" y="3"/>
                </a:lnTo>
                <a:lnTo>
                  <a:pt x="1062" y="3"/>
                </a:lnTo>
                <a:lnTo>
                  <a:pt x="1062" y="3"/>
                </a:lnTo>
                <a:lnTo>
                  <a:pt x="1071" y="3"/>
                </a:lnTo>
                <a:lnTo>
                  <a:pt x="1071" y="3"/>
                </a:lnTo>
                <a:lnTo>
                  <a:pt x="1071" y="3"/>
                </a:lnTo>
                <a:lnTo>
                  <a:pt x="1071" y="0"/>
                </a:lnTo>
                <a:lnTo>
                  <a:pt x="1109" y="0"/>
                </a:lnTo>
                <a:lnTo>
                  <a:pt x="1109" y="0"/>
                </a:lnTo>
                <a:lnTo>
                  <a:pt x="1121" y="0"/>
                </a:lnTo>
                <a:lnTo>
                  <a:pt x="1121" y="0"/>
                </a:lnTo>
                <a:lnTo>
                  <a:pt x="1138" y="0"/>
                </a:lnTo>
                <a:lnTo>
                  <a:pt x="1138" y="0"/>
                </a:lnTo>
                <a:lnTo>
                  <a:pt x="1193" y="0"/>
                </a:lnTo>
                <a:lnTo>
                  <a:pt x="1193" y="0"/>
                </a:lnTo>
                <a:lnTo>
                  <a:pt x="1197" y="0"/>
                </a:lnTo>
                <a:lnTo>
                  <a:pt x="1197" y="0"/>
                </a:lnTo>
                <a:lnTo>
                  <a:pt x="1201" y="0"/>
                </a:lnTo>
                <a:lnTo>
                  <a:pt x="1201" y="0"/>
                </a:lnTo>
                <a:lnTo>
                  <a:pt x="1205" y="0"/>
                </a:lnTo>
                <a:lnTo>
                  <a:pt x="1205" y="0"/>
                </a:lnTo>
                <a:lnTo>
                  <a:pt x="1239" y="0"/>
                </a:lnTo>
                <a:lnTo>
                  <a:pt x="1239" y="0"/>
                </a:lnTo>
                <a:lnTo>
                  <a:pt x="1243" y="0"/>
                </a:lnTo>
                <a:lnTo>
                  <a:pt x="1243" y="0"/>
                </a:lnTo>
                <a:lnTo>
                  <a:pt x="1260" y="0"/>
                </a:lnTo>
                <a:lnTo>
                  <a:pt x="1260" y="0"/>
                </a:lnTo>
              </a:path>
            </a:pathLst>
          </a:custGeom>
          <a:noFill/>
          <a:ln w="28575" cap="flat">
            <a:solidFill>
              <a:srgbClr val="FF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603" name="Freeform 28"/>
          <p:cNvSpPr>
            <a:spLocks/>
          </p:cNvSpPr>
          <p:nvPr/>
        </p:nvSpPr>
        <p:spPr bwMode="auto">
          <a:xfrm>
            <a:off x="1976270" y="2131688"/>
            <a:ext cx="6110379" cy="1180147"/>
          </a:xfrm>
          <a:custGeom>
            <a:avLst/>
            <a:gdLst>
              <a:gd name="T0" fmla="*/ 4 w 1260"/>
              <a:gd name="T1" fmla="*/ 173 h 301"/>
              <a:gd name="T2" fmla="*/ 10 w 1260"/>
              <a:gd name="T3" fmla="*/ 170 h 301"/>
              <a:gd name="T4" fmla="*/ 11 w 1260"/>
              <a:gd name="T5" fmla="*/ 164 h 301"/>
              <a:gd name="T6" fmla="*/ 12 w 1260"/>
              <a:gd name="T7" fmla="*/ 162 h 301"/>
              <a:gd name="T8" fmla="*/ 12 w 1260"/>
              <a:gd name="T9" fmla="*/ 156 h 301"/>
              <a:gd name="T10" fmla="*/ 16 w 1260"/>
              <a:gd name="T11" fmla="*/ 154 h 301"/>
              <a:gd name="T12" fmla="*/ 16 w 1260"/>
              <a:gd name="T13" fmla="*/ 148 h 301"/>
              <a:gd name="T14" fmla="*/ 19 w 1260"/>
              <a:gd name="T15" fmla="*/ 146 h 301"/>
              <a:gd name="T16" fmla="*/ 20 w 1260"/>
              <a:gd name="T17" fmla="*/ 140 h 301"/>
              <a:gd name="T18" fmla="*/ 52 w 1260"/>
              <a:gd name="T19" fmla="*/ 138 h 301"/>
              <a:gd name="T20" fmla="*/ 53 w 1260"/>
              <a:gd name="T21" fmla="*/ 132 h 301"/>
              <a:gd name="T22" fmla="*/ 56 w 1260"/>
              <a:gd name="T23" fmla="*/ 130 h 301"/>
              <a:gd name="T24" fmla="*/ 61 w 1260"/>
              <a:gd name="T25" fmla="*/ 124 h 301"/>
              <a:gd name="T26" fmla="*/ 64 w 1260"/>
              <a:gd name="T27" fmla="*/ 122 h 301"/>
              <a:gd name="T28" fmla="*/ 65 w 1260"/>
              <a:gd name="T29" fmla="*/ 116 h 301"/>
              <a:gd name="T30" fmla="*/ 72 w 1260"/>
              <a:gd name="T31" fmla="*/ 113 h 301"/>
              <a:gd name="T32" fmla="*/ 72 w 1260"/>
              <a:gd name="T33" fmla="*/ 111 h 301"/>
              <a:gd name="T34" fmla="*/ 102 w 1260"/>
              <a:gd name="T35" fmla="*/ 108 h 301"/>
              <a:gd name="T36" fmla="*/ 102 w 1260"/>
              <a:gd name="T37" fmla="*/ 103 h 301"/>
              <a:gd name="T38" fmla="*/ 126 w 1260"/>
              <a:gd name="T39" fmla="*/ 100 h 301"/>
              <a:gd name="T40" fmla="*/ 130 w 1260"/>
              <a:gd name="T41" fmla="*/ 92 h 301"/>
              <a:gd name="T42" fmla="*/ 145 w 1260"/>
              <a:gd name="T43" fmla="*/ 89 h 301"/>
              <a:gd name="T44" fmla="*/ 146 w 1260"/>
              <a:gd name="T45" fmla="*/ 84 h 301"/>
              <a:gd name="T46" fmla="*/ 148 w 1260"/>
              <a:gd name="T47" fmla="*/ 81 h 301"/>
              <a:gd name="T48" fmla="*/ 151 w 1260"/>
              <a:gd name="T49" fmla="*/ 76 h 301"/>
              <a:gd name="T50" fmla="*/ 187 w 1260"/>
              <a:gd name="T51" fmla="*/ 73 h 301"/>
              <a:gd name="T52" fmla="*/ 190 w 1260"/>
              <a:gd name="T53" fmla="*/ 68 h 301"/>
              <a:gd name="T54" fmla="*/ 192 w 1260"/>
              <a:gd name="T55" fmla="*/ 65 h 301"/>
              <a:gd name="T56" fmla="*/ 198 w 1260"/>
              <a:gd name="T57" fmla="*/ 60 h 301"/>
              <a:gd name="T58" fmla="*/ 265 w 1260"/>
              <a:gd name="T59" fmla="*/ 57 h 301"/>
              <a:gd name="T60" fmla="*/ 269 w 1260"/>
              <a:gd name="T61" fmla="*/ 52 h 301"/>
              <a:gd name="T62" fmla="*/ 280 w 1260"/>
              <a:gd name="T63" fmla="*/ 49 h 301"/>
              <a:gd name="T64" fmla="*/ 294 w 1260"/>
              <a:gd name="T65" fmla="*/ 46 h 301"/>
              <a:gd name="T66" fmla="*/ 361 w 1260"/>
              <a:gd name="T67" fmla="*/ 44 h 301"/>
              <a:gd name="T68" fmla="*/ 365 w 1260"/>
              <a:gd name="T69" fmla="*/ 38 h 301"/>
              <a:gd name="T70" fmla="*/ 491 w 1260"/>
              <a:gd name="T71" fmla="*/ 36 h 301"/>
              <a:gd name="T72" fmla="*/ 504 w 1260"/>
              <a:gd name="T73" fmla="*/ 30 h 301"/>
              <a:gd name="T74" fmla="*/ 558 w 1260"/>
              <a:gd name="T75" fmla="*/ 27 h 301"/>
              <a:gd name="T76" fmla="*/ 611 w 1260"/>
              <a:gd name="T77" fmla="*/ 22 h 301"/>
              <a:gd name="T78" fmla="*/ 680 w 1260"/>
              <a:gd name="T79" fmla="*/ 19 h 301"/>
              <a:gd name="T80" fmla="*/ 700 w 1260"/>
              <a:gd name="T81" fmla="*/ 17 h 301"/>
              <a:gd name="T82" fmla="*/ 824 w 1260"/>
              <a:gd name="T83" fmla="*/ 14 h 301"/>
              <a:gd name="T84" fmla="*/ 865 w 1260"/>
              <a:gd name="T85" fmla="*/ 11 h 301"/>
              <a:gd name="T86" fmla="*/ 942 w 1260"/>
              <a:gd name="T87" fmla="*/ 11 h 301"/>
              <a:gd name="T88" fmla="*/ 991 w 1260"/>
              <a:gd name="T89" fmla="*/ 9 h 301"/>
              <a:gd name="T90" fmla="*/ 1033 w 1260"/>
              <a:gd name="T91" fmla="*/ 6 h 301"/>
              <a:gd name="T92" fmla="*/ 1072 w 1260"/>
              <a:gd name="T93" fmla="*/ 3 h 301"/>
              <a:gd name="T94" fmla="*/ 1113 w 1260"/>
              <a:gd name="T95" fmla="*/ 3 h 301"/>
              <a:gd name="T96" fmla="*/ 1134 w 1260"/>
              <a:gd name="T97" fmla="*/ 3 h 301"/>
              <a:gd name="T98" fmla="*/ 1146 w 1260"/>
              <a:gd name="T99" fmla="*/ 3 h 301"/>
              <a:gd name="T100" fmla="*/ 1155 w 1260"/>
              <a:gd name="T101" fmla="*/ 3 h 301"/>
              <a:gd name="T102" fmla="*/ 1180 w 1260"/>
              <a:gd name="T103" fmla="*/ 3 h 301"/>
              <a:gd name="T104" fmla="*/ 1197 w 1260"/>
              <a:gd name="T105" fmla="*/ 3 h 301"/>
              <a:gd name="T106" fmla="*/ 1218 w 1260"/>
              <a:gd name="T107" fmla="*/ 3 h 301"/>
              <a:gd name="T108" fmla="*/ 1222 w 1260"/>
              <a:gd name="T109" fmla="*/ 3 h 301"/>
              <a:gd name="T110" fmla="*/ 1235 w 1260"/>
              <a:gd name="T111" fmla="*/ 3 h 301"/>
              <a:gd name="T112" fmla="*/ 1237 w 1260"/>
              <a:gd name="T113" fmla="*/ 0 h 301"/>
              <a:gd name="T114" fmla="*/ 1243 w 1260"/>
              <a:gd name="T115" fmla="*/ 0 h 301"/>
              <a:gd name="T116" fmla="*/ 1260 w 1260"/>
              <a:gd name="T117" fmla="*/ 0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260" h="301">
                <a:moveTo>
                  <a:pt x="0" y="301"/>
                </a:moveTo>
                <a:lnTo>
                  <a:pt x="4" y="301"/>
                </a:lnTo>
                <a:lnTo>
                  <a:pt x="4" y="173"/>
                </a:lnTo>
                <a:lnTo>
                  <a:pt x="9" y="173"/>
                </a:lnTo>
                <a:lnTo>
                  <a:pt x="9" y="170"/>
                </a:lnTo>
                <a:lnTo>
                  <a:pt x="10" y="170"/>
                </a:lnTo>
                <a:lnTo>
                  <a:pt x="10" y="167"/>
                </a:lnTo>
                <a:lnTo>
                  <a:pt x="11" y="167"/>
                </a:lnTo>
                <a:lnTo>
                  <a:pt x="11" y="164"/>
                </a:lnTo>
                <a:lnTo>
                  <a:pt x="12" y="164"/>
                </a:lnTo>
                <a:lnTo>
                  <a:pt x="12" y="162"/>
                </a:lnTo>
                <a:lnTo>
                  <a:pt x="12" y="162"/>
                </a:lnTo>
                <a:lnTo>
                  <a:pt x="12" y="159"/>
                </a:lnTo>
                <a:lnTo>
                  <a:pt x="12" y="159"/>
                </a:lnTo>
                <a:lnTo>
                  <a:pt x="12" y="156"/>
                </a:lnTo>
                <a:lnTo>
                  <a:pt x="13" y="156"/>
                </a:lnTo>
                <a:lnTo>
                  <a:pt x="13" y="154"/>
                </a:lnTo>
                <a:lnTo>
                  <a:pt x="16" y="154"/>
                </a:lnTo>
                <a:lnTo>
                  <a:pt x="16" y="151"/>
                </a:lnTo>
                <a:lnTo>
                  <a:pt x="16" y="151"/>
                </a:lnTo>
                <a:lnTo>
                  <a:pt x="16" y="148"/>
                </a:lnTo>
                <a:lnTo>
                  <a:pt x="16" y="148"/>
                </a:lnTo>
                <a:lnTo>
                  <a:pt x="16" y="146"/>
                </a:lnTo>
                <a:lnTo>
                  <a:pt x="19" y="146"/>
                </a:lnTo>
                <a:lnTo>
                  <a:pt x="19" y="143"/>
                </a:lnTo>
                <a:lnTo>
                  <a:pt x="20" y="143"/>
                </a:lnTo>
                <a:lnTo>
                  <a:pt x="20" y="140"/>
                </a:lnTo>
                <a:lnTo>
                  <a:pt x="39" y="140"/>
                </a:lnTo>
                <a:lnTo>
                  <a:pt x="39" y="138"/>
                </a:lnTo>
                <a:lnTo>
                  <a:pt x="52" y="138"/>
                </a:lnTo>
                <a:lnTo>
                  <a:pt x="52" y="135"/>
                </a:lnTo>
                <a:lnTo>
                  <a:pt x="53" y="135"/>
                </a:lnTo>
                <a:lnTo>
                  <a:pt x="53" y="132"/>
                </a:lnTo>
                <a:lnTo>
                  <a:pt x="55" y="132"/>
                </a:lnTo>
                <a:lnTo>
                  <a:pt x="55" y="130"/>
                </a:lnTo>
                <a:lnTo>
                  <a:pt x="56" y="130"/>
                </a:lnTo>
                <a:lnTo>
                  <a:pt x="56" y="127"/>
                </a:lnTo>
                <a:lnTo>
                  <a:pt x="61" y="127"/>
                </a:lnTo>
                <a:lnTo>
                  <a:pt x="61" y="124"/>
                </a:lnTo>
                <a:lnTo>
                  <a:pt x="63" y="124"/>
                </a:lnTo>
                <a:lnTo>
                  <a:pt x="63" y="122"/>
                </a:lnTo>
                <a:lnTo>
                  <a:pt x="64" y="122"/>
                </a:lnTo>
                <a:lnTo>
                  <a:pt x="64" y="119"/>
                </a:lnTo>
                <a:lnTo>
                  <a:pt x="65" y="119"/>
                </a:lnTo>
                <a:lnTo>
                  <a:pt x="65" y="116"/>
                </a:lnTo>
                <a:lnTo>
                  <a:pt x="69" y="116"/>
                </a:lnTo>
                <a:lnTo>
                  <a:pt x="69" y="113"/>
                </a:lnTo>
                <a:lnTo>
                  <a:pt x="72" y="113"/>
                </a:lnTo>
                <a:lnTo>
                  <a:pt x="72" y="113"/>
                </a:lnTo>
                <a:lnTo>
                  <a:pt x="72" y="113"/>
                </a:lnTo>
                <a:lnTo>
                  <a:pt x="72" y="111"/>
                </a:lnTo>
                <a:lnTo>
                  <a:pt x="88" y="111"/>
                </a:lnTo>
                <a:lnTo>
                  <a:pt x="88" y="108"/>
                </a:lnTo>
                <a:lnTo>
                  <a:pt x="102" y="108"/>
                </a:lnTo>
                <a:lnTo>
                  <a:pt x="102" y="105"/>
                </a:lnTo>
                <a:lnTo>
                  <a:pt x="102" y="105"/>
                </a:lnTo>
                <a:lnTo>
                  <a:pt x="102" y="103"/>
                </a:lnTo>
                <a:lnTo>
                  <a:pt x="124" y="103"/>
                </a:lnTo>
                <a:lnTo>
                  <a:pt x="124" y="100"/>
                </a:lnTo>
                <a:lnTo>
                  <a:pt x="126" y="100"/>
                </a:lnTo>
                <a:lnTo>
                  <a:pt x="126" y="95"/>
                </a:lnTo>
                <a:lnTo>
                  <a:pt x="130" y="95"/>
                </a:lnTo>
                <a:lnTo>
                  <a:pt x="130" y="92"/>
                </a:lnTo>
                <a:lnTo>
                  <a:pt x="137" y="92"/>
                </a:lnTo>
                <a:lnTo>
                  <a:pt x="137" y="89"/>
                </a:lnTo>
                <a:lnTo>
                  <a:pt x="145" y="89"/>
                </a:lnTo>
                <a:lnTo>
                  <a:pt x="145" y="87"/>
                </a:lnTo>
                <a:lnTo>
                  <a:pt x="146" y="87"/>
                </a:lnTo>
                <a:lnTo>
                  <a:pt x="146" y="84"/>
                </a:lnTo>
                <a:lnTo>
                  <a:pt x="147" y="84"/>
                </a:lnTo>
                <a:lnTo>
                  <a:pt x="147" y="81"/>
                </a:lnTo>
                <a:lnTo>
                  <a:pt x="148" y="81"/>
                </a:lnTo>
                <a:lnTo>
                  <a:pt x="148" y="79"/>
                </a:lnTo>
                <a:lnTo>
                  <a:pt x="151" y="79"/>
                </a:lnTo>
                <a:lnTo>
                  <a:pt x="151" y="76"/>
                </a:lnTo>
                <a:lnTo>
                  <a:pt x="154" y="76"/>
                </a:lnTo>
                <a:lnTo>
                  <a:pt x="154" y="73"/>
                </a:lnTo>
                <a:lnTo>
                  <a:pt x="187" y="73"/>
                </a:lnTo>
                <a:lnTo>
                  <a:pt x="187" y="70"/>
                </a:lnTo>
                <a:lnTo>
                  <a:pt x="190" y="70"/>
                </a:lnTo>
                <a:lnTo>
                  <a:pt x="190" y="68"/>
                </a:lnTo>
                <a:lnTo>
                  <a:pt x="190" y="68"/>
                </a:lnTo>
                <a:lnTo>
                  <a:pt x="190" y="65"/>
                </a:lnTo>
                <a:lnTo>
                  <a:pt x="192" y="65"/>
                </a:lnTo>
                <a:lnTo>
                  <a:pt x="192" y="62"/>
                </a:lnTo>
                <a:lnTo>
                  <a:pt x="198" y="62"/>
                </a:lnTo>
                <a:lnTo>
                  <a:pt x="198" y="60"/>
                </a:lnTo>
                <a:lnTo>
                  <a:pt x="227" y="60"/>
                </a:lnTo>
                <a:lnTo>
                  <a:pt x="227" y="57"/>
                </a:lnTo>
                <a:lnTo>
                  <a:pt x="265" y="57"/>
                </a:lnTo>
                <a:lnTo>
                  <a:pt x="265" y="54"/>
                </a:lnTo>
                <a:lnTo>
                  <a:pt x="269" y="54"/>
                </a:lnTo>
                <a:lnTo>
                  <a:pt x="269" y="52"/>
                </a:lnTo>
                <a:lnTo>
                  <a:pt x="280" y="52"/>
                </a:lnTo>
                <a:lnTo>
                  <a:pt x="280" y="49"/>
                </a:lnTo>
                <a:lnTo>
                  <a:pt x="280" y="49"/>
                </a:lnTo>
                <a:lnTo>
                  <a:pt x="280" y="46"/>
                </a:lnTo>
                <a:lnTo>
                  <a:pt x="294" y="46"/>
                </a:lnTo>
                <a:lnTo>
                  <a:pt x="294" y="46"/>
                </a:lnTo>
                <a:lnTo>
                  <a:pt x="345" y="46"/>
                </a:lnTo>
                <a:lnTo>
                  <a:pt x="345" y="44"/>
                </a:lnTo>
                <a:lnTo>
                  <a:pt x="361" y="44"/>
                </a:lnTo>
                <a:lnTo>
                  <a:pt x="361" y="41"/>
                </a:lnTo>
                <a:lnTo>
                  <a:pt x="365" y="41"/>
                </a:lnTo>
                <a:lnTo>
                  <a:pt x="365" y="38"/>
                </a:lnTo>
                <a:lnTo>
                  <a:pt x="441" y="38"/>
                </a:lnTo>
                <a:lnTo>
                  <a:pt x="441" y="36"/>
                </a:lnTo>
                <a:lnTo>
                  <a:pt x="491" y="36"/>
                </a:lnTo>
                <a:lnTo>
                  <a:pt x="491" y="33"/>
                </a:lnTo>
                <a:lnTo>
                  <a:pt x="504" y="33"/>
                </a:lnTo>
                <a:lnTo>
                  <a:pt x="504" y="30"/>
                </a:lnTo>
                <a:lnTo>
                  <a:pt x="522" y="30"/>
                </a:lnTo>
                <a:lnTo>
                  <a:pt x="522" y="27"/>
                </a:lnTo>
                <a:lnTo>
                  <a:pt x="558" y="27"/>
                </a:lnTo>
                <a:lnTo>
                  <a:pt x="558" y="25"/>
                </a:lnTo>
                <a:lnTo>
                  <a:pt x="611" y="25"/>
                </a:lnTo>
                <a:lnTo>
                  <a:pt x="611" y="22"/>
                </a:lnTo>
                <a:lnTo>
                  <a:pt x="651" y="22"/>
                </a:lnTo>
                <a:lnTo>
                  <a:pt x="651" y="19"/>
                </a:lnTo>
                <a:lnTo>
                  <a:pt x="680" y="19"/>
                </a:lnTo>
                <a:lnTo>
                  <a:pt x="680" y="19"/>
                </a:lnTo>
                <a:lnTo>
                  <a:pt x="700" y="19"/>
                </a:lnTo>
                <a:lnTo>
                  <a:pt x="700" y="17"/>
                </a:lnTo>
                <a:lnTo>
                  <a:pt x="737" y="17"/>
                </a:lnTo>
                <a:lnTo>
                  <a:pt x="737" y="14"/>
                </a:lnTo>
                <a:lnTo>
                  <a:pt x="824" y="14"/>
                </a:lnTo>
                <a:lnTo>
                  <a:pt x="824" y="11"/>
                </a:lnTo>
                <a:lnTo>
                  <a:pt x="865" y="11"/>
                </a:lnTo>
                <a:lnTo>
                  <a:pt x="865" y="11"/>
                </a:lnTo>
                <a:lnTo>
                  <a:pt x="903" y="11"/>
                </a:lnTo>
                <a:lnTo>
                  <a:pt x="903" y="11"/>
                </a:lnTo>
                <a:lnTo>
                  <a:pt x="942" y="11"/>
                </a:lnTo>
                <a:lnTo>
                  <a:pt x="942" y="9"/>
                </a:lnTo>
                <a:lnTo>
                  <a:pt x="991" y="9"/>
                </a:lnTo>
                <a:lnTo>
                  <a:pt x="991" y="9"/>
                </a:lnTo>
                <a:lnTo>
                  <a:pt x="1029" y="9"/>
                </a:lnTo>
                <a:lnTo>
                  <a:pt x="1029" y="6"/>
                </a:lnTo>
                <a:lnTo>
                  <a:pt x="1033" y="6"/>
                </a:lnTo>
                <a:lnTo>
                  <a:pt x="1033" y="6"/>
                </a:lnTo>
                <a:lnTo>
                  <a:pt x="1072" y="6"/>
                </a:lnTo>
                <a:lnTo>
                  <a:pt x="1072" y="3"/>
                </a:lnTo>
                <a:lnTo>
                  <a:pt x="1109" y="3"/>
                </a:lnTo>
                <a:lnTo>
                  <a:pt x="1109" y="3"/>
                </a:lnTo>
                <a:lnTo>
                  <a:pt x="1113" y="3"/>
                </a:lnTo>
                <a:lnTo>
                  <a:pt x="1113" y="3"/>
                </a:lnTo>
                <a:lnTo>
                  <a:pt x="1134" y="3"/>
                </a:lnTo>
                <a:lnTo>
                  <a:pt x="1134" y="3"/>
                </a:lnTo>
                <a:lnTo>
                  <a:pt x="1138" y="3"/>
                </a:lnTo>
                <a:lnTo>
                  <a:pt x="1138" y="3"/>
                </a:lnTo>
                <a:lnTo>
                  <a:pt x="1146" y="3"/>
                </a:lnTo>
                <a:lnTo>
                  <a:pt x="1146" y="3"/>
                </a:lnTo>
                <a:lnTo>
                  <a:pt x="1155" y="3"/>
                </a:lnTo>
                <a:lnTo>
                  <a:pt x="1155" y="3"/>
                </a:lnTo>
                <a:lnTo>
                  <a:pt x="1163" y="3"/>
                </a:lnTo>
                <a:lnTo>
                  <a:pt x="1163" y="3"/>
                </a:lnTo>
                <a:lnTo>
                  <a:pt x="1180" y="3"/>
                </a:lnTo>
                <a:lnTo>
                  <a:pt x="1180" y="3"/>
                </a:lnTo>
                <a:lnTo>
                  <a:pt x="1197" y="3"/>
                </a:lnTo>
                <a:lnTo>
                  <a:pt x="1197" y="3"/>
                </a:lnTo>
                <a:lnTo>
                  <a:pt x="1201" y="3"/>
                </a:lnTo>
                <a:lnTo>
                  <a:pt x="1201" y="3"/>
                </a:lnTo>
                <a:lnTo>
                  <a:pt x="1218" y="3"/>
                </a:lnTo>
                <a:lnTo>
                  <a:pt x="1218" y="3"/>
                </a:lnTo>
                <a:lnTo>
                  <a:pt x="1222" y="3"/>
                </a:lnTo>
                <a:lnTo>
                  <a:pt x="1222" y="3"/>
                </a:lnTo>
                <a:lnTo>
                  <a:pt x="1226" y="3"/>
                </a:lnTo>
                <a:lnTo>
                  <a:pt x="1226" y="3"/>
                </a:lnTo>
                <a:lnTo>
                  <a:pt x="1235" y="3"/>
                </a:lnTo>
                <a:lnTo>
                  <a:pt x="1235" y="3"/>
                </a:lnTo>
                <a:lnTo>
                  <a:pt x="1237" y="3"/>
                </a:lnTo>
                <a:lnTo>
                  <a:pt x="1237" y="0"/>
                </a:lnTo>
                <a:lnTo>
                  <a:pt x="1239" y="0"/>
                </a:lnTo>
                <a:lnTo>
                  <a:pt x="1239" y="0"/>
                </a:lnTo>
                <a:lnTo>
                  <a:pt x="1243" y="0"/>
                </a:lnTo>
                <a:lnTo>
                  <a:pt x="1243" y="0"/>
                </a:lnTo>
                <a:lnTo>
                  <a:pt x="1260" y="0"/>
                </a:lnTo>
                <a:lnTo>
                  <a:pt x="1260" y="0"/>
                </a:lnTo>
              </a:path>
            </a:pathLst>
          </a:custGeom>
          <a:noFill/>
          <a:ln w="28575" cap="flat">
            <a:solidFill>
              <a:schemeClr val="accent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604" name="Rectangle 29"/>
          <p:cNvSpPr>
            <a:spLocks noChangeArrowheads="1"/>
          </p:cNvSpPr>
          <p:nvPr/>
        </p:nvSpPr>
        <p:spPr bwMode="auto">
          <a:xfrm>
            <a:off x="5703174" y="1898947"/>
            <a:ext cx="268342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PCI: Adjusted HR 0.72 (</a:t>
            </a:r>
            <a:r>
              <a:rPr kumimoji="0" lang="pt-BR" altLang="pt-BR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95% </a:t>
            </a: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CI, 0.54 - 0.97); </a:t>
            </a:r>
            <a:r>
              <a:rPr kumimoji="0" lang="pt-BR" altLang="pt-BR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p=0.03</a:t>
            </a:r>
            <a:endParaRPr kumimoji="0" lang="pt-BR" altLang="pt-BR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05" name="Rectangle 30"/>
          <p:cNvSpPr>
            <a:spLocks noChangeArrowheads="1"/>
          </p:cNvSpPr>
          <p:nvPr/>
        </p:nvSpPr>
        <p:spPr bwMode="auto">
          <a:xfrm>
            <a:off x="5265746" y="2876708"/>
            <a:ext cx="293349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Non-PCI: Adjusted HR 1.44 (</a:t>
            </a:r>
            <a:r>
              <a:rPr kumimoji="0" lang="pt-BR" altLang="pt-BR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95% </a:t>
            </a: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CI, 0.92 - 2.24); </a:t>
            </a:r>
            <a:r>
              <a:rPr kumimoji="0" lang="pt-BR" altLang="pt-BR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p=0.11</a:t>
            </a:r>
            <a:endParaRPr kumimoji="0" lang="pt-BR" altLang="pt-BR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06" name="Line 31"/>
          <p:cNvSpPr>
            <a:spLocks noChangeShapeType="1"/>
          </p:cNvSpPr>
          <p:nvPr/>
        </p:nvSpPr>
        <p:spPr bwMode="auto">
          <a:xfrm flipV="1">
            <a:off x="1976268" y="1024881"/>
            <a:ext cx="0" cy="2286952"/>
          </a:xfrm>
          <a:prstGeom prst="line">
            <a:avLst/>
          </a:prstGeom>
          <a:noFill/>
          <a:ln w="6350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1747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  <p:sp>
        <p:nvSpPr>
          <p:cNvPr id="607" name="Rectangle 34"/>
          <p:cNvSpPr>
            <a:spLocks noChangeArrowheads="1"/>
          </p:cNvSpPr>
          <p:nvPr/>
        </p:nvSpPr>
        <p:spPr bwMode="auto">
          <a:xfrm>
            <a:off x="1878623" y="299846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2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608" name="Rectangle 36"/>
          <p:cNvSpPr>
            <a:spLocks noChangeArrowheads="1"/>
          </p:cNvSpPr>
          <p:nvPr/>
        </p:nvSpPr>
        <p:spPr bwMode="auto">
          <a:xfrm>
            <a:off x="1878623" y="2711760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4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609" name="Rectangle 38"/>
          <p:cNvSpPr>
            <a:spLocks noChangeArrowheads="1"/>
          </p:cNvSpPr>
          <p:nvPr/>
        </p:nvSpPr>
        <p:spPr bwMode="auto">
          <a:xfrm>
            <a:off x="1878623" y="2426168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6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610" name="Rectangle 40"/>
          <p:cNvSpPr>
            <a:spLocks noChangeArrowheads="1"/>
          </p:cNvSpPr>
          <p:nvPr/>
        </p:nvSpPr>
        <p:spPr bwMode="auto">
          <a:xfrm>
            <a:off x="1878623" y="2139465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8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611" name="Rectangle 42"/>
          <p:cNvSpPr>
            <a:spLocks noChangeArrowheads="1"/>
          </p:cNvSpPr>
          <p:nvPr/>
        </p:nvSpPr>
        <p:spPr bwMode="auto">
          <a:xfrm>
            <a:off x="1838740" y="1852764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10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612" name="Rectangle 44"/>
          <p:cNvSpPr>
            <a:spLocks noChangeArrowheads="1"/>
          </p:cNvSpPr>
          <p:nvPr/>
        </p:nvSpPr>
        <p:spPr bwMode="auto">
          <a:xfrm>
            <a:off x="1838740" y="1567173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12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613" name="Rectangle 46"/>
          <p:cNvSpPr>
            <a:spLocks noChangeArrowheads="1"/>
          </p:cNvSpPr>
          <p:nvPr/>
        </p:nvSpPr>
        <p:spPr bwMode="auto">
          <a:xfrm>
            <a:off x="1838740" y="128046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14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614" name="Rectangle 48"/>
          <p:cNvSpPr>
            <a:spLocks noChangeArrowheads="1"/>
          </p:cNvSpPr>
          <p:nvPr/>
        </p:nvSpPr>
        <p:spPr bwMode="auto">
          <a:xfrm>
            <a:off x="1838740" y="993768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16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615" name="Line 49"/>
          <p:cNvSpPr>
            <a:spLocks noChangeShapeType="1"/>
          </p:cNvSpPr>
          <p:nvPr/>
        </p:nvSpPr>
        <p:spPr bwMode="auto">
          <a:xfrm>
            <a:off x="1961141" y="3311834"/>
            <a:ext cx="15128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16" name="Line 50"/>
          <p:cNvSpPr>
            <a:spLocks noChangeShapeType="1"/>
          </p:cNvSpPr>
          <p:nvPr/>
        </p:nvSpPr>
        <p:spPr bwMode="auto">
          <a:xfrm>
            <a:off x="1961141" y="3170705"/>
            <a:ext cx="15128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617" name="Line 51"/>
          <p:cNvSpPr>
            <a:spLocks noChangeShapeType="1"/>
          </p:cNvSpPr>
          <p:nvPr/>
        </p:nvSpPr>
        <p:spPr bwMode="auto">
          <a:xfrm>
            <a:off x="1961141" y="3025131"/>
            <a:ext cx="15128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618" name="Line 52"/>
          <p:cNvSpPr>
            <a:spLocks noChangeShapeType="1"/>
          </p:cNvSpPr>
          <p:nvPr/>
        </p:nvSpPr>
        <p:spPr bwMode="auto">
          <a:xfrm>
            <a:off x="1961141" y="2884001"/>
            <a:ext cx="15128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619" name="Line 53"/>
          <p:cNvSpPr>
            <a:spLocks noChangeShapeType="1"/>
          </p:cNvSpPr>
          <p:nvPr/>
        </p:nvSpPr>
        <p:spPr bwMode="auto">
          <a:xfrm>
            <a:off x="1961141" y="2739539"/>
            <a:ext cx="15128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620" name="Line 54"/>
          <p:cNvSpPr>
            <a:spLocks noChangeShapeType="1"/>
          </p:cNvSpPr>
          <p:nvPr/>
        </p:nvSpPr>
        <p:spPr bwMode="auto">
          <a:xfrm>
            <a:off x="1961141" y="2598411"/>
            <a:ext cx="15128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621" name="Line 55"/>
          <p:cNvSpPr>
            <a:spLocks noChangeShapeType="1"/>
          </p:cNvSpPr>
          <p:nvPr/>
        </p:nvSpPr>
        <p:spPr bwMode="auto">
          <a:xfrm>
            <a:off x="1961141" y="2452836"/>
            <a:ext cx="15128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622" name="Line 56"/>
          <p:cNvSpPr>
            <a:spLocks noChangeShapeType="1"/>
          </p:cNvSpPr>
          <p:nvPr/>
        </p:nvSpPr>
        <p:spPr bwMode="auto">
          <a:xfrm>
            <a:off x="1961141" y="2311709"/>
            <a:ext cx="15128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623" name="Line 57"/>
          <p:cNvSpPr>
            <a:spLocks noChangeShapeType="1"/>
          </p:cNvSpPr>
          <p:nvPr/>
        </p:nvSpPr>
        <p:spPr bwMode="auto">
          <a:xfrm>
            <a:off x="1961141" y="2166134"/>
            <a:ext cx="15128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624" name="Line 58"/>
          <p:cNvSpPr>
            <a:spLocks noChangeShapeType="1"/>
          </p:cNvSpPr>
          <p:nvPr/>
        </p:nvSpPr>
        <p:spPr bwMode="auto">
          <a:xfrm>
            <a:off x="1961141" y="2025006"/>
            <a:ext cx="15128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625" name="Line 59"/>
          <p:cNvSpPr>
            <a:spLocks noChangeShapeType="1"/>
          </p:cNvSpPr>
          <p:nvPr/>
        </p:nvSpPr>
        <p:spPr bwMode="auto">
          <a:xfrm>
            <a:off x="1961141" y="1883877"/>
            <a:ext cx="15128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626" name="Line 60"/>
          <p:cNvSpPr>
            <a:spLocks noChangeShapeType="1"/>
          </p:cNvSpPr>
          <p:nvPr/>
        </p:nvSpPr>
        <p:spPr bwMode="auto">
          <a:xfrm>
            <a:off x="1961141" y="1739415"/>
            <a:ext cx="15128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627" name="Line 61"/>
          <p:cNvSpPr>
            <a:spLocks noChangeShapeType="1"/>
          </p:cNvSpPr>
          <p:nvPr/>
        </p:nvSpPr>
        <p:spPr bwMode="auto">
          <a:xfrm>
            <a:off x="1961141" y="1597175"/>
            <a:ext cx="15128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628" name="Line 62"/>
          <p:cNvSpPr>
            <a:spLocks noChangeShapeType="1"/>
          </p:cNvSpPr>
          <p:nvPr/>
        </p:nvSpPr>
        <p:spPr bwMode="auto">
          <a:xfrm>
            <a:off x="1961141" y="1452712"/>
            <a:ext cx="15128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629" name="Line 63"/>
          <p:cNvSpPr>
            <a:spLocks noChangeShapeType="1"/>
          </p:cNvSpPr>
          <p:nvPr/>
        </p:nvSpPr>
        <p:spPr bwMode="auto">
          <a:xfrm>
            <a:off x="1961141" y="1311583"/>
            <a:ext cx="15128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630" name="Line 64"/>
          <p:cNvSpPr>
            <a:spLocks noChangeShapeType="1"/>
          </p:cNvSpPr>
          <p:nvPr/>
        </p:nvSpPr>
        <p:spPr bwMode="auto">
          <a:xfrm>
            <a:off x="1961141" y="1166010"/>
            <a:ext cx="15128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631" name="Line 65"/>
          <p:cNvSpPr>
            <a:spLocks noChangeShapeType="1"/>
          </p:cNvSpPr>
          <p:nvPr/>
        </p:nvSpPr>
        <p:spPr bwMode="auto">
          <a:xfrm>
            <a:off x="1961141" y="1024881"/>
            <a:ext cx="15128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632" name="Line 66"/>
          <p:cNvSpPr>
            <a:spLocks noChangeShapeType="1"/>
          </p:cNvSpPr>
          <p:nvPr/>
        </p:nvSpPr>
        <p:spPr bwMode="auto">
          <a:xfrm>
            <a:off x="1976270" y="3311834"/>
            <a:ext cx="6110379" cy="0"/>
          </a:xfrm>
          <a:prstGeom prst="line">
            <a:avLst/>
          </a:prstGeom>
          <a:noFill/>
          <a:ln w="6350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1747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33" name="Line 67"/>
          <p:cNvSpPr>
            <a:spLocks noChangeShapeType="1"/>
          </p:cNvSpPr>
          <p:nvPr/>
        </p:nvSpPr>
        <p:spPr bwMode="auto">
          <a:xfrm flipV="1">
            <a:off x="1976268" y="3311834"/>
            <a:ext cx="0" cy="15558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34" name="Line 68"/>
          <p:cNvSpPr>
            <a:spLocks noChangeShapeType="1"/>
          </p:cNvSpPr>
          <p:nvPr/>
        </p:nvSpPr>
        <p:spPr bwMode="auto">
          <a:xfrm flipV="1">
            <a:off x="2586894" y="3311834"/>
            <a:ext cx="0" cy="15558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35" name="Line 69"/>
          <p:cNvSpPr>
            <a:spLocks noChangeShapeType="1"/>
          </p:cNvSpPr>
          <p:nvPr/>
        </p:nvSpPr>
        <p:spPr bwMode="auto">
          <a:xfrm flipV="1">
            <a:off x="3197519" y="3311834"/>
            <a:ext cx="0" cy="15558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36" name="Line 70"/>
          <p:cNvSpPr>
            <a:spLocks noChangeShapeType="1"/>
          </p:cNvSpPr>
          <p:nvPr/>
        </p:nvSpPr>
        <p:spPr bwMode="auto">
          <a:xfrm flipV="1">
            <a:off x="3808144" y="3311834"/>
            <a:ext cx="0" cy="15558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37" name="Line 71"/>
          <p:cNvSpPr>
            <a:spLocks noChangeShapeType="1"/>
          </p:cNvSpPr>
          <p:nvPr/>
        </p:nvSpPr>
        <p:spPr bwMode="auto">
          <a:xfrm flipV="1">
            <a:off x="4420143" y="3311834"/>
            <a:ext cx="0" cy="15558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38" name="Line 72"/>
          <p:cNvSpPr>
            <a:spLocks noChangeShapeType="1"/>
          </p:cNvSpPr>
          <p:nvPr/>
        </p:nvSpPr>
        <p:spPr bwMode="auto">
          <a:xfrm flipV="1">
            <a:off x="5030771" y="3311834"/>
            <a:ext cx="0" cy="15558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39" name="Line 73"/>
          <p:cNvSpPr>
            <a:spLocks noChangeShapeType="1"/>
          </p:cNvSpPr>
          <p:nvPr/>
        </p:nvSpPr>
        <p:spPr bwMode="auto">
          <a:xfrm flipV="1">
            <a:off x="5371241" y="3311834"/>
            <a:ext cx="0" cy="15558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40" name="Line 74"/>
          <p:cNvSpPr>
            <a:spLocks noChangeShapeType="1"/>
          </p:cNvSpPr>
          <p:nvPr/>
        </p:nvSpPr>
        <p:spPr bwMode="auto">
          <a:xfrm flipV="1">
            <a:off x="5983242" y="3311834"/>
            <a:ext cx="0" cy="15558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41" name="Line 75"/>
          <p:cNvSpPr>
            <a:spLocks noChangeShapeType="1"/>
          </p:cNvSpPr>
          <p:nvPr/>
        </p:nvSpPr>
        <p:spPr bwMode="auto">
          <a:xfrm flipV="1">
            <a:off x="6593868" y="3311834"/>
            <a:ext cx="0" cy="15558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42" name="Line 76"/>
          <p:cNvSpPr>
            <a:spLocks noChangeShapeType="1"/>
          </p:cNvSpPr>
          <p:nvPr/>
        </p:nvSpPr>
        <p:spPr bwMode="auto">
          <a:xfrm flipV="1">
            <a:off x="7204492" y="3311834"/>
            <a:ext cx="0" cy="15558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43" name="Line 77"/>
          <p:cNvSpPr>
            <a:spLocks noChangeShapeType="1"/>
          </p:cNvSpPr>
          <p:nvPr/>
        </p:nvSpPr>
        <p:spPr bwMode="auto">
          <a:xfrm flipV="1">
            <a:off x="7816494" y="3311834"/>
            <a:ext cx="0" cy="15558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44" name="Rectangle 78"/>
          <p:cNvSpPr>
            <a:spLocks noChangeArrowheads="1"/>
          </p:cNvSpPr>
          <p:nvPr/>
        </p:nvSpPr>
        <p:spPr bwMode="auto">
          <a:xfrm>
            <a:off x="1943262" y="333183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0</a:t>
            </a:r>
          </a:p>
        </p:txBody>
      </p:sp>
      <p:sp>
        <p:nvSpPr>
          <p:cNvPr id="645" name="Rectangle 79"/>
          <p:cNvSpPr>
            <a:spLocks noChangeArrowheads="1"/>
          </p:cNvSpPr>
          <p:nvPr/>
        </p:nvSpPr>
        <p:spPr bwMode="auto">
          <a:xfrm>
            <a:off x="2553888" y="333183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3</a:t>
            </a:r>
          </a:p>
        </p:txBody>
      </p:sp>
      <p:sp>
        <p:nvSpPr>
          <p:cNvPr id="646" name="Rectangle 80"/>
          <p:cNvSpPr>
            <a:spLocks noChangeArrowheads="1"/>
          </p:cNvSpPr>
          <p:nvPr/>
        </p:nvSpPr>
        <p:spPr bwMode="auto">
          <a:xfrm>
            <a:off x="3164512" y="333183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6</a:t>
            </a:r>
          </a:p>
        </p:txBody>
      </p:sp>
      <p:sp>
        <p:nvSpPr>
          <p:cNvPr id="647" name="Rectangle 81"/>
          <p:cNvSpPr>
            <a:spLocks noChangeArrowheads="1"/>
          </p:cNvSpPr>
          <p:nvPr/>
        </p:nvSpPr>
        <p:spPr bwMode="auto">
          <a:xfrm>
            <a:off x="3775138" y="3331837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9</a:t>
            </a:r>
          </a:p>
        </p:txBody>
      </p:sp>
      <p:sp>
        <p:nvSpPr>
          <p:cNvPr id="648" name="Rectangle 82"/>
          <p:cNvSpPr>
            <a:spLocks noChangeArrowheads="1"/>
          </p:cNvSpPr>
          <p:nvPr/>
        </p:nvSpPr>
        <p:spPr bwMode="auto">
          <a:xfrm>
            <a:off x="4366509" y="3331837"/>
            <a:ext cx="12824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12</a:t>
            </a:r>
          </a:p>
        </p:txBody>
      </p:sp>
      <p:sp>
        <p:nvSpPr>
          <p:cNvPr id="649" name="Rectangle 83"/>
          <p:cNvSpPr>
            <a:spLocks noChangeArrowheads="1"/>
          </p:cNvSpPr>
          <p:nvPr/>
        </p:nvSpPr>
        <p:spPr bwMode="auto">
          <a:xfrm>
            <a:off x="4977134" y="3331837"/>
            <a:ext cx="12824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15</a:t>
            </a:r>
          </a:p>
        </p:txBody>
      </p:sp>
      <p:sp>
        <p:nvSpPr>
          <p:cNvPr id="650" name="Rectangle 84"/>
          <p:cNvSpPr>
            <a:spLocks noChangeArrowheads="1"/>
          </p:cNvSpPr>
          <p:nvPr/>
        </p:nvSpPr>
        <p:spPr bwMode="auto">
          <a:xfrm>
            <a:off x="5587758" y="3331837"/>
            <a:ext cx="12824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18</a:t>
            </a:r>
          </a:p>
        </p:txBody>
      </p:sp>
      <p:sp>
        <p:nvSpPr>
          <p:cNvPr id="651" name="Rectangle 85"/>
          <p:cNvSpPr>
            <a:spLocks noChangeArrowheads="1"/>
          </p:cNvSpPr>
          <p:nvPr/>
        </p:nvSpPr>
        <p:spPr bwMode="auto">
          <a:xfrm>
            <a:off x="6199760" y="3331837"/>
            <a:ext cx="12824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21</a:t>
            </a:r>
          </a:p>
        </p:txBody>
      </p:sp>
      <p:sp>
        <p:nvSpPr>
          <p:cNvPr id="652" name="Rectangle 86"/>
          <p:cNvSpPr>
            <a:spLocks noChangeArrowheads="1"/>
          </p:cNvSpPr>
          <p:nvPr/>
        </p:nvSpPr>
        <p:spPr bwMode="auto">
          <a:xfrm>
            <a:off x="6810385" y="3331837"/>
            <a:ext cx="12824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24</a:t>
            </a:r>
          </a:p>
        </p:txBody>
      </p:sp>
      <p:sp>
        <p:nvSpPr>
          <p:cNvPr id="653" name="Rectangle 87"/>
          <p:cNvSpPr>
            <a:spLocks noChangeArrowheads="1"/>
          </p:cNvSpPr>
          <p:nvPr/>
        </p:nvSpPr>
        <p:spPr bwMode="auto">
          <a:xfrm>
            <a:off x="7421010" y="3331837"/>
            <a:ext cx="12824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27</a:t>
            </a:r>
          </a:p>
        </p:txBody>
      </p:sp>
      <p:sp>
        <p:nvSpPr>
          <p:cNvPr id="654" name="Rectangle 88"/>
          <p:cNvSpPr>
            <a:spLocks noChangeArrowheads="1"/>
          </p:cNvSpPr>
          <p:nvPr/>
        </p:nvSpPr>
        <p:spPr bwMode="auto">
          <a:xfrm>
            <a:off x="8033011" y="3331837"/>
            <a:ext cx="12824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30</a:t>
            </a:r>
          </a:p>
        </p:txBody>
      </p:sp>
      <p:sp>
        <p:nvSpPr>
          <p:cNvPr id="655" name="Rectangle 89"/>
          <p:cNvSpPr>
            <a:spLocks noChangeArrowheads="1"/>
          </p:cNvSpPr>
          <p:nvPr/>
        </p:nvSpPr>
        <p:spPr bwMode="auto">
          <a:xfrm>
            <a:off x="4778843" y="3546765"/>
            <a:ext cx="60914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Time (</a:t>
            </a:r>
            <a:r>
              <a:rPr kumimoji="0" lang="pt-BR" altLang="pt-BR" sz="9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days</a:t>
            </a: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)</a:t>
            </a:r>
          </a:p>
        </p:txBody>
      </p:sp>
      <p:sp>
        <p:nvSpPr>
          <p:cNvPr id="656" name="Rectangle 90"/>
          <p:cNvSpPr>
            <a:spLocks noChangeArrowheads="1"/>
          </p:cNvSpPr>
          <p:nvPr/>
        </p:nvSpPr>
        <p:spPr bwMode="auto">
          <a:xfrm rot="16200000">
            <a:off x="568727" y="2019745"/>
            <a:ext cx="167353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Cumulative</a:t>
            </a: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MACE </a:t>
            </a:r>
            <a:r>
              <a:rPr kumimoji="0" lang="pt-BR" altLang="pt-BR" sz="9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incidence</a:t>
            </a: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(%)</a:t>
            </a:r>
          </a:p>
        </p:txBody>
      </p:sp>
      <p:sp>
        <p:nvSpPr>
          <p:cNvPr id="657" name="Line 92"/>
          <p:cNvSpPr>
            <a:spLocks noChangeShapeType="1"/>
          </p:cNvSpPr>
          <p:nvPr/>
        </p:nvSpPr>
        <p:spPr bwMode="auto">
          <a:xfrm>
            <a:off x="4879426" y="1433734"/>
            <a:ext cx="88018" cy="0"/>
          </a:xfrm>
          <a:prstGeom prst="line">
            <a:avLst/>
          </a:prstGeom>
          <a:noFill/>
          <a:ln w="28575" cap="flat">
            <a:solidFill>
              <a:srgbClr val="FFFF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658" name="Line 93"/>
          <p:cNvSpPr>
            <a:spLocks noChangeShapeType="1"/>
          </p:cNvSpPr>
          <p:nvPr/>
        </p:nvSpPr>
        <p:spPr bwMode="auto">
          <a:xfrm>
            <a:off x="4866380" y="1228250"/>
            <a:ext cx="86643" cy="0"/>
          </a:xfrm>
          <a:prstGeom prst="line">
            <a:avLst/>
          </a:prstGeom>
          <a:noFill/>
          <a:ln w="28575" cap="flat">
            <a:solidFill>
              <a:schemeClr val="accent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659" name="Line 94"/>
          <p:cNvSpPr>
            <a:spLocks noChangeShapeType="1"/>
          </p:cNvSpPr>
          <p:nvPr/>
        </p:nvSpPr>
        <p:spPr bwMode="auto">
          <a:xfrm>
            <a:off x="3431423" y="1419358"/>
            <a:ext cx="86643" cy="0"/>
          </a:xfrm>
          <a:prstGeom prst="line">
            <a:avLst/>
          </a:prstGeom>
          <a:noFill/>
          <a:ln w="28575" cap="flat">
            <a:solidFill>
              <a:srgbClr val="FF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660" name="Line 95"/>
          <p:cNvSpPr>
            <a:spLocks noChangeShapeType="1"/>
          </p:cNvSpPr>
          <p:nvPr/>
        </p:nvSpPr>
        <p:spPr bwMode="auto">
          <a:xfrm>
            <a:off x="3427298" y="1228252"/>
            <a:ext cx="92143" cy="0"/>
          </a:xfrm>
          <a:prstGeom prst="line">
            <a:avLst/>
          </a:prstGeom>
          <a:noFill/>
          <a:ln w="28575" cap="flat">
            <a:solidFill>
              <a:schemeClr val="accent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1747" tIns="35873" rIns="71747" bIns="35873" numCol="1" anchor="t" anchorCtr="0" compatLnSpc="1">
            <a:prstTxWarp prst="textNoShape">
              <a:avLst/>
            </a:prstTxWarp>
          </a:bodyPr>
          <a:lstStyle/>
          <a:p>
            <a:pPr defTabSz="717473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661" name="Rectangle 96"/>
          <p:cNvSpPr>
            <a:spLocks noChangeArrowheads="1"/>
          </p:cNvSpPr>
          <p:nvPr/>
        </p:nvSpPr>
        <p:spPr bwMode="auto">
          <a:xfrm>
            <a:off x="5010181" y="1392101"/>
            <a:ext cx="111569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Atorvastatin</a:t>
            </a: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, Non-PCI</a:t>
            </a:r>
          </a:p>
        </p:txBody>
      </p:sp>
      <p:sp>
        <p:nvSpPr>
          <p:cNvPr id="662" name="Rectangle 97"/>
          <p:cNvSpPr>
            <a:spLocks noChangeArrowheads="1"/>
          </p:cNvSpPr>
          <p:nvPr/>
        </p:nvSpPr>
        <p:spPr bwMode="auto">
          <a:xfrm>
            <a:off x="5008486" y="1186617"/>
            <a:ext cx="92333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Placebo, Non-PCI</a:t>
            </a:r>
          </a:p>
        </p:txBody>
      </p:sp>
      <p:sp>
        <p:nvSpPr>
          <p:cNvPr id="663" name="Rectangle 98"/>
          <p:cNvSpPr>
            <a:spLocks noChangeArrowheads="1"/>
          </p:cNvSpPr>
          <p:nvPr/>
        </p:nvSpPr>
        <p:spPr bwMode="auto">
          <a:xfrm>
            <a:off x="3556674" y="1377725"/>
            <a:ext cx="86562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Atorvastatin</a:t>
            </a: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, PCI</a:t>
            </a:r>
          </a:p>
        </p:txBody>
      </p:sp>
      <p:sp>
        <p:nvSpPr>
          <p:cNvPr id="664" name="Rectangle 99"/>
          <p:cNvSpPr>
            <a:spLocks noChangeArrowheads="1"/>
          </p:cNvSpPr>
          <p:nvPr/>
        </p:nvSpPr>
        <p:spPr bwMode="auto">
          <a:xfrm>
            <a:off x="3556674" y="1186618"/>
            <a:ext cx="67326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Placebo, PCI</a:t>
            </a:r>
          </a:p>
        </p:txBody>
      </p:sp>
      <p:sp>
        <p:nvSpPr>
          <p:cNvPr id="665" name="Rectangle 103"/>
          <p:cNvSpPr>
            <a:spLocks noChangeArrowheads="1"/>
          </p:cNvSpPr>
          <p:nvPr/>
        </p:nvSpPr>
        <p:spPr bwMode="auto">
          <a:xfrm>
            <a:off x="1915852" y="3819986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734</a:t>
            </a:r>
          </a:p>
        </p:txBody>
      </p:sp>
      <p:sp>
        <p:nvSpPr>
          <p:cNvPr id="666" name="Rectangle 104"/>
          <p:cNvSpPr>
            <a:spLocks noChangeArrowheads="1"/>
          </p:cNvSpPr>
          <p:nvPr/>
        </p:nvSpPr>
        <p:spPr bwMode="auto">
          <a:xfrm>
            <a:off x="2527853" y="3819986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707</a:t>
            </a:r>
          </a:p>
        </p:txBody>
      </p:sp>
      <p:sp>
        <p:nvSpPr>
          <p:cNvPr id="667" name="Rectangle 105"/>
          <p:cNvSpPr>
            <a:spLocks noChangeArrowheads="1"/>
          </p:cNvSpPr>
          <p:nvPr/>
        </p:nvSpPr>
        <p:spPr bwMode="auto">
          <a:xfrm>
            <a:off x="3143979" y="3819986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697</a:t>
            </a:r>
          </a:p>
        </p:txBody>
      </p:sp>
      <p:sp>
        <p:nvSpPr>
          <p:cNvPr id="668" name="Rectangle 106"/>
          <p:cNvSpPr>
            <a:spLocks noChangeArrowheads="1"/>
          </p:cNvSpPr>
          <p:nvPr/>
        </p:nvSpPr>
        <p:spPr bwMode="auto">
          <a:xfrm>
            <a:off x="3754606" y="3819986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690</a:t>
            </a:r>
          </a:p>
        </p:txBody>
      </p:sp>
      <p:sp>
        <p:nvSpPr>
          <p:cNvPr id="669" name="Rectangle 107"/>
          <p:cNvSpPr>
            <a:spLocks noChangeArrowheads="1"/>
          </p:cNvSpPr>
          <p:nvPr/>
        </p:nvSpPr>
        <p:spPr bwMode="auto">
          <a:xfrm>
            <a:off x="4365230" y="3819986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687</a:t>
            </a:r>
          </a:p>
        </p:txBody>
      </p:sp>
      <p:sp>
        <p:nvSpPr>
          <p:cNvPr id="670" name="Rectangle 108"/>
          <p:cNvSpPr>
            <a:spLocks noChangeArrowheads="1"/>
          </p:cNvSpPr>
          <p:nvPr/>
        </p:nvSpPr>
        <p:spPr bwMode="auto">
          <a:xfrm>
            <a:off x="4981356" y="3819986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686</a:t>
            </a:r>
          </a:p>
        </p:txBody>
      </p:sp>
      <p:sp>
        <p:nvSpPr>
          <p:cNvPr id="671" name="Rectangle 109"/>
          <p:cNvSpPr>
            <a:spLocks noChangeArrowheads="1"/>
          </p:cNvSpPr>
          <p:nvPr/>
        </p:nvSpPr>
        <p:spPr bwMode="auto">
          <a:xfrm>
            <a:off x="5591982" y="3819986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683</a:t>
            </a:r>
          </a:p>
        </p:txBody>
      </p:sp>
      <p:sp>
        <p:nvSpPr>
          <p:cNvPr id="672" name="Rectangle 110"/>
          <p:cNvSpPr>
            <a:spLocks noChangeArrowheads="1"/>
          </p:cNvSpPr>
          <p:nvPr/>
        </p:nvSpPr>
        <p:spPr bwMode="auto">
          <a:xfrm>
            <a:off x="6208109" y="3819986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681</a:t>
            </a:r>
          </a:p>
        </p:txBody>
      </p:sp>
      <p:sp>
        <p:nvSpPr>
          <p:cNvPr id="673" name="Rectangle 111"/>
          <p:cNvSpPr>
            <a:spLocks noChangeArrowheads="1"/>
          </p:cNvSpPr>
          <p:nvPr/>
        </p:nvSpPr>
        <p:spPr bwMode="auto">
          <a:xfrm>
            <a:off x="6818733" y="3819986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680</a:t>
            </a:r>
          </a:p>
        </p:txBody>
      </p:sp>
      <p:sp>
        <p:nvSpPr>
          <p:cNvPr id="674" name="Rectangle 112"/>
          <p:cNvSpPr>
            <a:spLocks noChangeArrowheads="1"/>
          </p:cNvSpPr>
          <p:nvPr/>
        </p:nvSpPr>
        <p:spPr bwMode="auto">
          <a:xfrm>
            <a:off x="7434860" y="3819986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672</a:t>
            </a:r>
          </a:p>
        </p:txBody>
      </p:sp>
      <p:sp>
        <p:nvSpPr>
          <p:cNvPr id="675" name="Rectangle 113"/>
          <p:cNvSpPr>
            <a:spLocks noChangeArrowheads="1"/>
          </p:cNvSpPr>
          <p:nvPr/>
        </p:nvSpPr>
        <p:spPr bwMode="auto">
          <a:xfrm>
            <a:off x="8046860" y="3819986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658</a:t>
            </a:r>
          </a:p>
        </p:txBody>
      </p:sp>
      <p:sp>
        <p:nvSpPr>
          <p:cNvPr id="676" name="Rectangle 114"/>
          <p:cNvSpPr>
            <a:spLocks noChangeArrowheads="1"/>
          </p:cNvSpPr>
          <p:nvPr/>
        </p:nvSpPr>
        <p:spPr bwMode="auto">
          <a:xfrm>
            <a:off x="1911791" y="3992402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743</a:t>
            </a:r>
          </a:p>
        </p:txBody>
      </p:sp>
      <p:sp>
        <p:nvSpPr>
          <p:cNvPr id="677" name="Rectangle 115"/>
          <p:cNvSpPr>
            <a:spLocks noChangeArrowheads="1"/>
          </p:cNvSpPr>
          <p:nvPr/>
        </p:nvSpPr>
        <p:spPr bwMode="auto">
          <a:xfrm>
            <a:off x="2523792" y="3992402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727</a:t>
            </a:r>
          </a:p>
        </p:txBody>
      </p:sp>
      <p:sp>
        <p:nvSpPr>
          <p:cNvPr id="678" name="Rectangle 116"/>
          <p:cNvSpPr>
            <a:spLocks noChangeArrowheads="1"/>
          </p:cNvSpPr>
          <p:nvPr/>
        </p:nvSpPr>
        <p:spPr bwMode="auto">
          <a:xfrm>
            <a:off x="3139919" y="3992402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722</a:t>
            </a:r>
          </a:p>
        </p:txBody>
      </p:sp>
      <p:sp>
        <p:nvSpPr>
          <p:cNvPr id="679" name="Rectangle 117"/>
          <p:cNvSpPr>
            <a:spLocks noChangeArrowheads="1"/>
          </p:cNvSpPr>
          <p:nvPr/>
        </p:nvSpPr>
        <p:spPr bwMode="auto">
          <a:xfrm>
            <a:off x="3750543" y="3992402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715</a:t>
            </a:r>
          </a:p>
        </p:txBody>
      </p:sp>
      <p:sp>
        <p:nvSpPr>
          <p:cNvPr id="680" name="Rectangle 118"/>
          <p:cNvSpPr>
            <a:spLocks noChangeArrowheads="1"/>
          </p:cNvSpPr>
          <p:nvPr/>
        </p:nvSpPr>
        <p:spPr bwMode="auto">
          <a:xfrm>
            <a:off x="4361169" y="3992402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711</a:t>
            </a:r>
          </a:p>
        </p:txBody>
      </p:sp>
      <p:sp>
        <p:nvSpPr>
          <p:cNvPr id="681" name="Rectangle 119"/>
          <p:cNvSpPr>
            <a:spLocks noChangeArrowheads="1"/>
          </p:cNvSpPr>
          <p:nvPr/>
        </p:nvSpPr>
        <p:spPr bwMode="auto">
          <a:xfrm>
            <a:off x="4977296" y="3992402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710</a:t>
            </a:r>
          </a:p>
        </p:txBody>
      </p:sp>
      <p:sp>
        <p:nvSpPr>
          <p:cNvPr id="682" name="Rectangle 120"/>
          <p:cNvSpPr>
            <a:spLocks noChangeArrowheads="1"/>
          </p:cNvSpPr>
          <p:nvPr/>
        </p:nvSpPr>
        <p:spPr bwMode="auto">
          <a:xfrm>
            <a:off x="5587921" y="3992402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709</a:t>
            </a:r>
          </a:p>
        </p:txBody>
      </p:sp>
      <p:sp>
        <p:nvSpPr>
          <p:cNvPr id="683" name="Rectangle 121"/>
          <p:cNvSpPr>
            <a:spLocks noChangeArrowheads="1"/>
          </p:cNvSpPr>
          <p:nvPr/>
        </p:nvSpPr>
        <p:spPr bwMode="auto">
          <a:xfrm>
            <a:off x="6204047" y="3992402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702</a:t>
            </a:r>
          </a:p>
        </p:txBody>
      </p:sp>
      <p:sp>
        <p:nvSpPr>
          <p:cNvPr id="684" name="Rectangle 122"/>
          <p:cNvSpPr>
            <a:spLocks noChangeArrowheads="1"/>
          </p:cNvSpPr>
          <p:nvPr/>
        </p:nvSpPr>
        <p:spPr bwMode="auto">
          <a:xfrm>
            <a:off x="6814673" y="3992402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702</a:t>
            </a:r>
          </a:p>
        </p:txBody>
      </p:sp>
      <p:sp>
        <p:nvSpPr>
          <p:cNvPr id="685" name="Rectangle 123"/>
          <p:cNvSpPr>
            <a:spLocks noChangeArrowheads="1"/>
          </p:cNvSpPr>
          <p:nvPr/>
        </p:nvSpPr>
        <p:spPr bwMode="auto">
          <a:xfrm>
            <a:off x="7430798" y="3992402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696</a:t>
            </a:r>
          </a:p>
        </p:txBody>
      </p:sp>
      <p:sp>
        <p:nvSpPr>
          <p:cNvPr id="686" name="Rectangle 124"/>
          <p:cNvSpPr>
            <a:spLocks noChangeArrowheads="1"/>
          </p:cNvSpPr>
          <p:nvPr/>
        </p:nvSpPr>
        <p:spPr bwMode="auto">
          <a:xfrm>
            <a:off x="8042798" y="3992402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681</a:t>
            </a:r>
          </a:p>
        </p:txBody>
      </p:sp>
      <p:sp>
        <p:nvSpPr>
          <p:cNvPr id="687" name="Rectangle 125"/>
          <p:cNvSpPr>
            <a:spLocks noChangeArrowheads="1"/>
          </p:cNvSpPr>
          <p:nvPr/>
        </p:nvSpPr>
        <p:spPr bwMode="auto">
          <a:xfrm>
            <a:off x="1875874" y="4357250"/>
            <a:ext cx="2564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1351</a:t>
            </a:r>
          </a:p>
        </p:txBody>
      </p:sp>
      <p:sp>
        <p:nvSpPr>
          <p:cNvPr id="688" name="Rectangle 126"/>
          <p:cNvSpPr>
            <a:spLocks noChangeArrowheads="1"/>
          </p:cNvSpPr>
          <p:nvPr/>
        </p:nvSpPr>
        <p:spPr bwMode="auto">
          <a:xfrm>
            <a:off x="2487875" y="4357250"/>
            <a:ext cx="2564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1295</a:t>
            </a:r>
          </a:p>
        </p:txBody>
      </p:sp>
      <p:sp>
        <p:nvSpPr>
          <p:cNvPr id="689" name="Rectangle 127"/>
          <p:cNvSpPr>
            <a:spLocks noChangeArrowheads="1"/>
          </p:cNvSpPr>
          <p:nvPr/>
        </p:nvSpPr>
        <p:spPr bwMode="auto">
          <a:xfrm>
            <a:off x="3104001" y="4357250"/>
            <a:ext cx="2564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1290</a:t>
            </a:r>
          </a:p>
        </p:txBody>
      </p:sp>
      <p:sp>
        <p:nvSpPr>
          <p:cNvPr id="690" name="Rectangle 128"/>
          <p:cNvSpPr>
            <a:spLocks noChangeArrowheads="1"/>
          </p:cNvSpPr>
          <p:nvPr/>
        </p:nvSpPr>
        <p:spPr bwMode="auto">
          <a:xfrm>
            <a:off x="3714625" y="4357250"/>
            <a:ext cx="2564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1276</a:t>
            </a:r>
          </a:p>
        </p:txBody>
      </p:sp>
      <p:sp>
        <p:nvSpPr>
          <p:cNvPr id="691" name="Rectangle 129"/>
          <p:cNvSpPr>
            <a:spLocks noChangeArrowheads="1"/>
          </p:cNvSpPr>
          <p:nvPr/>
        </p:nvSpPr>
        <p:spPr bwMode="auto">
          <a:xfrm>
            <a:off x="4325251" y="4357250"/>
            <a:ext cx="2564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1273</a:t>
            </a:r>
          </a:p>
        </p:txBody>
      </p:sp>
      <p:sp>
        <p:nvSpPr>
          <p:cNvPr id="692" name="Rectangle 130"/>
          <p:cNvSpPr>
            <a:spLocks noChangeArrowheads="1"/>
          </p:cNvSpPr>
          <p:nvPr/>
        </p:nvSpPr>
        <p:spPr bwMode="auto">
          <a:xfrm>
            <a:off x="4941377" y="4357250"/>
            <a:ext cx="2564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1270</a:t>
            </a:r>
          </a:p>
        </p:txBody>
      </p:sp>
      <p:sp>
        <p:nvSpPr>
          <p:cNvPr id="693" name="Rectangle 131"/>
          <p:cNvSpPr>
            <a:spLocks noChangeArrowheads="1"/>
          </p:cNvSpPr>
          <p:nvPr/>
        </p:nvSpPr>
        <p:spPr bwMode="auto">
          <a:xfrm>
            <a:off x="5552002" y="4357250"/>
            <a:ext cx="2564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1266</a:t>
            </a:r>
          </a:p>
        </p:txBody>
      </p:sp>
      <p:sp>
        <p:nvSpPr>
          <p:cNvPr id="694" name="Rectangle 132"/>
          <p:cNvSpPr>
            <a:spLocks noChangeArrowheads="1"/>
          </p:cNvSpPr>
          <p:nvPr/>
        </p:nvSpPr>
        <p:spPr bwMode="auto">
          <a:xfrm>
            <a:off x="6168130" y="4357250"/>
            <a:ext cx="2564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1261</a:t>
            </a:r>
          </a:p>
        </p:txBody>
      </p:sp>
      <p:sp>
        <p:nvSpPr>
          <p:cNvPr id="695" name="Rectangle 133"/>
          <p:cNvSpPr>
            <a:spLocks noChangeArrowheads="1"/>
          </p:cNvSpPr>
          <p:nvPr/>
        </p:nvSpPr>
        <p:spPr bwMode="auto">
          <a:xfrm>
            <a:off x="6778755" y="4357250"/>
            <a:ext cx="2564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1254</a:t>
            </a:r>
          </a:p>
        </p:txBody>
      </p:sp>
      <p:sp>
        <p:nvSpPr>
          <p:cNvPr id="696" name="Rectangle 134"/>
          <p:cNvSpPr>
            <a:spLocks noChangeArrowheads="1"/>
          </p:cNvSpPr>
          <p:nvPr/>
        </p:nvSpPr>
        <p:spPr bwMode="auto">
          <a:xfrm>
            <a:off x="7394881" y="4357250"/>
            <a:ext cx="2564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1248</a:t>
            </a:r>
          </a:p>
        </p:txBody>
      </p:sp>
      <p:sp>
        <p:nvSpPr>
          <p:cNvPr id="697" name="Rectangle 135"/>
          <p:cNvSpPr>
            <a:spLocks noChangeArrowheads="1"/>
          </p:cNvSpPr>
          <p:nvPr/>
        </p:nvSpPr>
        <p:spPr bwMode="auto">
          <a:xfrm>
            <a:off x="8006881" y="4357250"/>
            <a:ext cx="2564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1235</a:t>
            </a:r>
          </a:p>
        </p:txBody>
      </p:sp>
      <p:sp>
        <p:nvSpPr>
          <p:cNvPr id="698" name="Rectangle 136"/>
          <p:cNvSpPr>
            <a:spLocks noChangeArrowheads="1"/>
          </p:cNvSpPr>
          <p:nvPr/>
        </p:nvSpPr>
        <p:spPr bwMode="auto">
          <a:xfrm>
            <a:off x="1875874" y="4515691"/>
            <a:ext cx="2564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1359</a:t>
            </a:r>
          </a:p>
        </p:txBody>
      </p:sp>
      <p:sp>
        <p:nvSpPr>
          <p:cNvPr id="699" name="Rectangle 137"/>
          <p:cNvSpPr>
            <a:spLocks noChangeArrowheads="1"/>
          </p:cNvSpPr>
          <p:nvPr/>
        </p:nvSpPr>
        <p:spPr bwMode="auto">
          <a:xfrm>
            <a:off x="2487875" y="4515691"/>
            <a:ext cx="2564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1283</a:t>
            </a:r>
          </a:p>
        </p:txBody>
      </p:sp>
      <p:sp>
        <p:nvSpPr>
          <p:cNvPr id="700" name="Rectangle 138"/>
          <p:cNvSpPr>
            <a:spLocks noChangeArrowheads="1"/>
          </p:cNvSpPr>
          <p:nvPr/>
        </p:nvSpPr>
        <p:spPr bwMode="auto">
          <a:xfrm>
            <a:off x="3104001" y="4515691"/>
            <a:ext cx="2564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1267</a:t>
            </a:r>
          </a:p>
        </p:txBody>
      </p:sp>
      <p:sp>
        <p:nvSpPr>
          <p:cNvPr id="701" name="Rectangle 139"/>
          <p:cNvSpPr>
            <a:spLocks noChangeArrowheads="1"/>
          </p:cNvSpPr>
          <p:nvPr/>
        </p:nvSpPr>
        <p:spPr bwMode="auto">
          <a:xfrm>
            <a:off x="3714625" y="4515691"/>
            <a:ext cx="2564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1259</a:t>
            </a:r>
          </a:p>
        </p:txBody>
      </p:sp>
      <p:sp>
        <p:nvSpPr>
          <p:cNvPr id="702" name="Rectangle 140"/>
          <p:cNvSpPr>
            <a:spLocks noChangeArrowheads="1"/>
          </p:cNvSpPr>
          <p:nvPr/>
        </p:nvSpPr>
        <p:spPr bwMode="auto">
          <a:xfrm>
            <a:off x="4325251" y="4515691"/>
            <a:ext cx="2564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1257</a:t>
            </a:r>
          </a:p>
        </p:txBody>
      </p:sp>
      <p:sp>
        <p:nvSpPr>
          <p:cNvPr id="703" name="Rectangle 141"/>
          <p:cNvSpPr>
            <a:spLocks noChangeArrowheads="1"/>
          </p:cNvSpPr>
          <p:nvPr/>
        </p:nvSpPr>
        <p:spPr bwMode="auto">
          <a:xfrm>
            <a:off x="4941377" y="4515691"/>
            <a:ext cx="2564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1253</a:t>
            </a:r>
          </a:p>
        </p:txBody>
      </p:sp>
      <p:sp>
        <p:nvSpPr>
          <p:cNvPr id="704" name="Rectangle 142"/>
          <p:cNvSpPr>
            <a:spLocks noChangeArrowheads="1"/>
          </p:cNvSpPr>
          <p:nvPr/>
        </p:nvSpPr>
        <p:spPr bwMode="auto">
          <a:xfrm>
            <a:off x="5552002" y="4515691"/>
            <a:ext cx="2564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1249</a:t>
            </a:r>
          </a:p>
        </p:txBody>
      </p:sp>
      <p:sp>
        <p:nvSpPr>
          <p:cNvPr id="705" name="Rectangle 143"/>
          <p:cNvSpPr>
            <a:spLocks noChangeArrowheads="1"/>
          </p:cNvSpPr>
          <p:nvPr/>
        </p:nvSpPr>
        <p:spPr bwMode="auto">
          <a:xfrm>
            <a:off x="6168130" y="4515691"/>
            <a:ext cx="2564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1247</a:t>
            </a:r>
          </a:p>
        </p:txBody>
      </p:sp>
      <p:sp>
        <p:nvSpPr>
          <p:cNvPr id="706" name="Rectangle 144"/>
          <p:cNvSpPr>
            <a:spLocks noChangeArrowheads="1"/>
          </p:cNvSpPr>
          <p:nvPr/>
        </p:nvSpPr>
        <p:spPr bwMode="auto">
          <a:xfrm>
            <a:off x="6778755" y="4515691"/>
            <a:ext cx="2564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1244</a:t>
            </a:r>
          </a:p>
        </p:txBody>
      </p:sp>
      <p:sp>
        <p:nvSpPr>
          <p:cNvPr id="707" name="Rectangle 145"/>
          <p:cNvSpPr>
            <a:spLocks noChangeArrowheads="1"/>
          </p:cNvSpPr>
          <p:nvPr/>
        </p:nvSpPr>
        <p:spPr bwMode="auto">
          <a:xfrm>
            <a:off x="7394881" y="4515691"/>
            <a:ext cx="2564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1239</a:t>
            </a:r>
          </a:p>
        </p:txBody>
      </p:sp>
      <p:sp>
        <p:nvSpPr>
          <p:cNvPr id="708" name="Rectangle 146"/>
          <p:cNvSpPr>
            <a:spLocks noChangeArrowheads="1"/>
          </p:cNvSpPr>
          <p:nvPr/>
        </p:nvSpPr>
        <p:spPr bwMode="auto">
          <a:xfrm>
            <a:off x="8006881" y="4515691"/>
            <a:ext cx="25648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1216</a:t>
            </a:r>
          </a:p>
        </p:txBody>
      </p:sp>
      <p:sp>
        <p:nvSpPr>
          <p:cNvPr id="709" name="Rectangle 147"/>
          <p:cNvSpPr>
            <a:spLocks noChangeArrowheads="1"/>
          </p:cNvSpPr>
          <p:nvPr/>
        </p:nvSpPr>
        <p:spPr bwMode="auto">
          <a:xfrm>
            <a:off x="1272448" y="4507912"/>
            <a:ext cx="41678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Placebo</a:t>
            </a:r>
          </a:p>
        </p:txBody>
      </p:sp>
      <p:sp>
        <p:nvSpPr>
          <p:cNvPr id="710" name="Rectangle 148"/>
          <p:cNvSpPr>
            <a:spLocks noChangeArrowheads="1"/>
          </p:cNvSpPr>
          <p:nvPr/>
        </p:nvSpPr>
        <p:spPr bwMode="auto">
          <a:xfrm>
            <a:off x="1272447" y="4349472"/>
            <a:ext cx="60914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717473"/>
            <a:r>
              <a:rPr lang="pt-BR" altLang="pt-BR" sz="900" b="0" i="0" dirty="0" err="1">
                <a:solidFill>
                  <a:prstClr val="white"/>
                </a:solidFill>
                <a:latin typeface="+mj-lt"/>
                <a:ea typeface="+mn-ea"/>
              </a:rPr>
              <a:t>Atorvastatin</a:t>
            </a:r>
            <a:endParaRPr lang="pt-BR" altLang="pt-BR" sz="900" b="0" i="0" dirty="0">
              <a:solidFill>
                <a:prstClr val="white"/>
              </a:solidFill>
              <a:latin typeface="+mj-lt"/>
              <a:ea typeface="+mn-ea"/>
            </a:endParaRPr>
          </a:p>
        </p:txBody>
      </p:sp>
      <p:sp>
        <p:nvSpPr>
          <p:cNvPr id="711" name="Rectangle 149"/>
          <p:cNvSpPr>
            <a:spLocks noChangeArrowheads="1"/>
          </p:cNvSpPr>
          <p:nvPr/>
        </p:nvSpPr>
        <p:spPr bwMode="auto">
          <a:xfrm>
            <a:off x="1313545" y="3984623"/>
            <a:ext cx="41678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Placebo</a:t>
            </a:r>
          </a:p>
        </p:txBody>
      </p:sp>
      <p:sp>
        <p:nvSpPr>
          <p:cNvPr id="712" name="Rectangle 150"/>
          <p:cNvSpPr>
            <a:spLocks noChangeArrowheads="1"/>
          </p:cNvSpPr>
          <p:nvPr/>
        </p:nvSpPr>
        <p:spPr bwMode="auto">
          <a:xfrm>
            <a:off x="1289111" y="3812207"/>
            <a:ext cx="60914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717473"/>
            <a:r>
              <a:rPr lang="pt-BR" altLang="pt-BR" sz="900" b="0" i="0" dirty="0" err="1">
                <a:solidFill>
                  <a:prstClr val="white"/>
                </a:solidFill>
                <a:latin typeface="+mj-lt"/>
                <a:ea typeface="+mn-ea"/>
              </a:rPr>
              <a:t>Atorvastatin</a:t>
            </a:r>
            <a:endParaRPr lang="pt-BR" altLang="pt-BR" sz="900" b="0" i="0" dirty="0">
              <a:solidFill>
                <a:prstClr val="white"/>
              </a:solidFill>
              <a:latin typeface="+mj-lt"/>
              <a:ea typeface="+mn-ea"/>
            </a:endParaRPr>
          </a:p>
        </p:txBody>
      </p:sp>
      <p:sp>
        <p:nvSpPr>
          <p:cNvPr id="713" name="Rectangle 151"/>
          <p:cNvSpPr>
            <a:spLocks noChangeArrowheads="1"/>
          </p:cNvSpPr>
          <p:nvPr/>
        </p:nvSpPr>
        <p:spPr bwMode="auto">
          <a:xfrm>
            <a:off x="1272448" y="3482557"/>
            <a:ext cx="55784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No. </a:t>
            </a:r>
            <a:r>
              <a:rPr kumimoji="0" lang="pt-BR" altLang="pt-BR" sz="90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at</a:t>
            </a:r>
            <a:r>
              <a:rPr kumimoji="0" lang="pt-BR" altLang="pt-BR" sz="90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</a:t>
            </a:r>
            <a:r>
              <a:rPr kumimoji="0" lang="pt-BR" altLang="pt-BR" sz="90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risk</a:t>
            </a:r>
            <a:endParaRPr kumimoji="0" lang="pt-BR" altLang="pt-BR" sz="90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714" name="Rectangle 29"/>
          <p:cNvSpPr>
            <a:spLocks noChangeArrowheads="1"/>
          </p:cNvSpPr>
          <p:nvPr/>
        </p:nvSpPr>
        <p:spPr bwMode="auto">
          <a:xfrm>
            <a:off x="6945722" y="3061533"/>
            <a:ext cx="103554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1747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(p-interaction </a:t>
            </a:r>
            <a:r>
              <a:rPr kumimoji="0" lang="pt-BR" altLang="pt-BR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=0.01</a:t>
            </a: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</a:t>
            </a:r>
          </a:p>
        </p:txBody>
      </p:sp>
      <p:sp>
        <p:nvSpPr>
          <p:cNvPr id="715" name="Rectangle 150"/>
          <p:cNvSpPr>
            <a:spLocks noChangeArrowheads="1"/>
          </p:cNvSpPr>
          <p:nvPr/>
        </p:nvSpPr>
        <p:spPr bwMode="auto">
          <a:xfrm>
            <a:off x="1272447" y="3668407"/>
            <a:ext cx="49372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717473"/>
            <a:r>
              <a:rPr lang="pt-BR" altLang="pt-BR" sz="900" i="0" dirty="0">
                <a:solidFill>
                  <a:prstClr val="white"/>
                </a:solidFill>
                <a:latin typeface="+mj-lt"/>
                <a:ea typeface="+mn-ea"/>
              </a:rPr>
              <a:t>Non-PCI:</a:t>
            </a:r>
          </a:p>
        </p:txBody>
      </p:sp>
      <p:sp>
        <p:nvSpPr>
          <p:cNvPr id="716" name="Rectangle 148"/>
          <p:cNvSpPr>
            <a:spLocks noChangeArrowheads="1"/>
          </p:cNvSpPr>
          <p:nvPr/>
        </p:nvSpPr>
        <p:spPr bwMode="auto">
          <a:xfrm>
            <a:off x="1272446" y="4192108"/>
            <a:ext cx="26609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717473"/>
            <a:r>
              <a:rPr lang="pt-BR" altLang="pt-BR" sz="900" i="0" dirty="0">
                <a:solidFill>
                  <a:prstClr val="white"/>
                </a:solidFill>
                <a:latin typeface="+mj-lt"/>
                <a:ea typeface="+mn-ea"/>
              </a:rPr>
              <a:t>PCI :</a:t>
            </a:r>
          </a:p>
        </p:txBody>
      </p:sp>
    </p:spTree>
    <p:extLst>
      <p:ext uri="{BB962C8B-B14F-4D97-AF65-F5344CB8AC3E}">
        <p14:creationId xmlns:p14="http://schemas.microsoft.com/office/powerpoint/2010/main" val="93893258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" grpId="0" animBg="1"/>
      <p:bldP spid="601" grpId="0" animBg="1"/>
      <p:bldP spid="602" grpId="0" animBg="1"/>
      <p:bldP spid="603" grpId="0" animBg="1"/>
      <p:bldP spid="604" grpId="0"/>
      <p:bldP spid="605" grpId="0"/>
      <p:bldP spid="7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Line 8"/>
          <p:cNvSpPr>
            <a:spLocks noChangeShapeType="1"/>
          </p:cNvSpPr>
          <p:nvPr/>
        </p:nvSpPr>
        <p:spPr bwMode="auto">
          <a:xfrm>
            <a:off x="1868927" y="3224748"/>
            <a:ext cx="6029237" cy="0"/>
          </a:xfrm>
          <a:prstGeom prst="line">
            <a:avLst/>
          </a:prstGeom>
          <a:noFill/>
          <a:ln w="6350" cap="rnd">
            <a:solidFill>
              <a:srgbClr val="CCCC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23" name="Freeform 25"/>
          <p:cNvSpPr>
            <a:spLocks/>
          </p:cNvSpPr>
          <p:nvPr/>
        </p:nvSpPr>
        <p:spPr bwMode="auto">
          <a:xfrm>
            <a:off x="1868927" y="2491323"/>
            <a:ext cx="6029237" cy="733425"/>
          </a:xfrm>
          <a:custGeom>
            <a:avLst/>
            <a:gdLst>
              <a:gd name="T0" fmla="*/ 4 w 1243"/>
              <a:gd name="T1" fmla="*/ 187 h 187"/>
              <a:gd name="T2" fmla="*/ 9 w 1243"/>
              <a:gd name="T3" fmla="*/ 120 h 187"/>
              <a:gd name="T4" fmla="*/ 12 w 1243"/>
              <a:gd name="T5" fmla="*/ 116 h 187"/>
              <a:gd name="T6" fmla="*/ 14 w 1243"/>
              <a:gd name="T7" fmla="*/ 112 h 187"/>
              <a:gd name="T8" fmla="*/ 15 w 1243"/>
              <a:gd name="T9" fmla="*/ 108 h 187"/>
              <a:gd name="T10" fmla="*/ 17 w 1243"/>
              <a:gd name="T11" fmla="*/ 104 h 187"/>
              <a:gd name="T12" fmla="*/ 21 w 1243"/>
              <a:gd name="T13" fmla="*/ 100 h 187"/>
              <a:gd name="T14" fmla="*/ 24 w 1243"/>
              <a:gd name="T15" fmla="*/ 96 h 187"/>
              <a:gd name="T16" fmla="*/ 26 w 1243"/>
              <a:gd name="T17" fmla="*/ 92 h 187"/>
              <a:gd name="T18" fmla="*/ 54 w 1243"/>
              <a:gd name="T19" fmla="*/ 88 h 187"/>
              <a:gd name="T20" fmla="*/ 60 w 1243"/>
              <a:gd name="T21" fmla="*/ 84 h 187"/>
              <a:gd name="T22" fmla="*/ 94 w 1243"/>
              <a:gd name="T23" fmla="*/ 80 h 187"/>
              <a:gd name="T24" fmla="*/ 100 w 1243"/>
              <a:gd name="T25" fmla="*/ 76 h 187"/>
              <a:gd name="T26" fmla="*/ 105 w 1243"/>
              <a:gd name="T27" fmla="*/ 76 h 187"/>
              <a:gd name="T28" fmla="*/ 106 w 1243"/>
              <a:gd name="T29" fmla="*/ 72 h 187"/>
              <a:gd name="T30" fmla="*/ 108 w 1243"/>
              <a:gd name="T31" fmla="*/ 68 h 187"/>
              <a:gd name="T32" fmla="*/ 110 w 1243"/>
              <a:gd name="T33" fmla="*/ 64 h 187"/>
              <a:gd name="T34" fmla="*/ 166 w 1243"/>
              <a:gd name="T35" fmla="*/ 60 h 187"/>
              <a:gd name="T36" fmla="*/ 182 w 1243"/>
              <a:gd name="T37" fmla="*/ 56 h 187"/>
              <a:gd name="T38" fmla="*/ 187 w 1243"/>
              <a:gd name="T39" fmla="*/ 52 h 187"/>
              <a:gd name="T40" fmla="*/ 192 w 1243"/>
              <a:gd name="T41" fmla="*/ 52 h 187"/>
              <a:gd name="T42" fmla="*/ 253 w 1243"/>
              <a:gd name="T43" fmla="*/ 48 h 187"/>
              <a:gd name="T44" fmla="*/ 261 w 1243"/>
              <a:gd name="T45" fmla="*/ 48 h 187"/>
              <a:gd name="T46" fmla="*/ 266 w 1243"/>
              <a:gd name="T47" fmla="*/ 44 h 187"/>
              <a:gd name="T48" fmla="*/ 274 w 1243"/>
              <a:gd name="T49" fmla="*/ 40 h 187"/>
              <a:gd name="T50" fmla="*/ 290 w 1243"/>
              <a:gd name="T51" fmla="*/ 40 h 187"/>
              <a:gd name="T52" fmla="*/ 335 w 1243"/>
              <a:gd name="T53" fmla="*/ 32 h 187"/>
              <a:gd name="T54" fmla="*/ 435 w 1243"/>
              <a:gd name="T55" fmla="*/ 28 h 187"/>
              <a:gd name="T56" fmla="*/ 436 w 1243"/>
              <a:gd name="T57" fmla="*/ 24 h 187"/>
              <a:gd name="T58" fmla="*/ 480 w 1243"/>
              <a:gd name="T59" fmla="*/ 20 h 187"/>
              <a:gd name="T60" fmla="*/ 558 w 1243"/>
              <a:gd name="T61" fmla="*/ 16 h 187"/>
              <a:gd name="T62" fmla="*/ 609 w 1243"/>
              <a:gd name="T63" fmla="*/ 12 h 187"/>
              <a:gd name="T64" fmla="*/ 684 w 1243"/>
              <a:gd name="T65" fmla="*/ 12 h 187"/>
              <a:gd name="T66" fmla="*/ 812 w 1243"/>
              <a:gd name="T67" fmla="*/ 8 h 187"/>
              <a:gd name="T68" fmla="*/ 812 w 1243"/>
              <a:gd name="T69" fmla="*/ 4 h 187"/>
              <a:gd name="T70" fmla="*/ 841 w 1243"/>
              <a:gd name="T71" fmla="*/ 4 h 187"/>
              <a:gd name="T72" fmla="*/ 849 w 1243"/>
              <a:gd name="T73" fmla="*/ 4 h 187"/>
              <a:gd name="T74" fmla="*/ 891 w 1243"/>
              <a:gd name="T75" fmla="*/ 4 h 187"/>
              <a:gd name="T76" fmla="*/ 895 w 1243"/>
              <a:gd name="T77" fmla="*/ 4 h 187"/>
              <a:gd name="T78" fmla="*/ 923 w 1243"/>
              <a:gd name="T79" fmla="*/ 4 h 187"/>
              <a:gd name="T80" fmla="*/ 932 w 1243"/>
              <a:gd name="T81" fmla="*/ 0 h 187"/>
              <a:gd name="T82" fmla="*/ 936 w 1243"/>
              <a:gd name="T83" fmla="*/ 0 h 187"/>
              <a:gd name="T84" fmla="*/ 1048 w 1243"/>
              <a:gd name="T85" fmla="*/ 0 h 187"/>
              <a:gd name="T86" fmla="*/ 1056 w 1243"/>
              <a:gd name="T87" fmla="*/ 0 h 187"/>
              <a:gd name="T88" fmla="*/ 1106 w 1243"/>
              <a:gd name="T89" fmla="*/ 0 h 187"/>
              <a:gd name="T90" fmla="*/ 1185 w 1243"/>
              <a:gd name="T91" fmla="*/ 0 h 187"/>
              <a:gd name="T92" fmla="*/ 1189 w 1243"/>
              <a:gd name="T93" fmla="*/ 0 h 187"/>
              <a:gd name="T94" fmla="*/ 1222 w 1243"/>
              <a:gd name="T95" fmla="*/ 0 h 187"/>
              <a:gd name="T96" fmla="*/ 1226 w 1243"/>
              <a:gd name="T97" fmla="*/ 0 h 187"/>
              <a:gd name="T98" fmla="*/ 1243 w 1243"/>
              <a:gd name="T99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243" h="187">
                <a:moveTo>
                  <a:pt x="0" y="187"/>
                </a:moveTo>
                <a:lnTo>
                  <a:pt x="4" y="187"/>
                </a:lnTo>
                <a:lnTo>
                  <a:pt x="4" y="120"/>
                </a:lnTo>
                <a:lnTo>
                  <a:pt x="9" y="120"/>
                </a:lnTo>
                <a:lnTo>
                  <a:pt x="9" y="116"/>
                </a:lnTo>
                <a:lnTo>
                  <a:pt x="12" y="116"/>
                </a:lnTo>
                <a:lnTo>
                  <a:pt x="12" y="112"/>
                </a:lnTo>
                <a:lnTo>
                  <a:pt x="14" y="112"/>
                </a:lnTo>
                <a:lnTo>
                  <a:pt x="14" y="108"/>
                </a:lnTo>
                <a:lnTo>
                  <a:pt x="15" y="108"/>
                </a:lnTo>
                <a:lnTo>
                  <a:pt x="15" y="104"/>
                </a:lnTo>
                <a:lnTo>
                  <a:pt x="17" y="104"/>
                </a:lnTo>
                <a:lnTo>
                  <a:pt x="17" y="100"/>
                </a:lnTo>
                <a:lnTo>
                  <a:pt x="21" y="100"/>
                </a:lnTo>
                <a:lnTo>
                  <a:pt x="21" y="96"/>
                </a:lnTo>
                <a:lnTo>
                  <a:pt x="24" y="96"/>
                </a:lnTo>
                <a:lnTo>
                  <a:pt x="24" y="92"/>
                </a:lnTo>
                <a:lnTo>
                  <a:pt x="26" y="92"/>
                </a:lnTo>
                <a:lnTo>
                  <a:pt x="26" y="88"/>
                </a:lnTo>
                <a:lnTo>
                  <a:pt x="54" y="88"/>
                </a:lnTo>
                <a:lnTo>
                  <a:pt x="54" y="84"/>
                </a:lnTo>
                <a:lnTo>
                  <a:pt x="60" y="84"/>
                </a:lnTo>
                <a:lnTo>
                  <a:pt x="60" y="80"/>
                </a:lnTo>
                <a:lnTo>
                  <a:pt x="94" y="80"/>
                </a:lnTo>
                <a:lnTo>
                  <a:pt x="94" y="76"/>
                </a:lnTo>
                <a:lnTo>
                  <a:pt x="100" y="76"/>
                </a:lnTo>
                <a:lnTo>
                  <a:pt x="100" y="76"/>
                </a:lnTo>
                <a:lnTo>
                  <a:pt x="105" y="76"/>
                </a:lnTo>
                <a:lnTo>
                  <a:pt x="105" y="72"/>
                </a:lnTo>
                <a:lnTo>
                  <a:pt x="106" y="72"/>
                </a:lnTo>
                <a:lnTo>
                  <a:pt x="106" y="68"/>
                </a:lnTo>
                <a:lnTo>
                  <a:pt x="108" y="68"/>
                </a:lnTo>
                <a:lnTo>
                  <a:pt x="108" y="64"/>
                </a:lnTo>
                <a:lnTo>
                  <a:pt x="110" y="64"/>
                </a:lnTo>
                <a:lnTo>
                  <a:pt x="110" y="60"/>
                </a:lnTo>
                <a:lnTo>
                  <a:pt x="166" y="60"/>
                </a:lnTo>
                <a:lnTo>
                  <a:pt x="166" y="56"/>
                </a:lnTo>
                <a:lnTo>
                  <a:pt x="182" y="56"/>
                </a:lnTo>
                <a:lnTo>
                  <a:pt x="182" y="52"/>
                </a:lnTo>
                <a:lnTo>
                  <a:pt x="187" y="52"/>
                </a:lnTo>
                <a:lnTo>
                  <a:pt x="187" y="52"/>
                </a:lnTo>
                <a:lnTo>
                  <a:pt x="192" y="52"/>
                </a:lnTo>
                <a:lnTo>
                  <a:pt x="192" y="48"/>
                </a:lnTo>
                <a:lnTo>
                  <a:pt x="253" y="48"/>
                </a:lnTo>
                <a:lnTo>
                  <a:pt x="253" y="48"/>
                </a:lnTo>
                <a:lnTo>
                  <a:pt x="261" y="48"/>
                </a:lnTo>
                <a:lnTo>
                  <a:pt x="261" y="44"/>
                </a:lnTo>
                <a:lnTo>
                  <a:pt x="266" y="44"/>
                </a:lnTo>
                <a:lnTo>
                  <a:pt x="266" y="40"/>
                </a:lnTo>
                <a:lnTo>
                  <a:pt x="274" y="40"/>
                </a:lnTo>
                <a:lnTo>
                  <a:pt x="274" y="40"/>
                </a:lnTo>
                <a:lnTo>
                  <a:pt x="290" y="40"/>
                </a:lnTo>
                <a:lnTo>
                  <a:pt x="290" y="32"/>
                </a:lnTo>
                <a:lnTo>
                  <a:pt x="335" y="32"/>
                </a:lnTo>
                <a:lnTo>
                  <a:pt x="335" y="28"/>
                </a:lnTo>
                <a:lnTo>
                  <a:pt x="435" y="28"/>
                </a:lnTo>
                <a:lnTo>
                  <a:pt x="435" y="24"/>
                </a:lnTo>
                <a:lnTo>
                  <a:pt x="436" y="24"/>
                </a:lnTo>
                <a:lnTo>
                  <a:pt x="436" y="20"/>
                </a:lnTo>
                <a:lnTo>
                  <a:pt x="480" y="20"/>
                </a:lnTo>
                <a:lnTo>
                  <a:pt x="480" y="16"/>
                </a:lnTo>
                <a:lnTo>
                  <a:pt x="558" y="16"/>
                </a:lnTo>
                <a:lnTo>
                  <a:pt x="558" y="12"/>
                </a:lnTo>
                <a:lnTo>
                  <a:pt x="609" y="12"/>
                </a:lnTo>
                <a:lnTo>
                  <a:pt x="609" y="12"/>
                </a:lnTo>
                <a:lnTo>
                  <a:pt x="684" y="12"/>
                </a:lnTo>
                <a:lnTo>
                  <a:pt x="684" y="8"/>
                </a:lnTo>
                <a:lnTo>
                  <a:pt x="812" y="8"/>
                </a:lnTo>
                <a:lnTo>
                  <a:pt x="812" y="4"/>
                </a:lnTo>
                <a:lnTo>
                  <a:pt x="812" y="4"/>
                </a:lnTo>
                <a:lnTo>
                  <a:pt x="812" y="4"/>
                </a:lnTo>
                <a:lnTo>
                  <a:pt x="841" y="4"/>
                </a:lnTo>
                <a:lnTo>
                  <a:pt x="841" y="4"/>
                </a:lnTo>
                <a:lnTo>
                  <a:pt x="849" y="4"/>
                </a:lnTo>
                <a:lnTo>
                  <a:pt x="849" y="4"/>
                </a:lnTo>
                <a:lnTo>
                  <a:pt x="891" y="4"/>
                </a:lnTo>
                <a:lnTo>
                  <a:pt x="891" y="4"/>
                </a:lnTo>
                <a:lnTo>
                  <a:pt x="895" y="4"/>
                </a:lnTo>
                <a:lnTo>
                  <a:pt x="895" y="4"/>
                </a:lnTo>
                <a:lnTo>
                  <a:pt x="923" y="4"/>
                </a:lnTo>
                <a:lnTo>
                  <a:pt x="923" y="0"/>
                </a:lnTo>
                <a:lnTo>
                  <a:pt x="932" y="0"/>
                </a:lnTo>
                <a:lnTo>
                  <a:pt x="932" y="0"/>
                </a:lnTo>
                <a:lnTo>
                  <a:pt x="936" y="0"/>
                </a:lnTo>
                <a:lnTo>
                  <a:pt x="936" y="0"/>
                </a:lnTo>
                <a:lnTo>
                  <a:pt x="1048" y="0"/>
                </a:lnTo>
                <a:lnTo>
                  <a:pt x="1048" y="0"/>
                </a:lnTo>
                <a:lnTo>
                  <a:pt x="1056" y="0"/>
                </a:lnTo>
                <a:lnTo>
                  <a:pt x="1056" y="0"/>
                </a:lnTo>
                <a:lnTo>
                  <a:pt x="1106" y="0"/>
                </a:lnTo>
                <a:lnTo>
                  <a:pt x="1106" y="0"/>
                </a:lnTo>
                <a:lnTo>
                  <a:pt x="1185" y="0"/>
                </a:lnTo>
                <a:lnTo>
                  <a:pt x="1185" y="0"/>
                </a:lnTo>
                <a:lnTo>
                  <a:pt x="1189" y="0"/>
                </a:lnTo>
                <a:lnTo>
                  <a:pt x="1189" y="0"/>
                </a:lnTo>
                <a:lnTo>
                  <a:pt x="1222" y="0"/>
                </a:lnTo>
                <a:lnTo>
                  <a:pt x="1222" y="0"/>
                </a:lnTo>
                <a:lnTo>
                  <a:pt x="1226" y="0"/>
                </a:lnTo>
                <a:lnTo>
                  <a:pt x="1226" y="0"/>
                </a:lnTo>
                <a:lnTo>
                  <a:pt x="1243" y="0"/>
                </a:lnTo>
                <a:lnTo>
                  <a:pt x="1243" y="0"/>
                </a:lnTo>
              </a:path>
            </a:pathLst>
          </a:custGeom>
          <a:noFill/>
          <a:ln w="28575" cap="flat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24" name="Freeform 26"/>
          <p:cNvSpPr>
            <a:spLocks/>
          </p:cNvSpPr>
          <p:nvPr/>
        </p:nvSpPr>
        <p:spPr bwMode="auto">
          <a:xfrm>
            <a:off x="1868927" y="2357973"/>
            <a:ext cx="6029237" cy="866775"/>
          </a:xfrm>
          <a:custGeom>
            <a:avLst/>
            <a:gdLst>
              <a:gd name="T0" fmla="*/ 4 w 1243"/>
              <a:gd name="T1" fmla="*/ 221 h 221"/>
              <a:gd name="T2" fmla="*/ 9 w 1243"/>
              <a:gd name="T3" fmla="*/ 107 h 221"/>
              <a:gd name="T4" fmla="*/ 11 w 1243"/>
              <a:gd name="T5" fmla="*/ 103 h 221"/>
              <a:gd name="T6" fmla="*/ 11 w 1243"/>
              <a:gd name="T7" fmla="*/ 99 h 221"/>
              <a:gd name="T8" fmla="*/ 15 w 1243"/>
              <a:gd name="T9" fmla="*/ 94 h 221"/>
              <a:gd name="T10" fmla="*/ 16 w 1243"/>
              <a:gd name="T11" fmla="*/ 90 h 221"/>
              <a:gd name="T12" fmla="*/ 18 w 1243"/>
              <a:gd name="T13" fmla="*/ 86 h 221"/>
              <a:gd name="T14" fmla="*/ 52 w 1243"/>
              <a:gd name="T15" fmla="*/ 82 h 221"/>
              <a:gd name="T16" fmla="*/ 55 w 1243"/>
              <a:gd name="T17" fmla="*/ 78 h 221"/>
              <a:gd name="T18" fmla="*/ 64 w 1243"/>
              <a:gd name="T19" fmla="*/ 74 h 221"/>
              <a:gd name="T20" fmla="*/ 68 w 1243"/>
              <a:gd name="T21" fmla="*/ 70 h 221"/>
              <a:gd name="T22" fmla="*/ 122 w 1243"/>
              <a:gd name="T23" fmla="*/ 66 h 221"/>
              <a:gd name="T24" fmla="*/ 124 w 1243"/>
              <a:gd name="T25" fmla="*/ 62 h 221"/>
              <a:gd name="T26" fmla="*/ 143 w 1243"/>
              <a:gd name="T27" fmla="*/ 58 h 221"/>
              <a:gd name="T28" fmla="*/ 152 w 1243"/>
              <a:gd name="T29" fmla="*/ 53 h 221"/>
              <a:gd name="T30" fmla="*/ 262 w 1243"/>
              <a:gd name="T31" fmla="*/ 49 h 221"/>
              <a:gd name="T32" fmla="*/ 265 w 1243"/>
              <a:gd name="T33" fmla="*/ 45 h 221"/>
              <a:gd name="T34" fmla="*/ 276 w 1243"/>
              <a:gd name="T35" fmla="*/ 41 h 221"/>
              <a:gd name="T36" fmla="*/ 277 w 1243"/>
              <a:gd name="T37" fmla="*/ 37 h 221"/>
              <a:gd name="T38" fmla="*/ 290 w 1243"/>
              <a:gd name="T39" fmla="*/ 33 h 221"/>
              <a:gd name="T40" fmla="*/ 360 w 1243"/>
              <a:gd name="T41" fmla="*/ 33 h 221"/>
              <a:gd name="T42" fmla="*/ 484 w 1243"/>
              <a:gd name="T43" fmla="*/ 29 h 221"/>
              <a:gd name="T44" fmla="*/ 497 w 1243"/>
              <a:gd name="T45" fmla="*/ 25 h 221"/>
              <a:gd name="T46" fmla="*/ 551 w 1243"/>
              <a:gd name="T47" fmla="*/ 21 h 221"/>
              <a:gd name="T48" fmla="*/ 603 w 1243"/>
              <a:gd name="T49" fmla="*/ 17 h 221"/>
              <a:gd name="T50" fmla="*/ 643 w 1243"/>
              <a:gd name="T51" fmla="*/ 13 h 221"/>
              <a:gd name="T52" fmla="*/ 691 w 1243"/>
              <a:gd name="T53" fmla="*/ 8 h 221"/>
              <a:gd name="T54" fmla="*/ 813 w 1243"/>
              <a:gd name="T55" fmla="*/ 4 h 221"/>
              <a:gd name="T56" fmla="*/ 853 w 1243"/>
              <a:gd name="T57" fmla="*/ 0 h 221"/>
              <a:gd name="T58" fmla="*/ 891 w 1243"/>
              <a:gd name="T59" fmla="*/ 0 h 221"/>
              <a:gd name="T60" fmla="*/ 978 w 1243"/>
              <a:gd name="T61" fmla="*/ 0 h 221"/>
              <a:gd name="T62" fmla="*/ 1019 w 1243"/>
              <a:gd name="T63" fmla="*/ 0 h 221"/>
              <a:gd name="T64" fmla="*/ 1098 w 1243"/>
              <a:gd name="T65" fmla="*/ 0 h 221"/>
              <a:gd name="T66" fmla="*/ 1131 w 1243"/>
              <a:gd name="T67" fmla="*/ 0 h 221"/>
              <a:gd name="T68" fmla="*/ 1139 w 1243"/>
              <a:gd name="T69" fmla="*/ 0 h 221"/>
              <a:gd name="T70" fmla="*/ 1147 w 1243"/>
              <a:gd name="T71" fmla="*/ 0 h 221"/>
              <a:gd name="T72" fmla="*/ 1181 w 1243"/>
              <a:gd name="T73" fmla="*/ 0 h 221"/>
              <a:gd name="T74" fmla="*/ 1185 w 1243"/>
              <a:gd name="T75" fmla="*/ 0 h 221"/>
              <a:gd name="T76" fmla="*/ 1222 w 1243"/>
              <a:gd name="T77" fmla="*/ 0 h 221"/>
              <a:gd name="T78" fmla="*/ 1226 w 1243"/>
              <a:gd name="T79" fmla="*/ 0 h 221"/>
              <a:gd name="T80" fmla="*/ 1243 w 1243"/>
              <a:gd name="T81" fmla="*/ 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243" h="221">
                <a:moveTo>
                  <a:pt x="0" y="221"/>
                </a:moveTo>
                <a:lnTo>
                  <a:pt x="4" y="221"/>
                </a:lnTo>
                <a:lnTo>
                  <a:pt x="4" y="107"/>
                </a:lnTo>
                <a:lnTo>
                  <a:pt x="9" y="107"/>
                </a:lnTo>
                <a:lnTo>
                  <a:pt x="9" y="103"/>
                </a:lnTo>
                <a:lnTo>
                  <a:pt x="11" y="103"/>
                </a:lnTo>
                <a:lnTo>
                  <a:pt x="11" y="99"/>
                </a:lnTo>
                <a:lnTo>
                  <a:pt x="11" y="99"/>
                </a:lnTo>
                <a:lnTo>
                  <a:pt x="11" y="94"/>
                </a:lnTo>
                <a:lnTo>
                  <a:pt x="15" y="94"/>
                </a:lnTo>
                <a:lnTo>
                  <a:pt x="15" y="90"/>
                </a:lnTo>
                <a:lnTo>
                  <a:pt x="16" y="90"/>
                </a:lnTo>
                <a:lnTo>
                  <a:pt x="16" y="86"/>
                </a:lnTo>
                <a:lnTo>
                  <a:pt x="18" y="86"/>
                </a:lnTo>
                <a:lnTo>
                  <a:pt x="18" y="82"/>
                </a:lnTo>
                <a:lnTo>
                  <a:pt x="52" y="82"/>
                </a:lnTo>
                <a:lnTo>
                  <a:pt x="52" y="78"/>
                </a:lnTo>
                <a:lnTo>
                  <a:pt x="55" y="78"/>
                </a:lnTo>
                <a:lnTo>
                  <a:pt x="55" y="74"/>
                </a:lnTo>
                <a:lnTo>
                  <a:pt x="64" y="74"/>
                </a:lnTo>
                <a:lnTo>
                  <a:pt x="64" y="70"/>
                </a:lnTo>
                <a:lnTo>
                  <a:pt x="68" y="70"/>
                </a:lnTo>
                <a:lnTo>
                  <a:pt x="68" y="66"/>
                </a:lnTo>
                <a:lnTo>
                  <a:pt x="122" y="66"/>
                </a:lnTo>
                <a:lnTo>
                  <a:pt x="122" y="62"/>
                </a:lnTo>
                <a:lnTo>
                  <a:pt x="124" y="62"/>
                </a:lnTo>
                <a:lnTo>
                  <a:pt x="124" y="58"/>
                </a:lnTo>
                <a:lnTo>
                  <a:pt x="143" y="58"/>
                </a:lnTo>
                <a:lnTo>
                  <a:pt x="143" y="53"/>
                </a:lnTo>
                <a:lnTo>
                  <a:pt x="152" y="53"/>
                </a:lnTo>
                <a:lnTo>
                  <a:pt x="152" y="49"/>
                </a:lnTo>
                <a:lnTo>
                  <a:pt x="262" y="49"/>
                </a:lnTo>
                <a:lnTo>
                  <a:pt x="262" y="45"/>
                </a:lnTo>
                <a:lnTo>
                  <a:pt x="265" y="45"/>
                </a:lnTo>
                <a:lnTo>
                  <a:pt x="265" y="41"/>
                </a:lnTo>
                <a:lnTo>
                  <a:pt x="276" y="41"/>
                </a:lnTo>
                <a:lnTo>
                  <a:pt x="276" y="37"/>
                </a:lnTo>
                <a:lnTo>
                  <a:pt x="277" y="37"/>
                </a:lnTo>
                <a:lnTo>
                  <a:pt x="277" y="33"/>
                </a:lnTo>
                <a:lnTo>
                  <a:pt x="290" y="33"/>
                </a:lnTo>
                <a:lnTo>
                  <a:pt x="290" y="33"/>
                </a:lnTo>
                <a:lnTo>
                  <a:pt x="360" y="33"/>
                </a:lnTo>
                <a:lnTo>
                  <a:pt x="360" y="29"/>
                </a:lnTo>
                <a:lnTo>
                  <a:pt x="484" y="29"/>
                </a:lnTo>
                <a:lnTo>
                  <a:pt x="484" y="25"/>
                </a:lnTo>
                <a:lnTo>
                  <a:pt x="497" y="25"/>
                </a:lnTo>
                <a:lnTo>
                  <a:pt x="497" y="21"/>
                </a:lnTo>
                <a:lnTo>
                  <a:pt x="551" y="21"/>
                </a:lnTo>
                <a:lnTo>
                  <a:pt x="551" y="17"/>
                </a:lnTo>
                <a:lnTo>
                  <a:pt x="603" y="17"/>
                </a:lnTo>
                <a:lnTo>
                  <a:pt x="603" y="13"/>
                </a:lnTo>
                <a:lnTo>
                  <a:pt x="643" y="13"/>
                </a:lnTo>
                <a:lnTo>
                  <a:pt x="643" y="8"/>
                </a:lnTo>
                <a:lnTo>
                  <a:pt x="691" y="8"/>
                </a:lnTo>
                <a:lnTo>
                  <a:pt x="691" y="4"/>
                </a:lnTo>
                <a:lnTo>
                  <a:pt x="813" y="4"/>
                </a:lnTo>
                <a:lnTo>
                  <a:pt x="813" y="0"/>
                </a:lnTo>
                <a:lnTo>
                  <a:pt x="853" y="0"/>
                </a:lnTo>
                <a:lnTo>
                  <a:pt x="853" y="0"/>
                </a:lnTo>
                <a:lnTo>
                  <a:pt x="891" y="0"/>
                </a:lnTo>
                <a:lnTo>
                  <a:pt x="891" y="0"/>
                </a:lnTo>
                <a:lnTo>
                  <a:pt x="978" y="0"/>
                </a:lnTo>
                <a:lnTo>
                  <a:pt x="978" y="0"/>
                </a:lnTo>
                <a:lnTo>
                  <a:pt x="1019" y="0"/>
                </a:lnTo>
                <a:lnTo>
                  <a:pt x="1019" y="0"/>
                </a:lnTo>
                <a:lnTo>
                  <a:pt x="1098" y="0"/>
                </a:lnTo>
                <a:lnTo>
                  <a:pt x="1098" y="0"/>
                </a:lnTo>
                <a:lnTo>
                  <a:pt x="1131" y="0"/>
                </a:lnTo>
                <a:lnTo>
                  <a:pt x="1131" y="0"/>
                </a:lnTo>
                <a:lnTo>
                  <a:pt x="1139" y="0"/>
                </a:lnTo>
                <a:lnTo>
                  <a:pt x="1139" y="0"/>
                </a:lnTo>
                <a:lnTo>
                  <a:pt x="1147" y="0"/>
                </a:lnTo>
                <a:lnTo>
                  <a:pt x="1147" y="0"/>
                </a:lnTo>
                <a:lnTo>
                  <a:pt x="1181" y="0"/>
                </a:lnTo>
                <a:lnTo>
                  <a:pt x="1181" y="0"/>
                </a:lnTo>
                <a:lnTo>
                  <a:pt x="1185" y="0"/>
                </a:lnTo>
                <a:lnTo>
                  <a:pt x="1185" y="0"/>
                </a:lnTo>
                <a:lnTo>
                  <a:pt x="1222" y="0"/>
                </a:lnTo>
                <a:lnTo>
                  <a:pt x="1222" y="0"/>
                </a:lnTo>
                <a:lnTo>
                  <a:pt x="1226" y="0"/>
                </a:lnTo>
                <a:lnTo>
                  <a:pt x="1226" y="0"/>
                </a:lnTo>
                <a:lnTo>
                  <a:pt x="1243" y="0"/>
                </a:lnTo>
                <a:lnTo>
                  <a:pt x="1243" y="0"/>
                </a:lnTo>
              </a:path>
            </a:pathLst>
          </a:custGeom>
          <a:noFill/>
          <a:ln w="28575" cap="flat">
            <a:solidFill>
              <a:schemeClr val="accent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25" name="Freeform 27"/>
          <p:cNvSpPr>
            <a:spLocks/>
          </p:cNvSpPr>
          <p:nvPr/>
        </p:nvSpPr>
        <p:spPr bwMode="auto">
          <a:xfrm>
            <a:off x="1868927" y="2196841"/>
            <a:ext cx="6029237" cy="1027907"/>
          </a:xfrm>
          <a:custGeom>
            <a:avLst/>
            <a:gdLst>
              <a:gd name="T0" fmla="*/ 0 w 1243"/>
              <a:gd name="T1" fmla="*/ 262 h 262"/>
              <a:gd name="T2" fmla="*/ 2 w 1243"/>
              <a:gd name="T3" fmla="*/ 262 h 262"/>
              <a:gd name="T4" fmla="*/ 2 w 1243"/>
              <a:gd name="T5" fmla="*/ 254 h 262"/>
              <a:gd name="T6" fmla="*/ 4 w 1243"/>
              <a:gd name="T7" fmla="*/ 254 h 262"/>
              <a:gd name="T8" fmla="*/ 4 w 1243"/>
              <a:gd name="T9" fmla="*/ 131 h 262"/>
              <a:gd name="T10" fmla="*/ 14 w 1243"/>
              <a:gd name="T11" fmla="*/ 131 h 262"/>
              <a:gd name="T12" fmla="*/ 14 w 1243"/>
              <a:gd name="T13" fmla="*/ 122 h 262"/>
              <a:gd name="T14" fmla="*/ 19 w 1243"/>
              <a:gd name="T15" fmla="*/ 122 h 262"/>
              <a:gd name="T16" fmla="*/ 19 w 1243"/>
              <a:gd name="T17" fmla="*/ 114 h 262"/>
              <a:gd name="T18" fmla="*/ 29 w 1243"/>
              <a:gd name="T19" fmla="*/ 114 h 262"/>
              <a:gd name="T20" fmla="*/ 29 w 1243"/>
              <a:gd name="T21" fmla="*/ 105 h 262"/>
              <a:gd name="T22" fmla="*/ 39 w 1243"/>
              <a:gd name="T23" fmla="*/ 105 h 262"/>
              <a:gd name="T24" fmla="*/ 39 w 1243"/>
              <a:gd name="T25" fmla="*/ 96 h 262"/>
              <a:gd name="T26" fmla="*/ 58 w 1243"/>
              <a:gd name="T27" fmla="*/ 96 h 262"/>
              <a:gd name="T28" fmla="*/ 58 w 1243"/>
              <a:gd name="T29" fmla="*/ 87 h 262"/>
              <a:gd name="T30" fmla="*/ 219 w 1243"/>
              <a:gd name="T31" fmla="*/ 87 h 262"/>
              <a:gd name="T32" fmla="*/ 219 w 1243"/>
              <a:gd name="T33" fmla="*/ 79 h 262"/>
              <a:gd name="T34" fmla="*/ 272 w 1243"/>
              <a:gd name="T35" fmla="*/ 79 h 262"/>
              <a:gd name="T36" fmla="*/ 272 w 1243"/>
              <a:gd name="T37" fmla="*/ 70 h 262"/>
              <a:gd name="T38" fmla="*/ 304 w 1243"/>
              <a:gd name="T39" fmla="*/ 70 h 262"/>
              <a:gd name="T40" fmla="*/ 304 w 1243"/>
              <a:gd name="T41" fmla="*/ 61 h 262"/>
              <a:gd name="T42" fmla="*/ 309 w 1243"/>
              <a:gd name="T43" fmla="*/ 61 h 262"/>
              <a:gd name="T44" fmla="*/ 309 w 1243"/>
              <a:gd name="T45" fmla="*/ 52 h 262"/>
              <a:gd name="T46" fmla="*/ 348 w 1243"/>
              <a:gd name="T47" fmla="*/ 52 h 262"/>
              <a:gd name="T48" fmla="*/ 348 w 1243"/>
              <a:gd name="T49" fmla="*/ 44 h 262"/>
              <a:gd name="T50" fmla="*/ 357 w 1243"/>
              <a:gd name="T51" fmla="*/ 44 h 262"/>
              <a:gd name="T52" fmla="*/ 357 w 1243"/>
              <a:gd name="T53" fmla="*/ 35 h 262"/>
              <a:gd name="T54" fmla="*/ 520 w 1243"/>
              <a:gd name="T55" fmla="*/ 35 h 262"/>
              <a:gd name="T56" fmla="*/ 520 w 1243"/>
              <a:gd name="T57" fmla="*/ 26 h 262"/>
              <a:gd name="T58" fmla="*/ 690 w 1243"/>
              <a:gd name="T59" fmla="*/ 26 h 262"/>
              <a:gd name="T60" fmla="*/ 690 w 1243"/>
              <a:gd name="T61" fmla="*/ 17 h 262"/>
              <a:gd name="T62" fmla="*/ 726 w 1243"/>
              <a:gd name="T63" fmla="*/ 17 h 262"/>
              <a:gd name="T64" fmla="*/ 726 w 1243"/>
              <a:gd name="T65" fmla="*/ 9 h 262"/>
              <a:gd name="T66" fmla="*/ 816 w 1243"/>
              <a:gd name="T67" fmla="*/ 9 h 262"/>
              <a:gd name="T68" fmla="*/ 816 w 1243"/>
              <a:gd name="T69" fmla="*/ 9 h 262"/>
              <a:gd name="T70" fmla="*/ 978 w 1243"/>
              <a:gd name="T71" fmla="*/ 9 h 262"/>
              <a:gd name="T72" fmla="*/ 978 w 1243"/>
              <a:gd name="T73" fmla="*/ 9 h 262"/>
              <a:gd name="T74" fmla="*/ 1056 w 1243"/>
              <a:gd name="T75" fmla="*/ 9 h 262"/>
              <a:gd name="T76" fmla="*/ 1056 w 1243"/>
              <a:gd name="T77" fmla="*/ 9 h 262"/>
              <a:gd name="T78" fmla="*/ 1057 w 1243"/>
              <a:gd name="T79" fmla="*/ 9 h 262"/>
              <a:gd name="T80" fmla="*/ 1057 w 1243"/>
              <a:gd name="T81" fmla="*/ 0 h 262"/>
              <a:gd name="T82" fmla="*/ 1094 w 1243"/>
              <a:gd name="T83" fmla="*/ 0 h 262"/>
              <a:gd name="T84" fmla="*/ 1094 w 1243"/>
              <a:gd name="T85" fmla="*/ 0 h 262"/>
              <a:gd name="T86" fmla="*/ 1123 w 1243"/>
              <a:gd name="T87" fmla="*/ 0 h 262"/>
              <a:gd name="T88" fmla="*/ 1123 w 1243"/>
              <a:gd name="T89" fmla="*/ 0 h 262"/>
              <a:gd name="T90" fmla="*/ 1176 w 1243"/>
              <a:gd name="T91" fmla="*/ 0 h 262"/>
              <a:gd name="T92" fmla="*/ 1176 w 1243"/>
              <a:gd name="T93" fmla="*/ 0 h 262"/>
              <a:gd name="T94" fmla="*/ 1181 w 1243"/>
              <a:gd name="T95" fmla="*/ 0 h 262"/>
              <a:gd name="T96" fmla="*/ 1181 w 1243"/>
              <a:gd name="T97" fmla="*/ 0 h 262"/>
              <a:gd name="T98" fmla="*/ 1222 w 1243"/>
              <a:gd name="T99" fmla="*/ 0 h 262"/>
              <a:gd name="T100" fmla="*/ 1222 w 1243"/>
              <a:gd name="T101" fmla="*/ 0 h 262"/>
              <a:gd name="T102" fmla="*/ 1226 w 1243"/>
              <a:gd name="T103" fmla="*/ 0 h 262"/>
              <a:gd name="T104" fmla="*/ 1226 w 1243"/>
              <a:gd name="T105" fmla="*/ 0 h 262"/>
              <a:gd name="T106" fmla="*/ 1243 w 1243"/>
              <a:gd name="T107" fmla="*/ 0 h 262"/>
              <a:gd name="T108" fmla="*/ 1243 w 1243"/>
              <a:gd name="T109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43" h="262">
                <a:moveTo>
                  <a:pt x="0" y="262"/>
                </a:moveTo>
                <a:lnTo>
                  <a:pt x="2" y="262"/>
                </a:lnTo>
                <a:lnTo>
                  <a:pt x="2" y="254"/>
                </a:lnTo>
                <a:lnTo>
                  <a:pt x="4" y="254"/>
                </a:lnTo>
                <a:lnTo>
                  <a:pt x="4" y="131"/>
                </a:lnTo>
                <a:lnTo>
                  <a:pt x="14" y="131"/>
                </a:lnTo>
                <a:lnTo>
                  <a:pt x="14" y="122"/>
                </a:lnTo>
                <a:lnTo>
                  <a:pt x="19" y="122"/>
                </a:lnTo>
                <a:lnTo>
                  <a:pt x="19" y="114"/>
                </a:lnTo>
                <a:lnTo>
                  <a:pt x="29" y="114"/>
                </a:lnTo>
                <a:lnTo>
                  <a:pt x="29" y="105"/>
                </a:lnTo>
                <a:lnTo>
                  <a:pt x="39" y="105"/>
                </a:lnTo>
                <a:lnTo>
                  <a:pt x="39" y="96"/>
                </a:lnTo>
                <a:lnTo>
                  <a:pt x="58" y="96"/>
                </a:lnTo>
                <a:lnTo>
                  <a:pt x="58" y="87"/>
                </a:lnTo>
                <a:lnTo>
                  <a:pt x="219" y="87"/>
                </a:lnTo>
                <a:lnTo>
                  <a:pt x="219" y="79"/>
                </a:lnTo>
                <a:lnTo>
                  <a:pt x="272" y="79"/>
                </a:lnTo>
                <a:lnTo>
                  <a:pt x="272" y="70"/>
                </a:lnTo>
                <a:lnTo>
                  <a:pt x="304" y="70"/>
                </a:lnTo>
                <a:lnTo>
                  <a:pt x="304" y="61"/>
                </a:lnTo>
                <a:lnTo>
                  <a:pt x="309" y="61"/>
                </a:lnTo>
                <a:lnTo>
                  <a:pt x="309" y="52"/>
                </a:lnTo>
                <a:lnTo>
                  <a:pt x="348" y="52"/>
                </a:lnTo>
                <a:lnTo>
                  <a:pt x="348" y="44"/>
                </a:lnTo>
                <a:lnTo>
                  <a:pt x="357" y="44"/>
                </a:lnTo>
                <a:lnTo>
                  <a:pt x="357" y="35"/>
                </a:lnTo>
                <a:lnTo>
                  <a:pt x="520" y="35"/>
                </a:lnTo>
                <a:lnTo>
                  <a:pt x="520" y="26"/>
                </a:lnTo>
                <a:lnTo>
                  <a:pt x="690" y="26"/>
                </a:lnTo>
                <a:lnTo>
                  <a:pt x="690" y="17"/>
                </a:lnTo>
                <a:lnTo>
                  <a:pt x="726" y="17"/>
                </a:lnTo>
                <a:lnTo>
                  <a:pt x="726" y="9"/>
                </a:lnTo>
                <a:lnTo>
                  <a:pt x="816" y="9"/>
                </a:lnTo>
                <a:lnTo>
                  <a:pt x="816" y="9"/>
                </a:lnTo>
                <a:lnTo>
                  <a:pt x="978" y="9"/>
                </a:lnTo>
                <a:lnTo>
                  <a:pt x="978" y="9"/>
                </a:lnTo>
                <a:lnTo>
                  <a:pt x="1056" y="9"/>
                </a:lnTo>
                <a:lnTo>
                  <a:pt x="1056" y="9"/>
                </a:lnTo>
                <a:lnTo>
                  <a:pt x="1057" y="9"/>
                </a:lnTo>
                <a:lnTo>
                  <a:pt x="1057" y="0"/>
                </a:lnTo>
                <a:lnTo>
                  <a:pt x="1094" y="0"/>
                </a:lnTo>
                <a:lnTo>
                  <a:pt x="1094" y="0"/>
                </a:lnTo>
                <a:lnTo>
                  <a:pt x="1123" y="0"/>
                </a:lnTo>
                <a:lnTo>
                  <a:pt x="1123" y="0"/>
                </a:lnTo>
                <a:lnTo>
                  <a:pt x="1176" y="0"/>
                </a:lnTo>
                <a:lnTo>
                  <a:pt x="1176" y="0"/>
                </a:lnTo>
                <a:lnTo>
                  <a:pt x="1181" y="0"/>
                </a:lnTo>
                <a:lnTo>
                  <a:pt x="1181" y="0"/>
                </a:lnTo>
                <a:lnTo>
                  <a:pt x="1222" y="0"/>
                </a:lnTo>
                <a:lnTo>
                  <a:pt x="1222" y="0"/>
                </a:lnTo>
                <a:lnTo>
                  <a:pt x="1226" y="0"/>
                </a:lnTo>
                <a:lnTo>
                  <a:pt x="1226" y="0"/>
                </a:lnTo>
                <a:lnTo>
                  <a:pt x="1243" y="0"/>
                </a:lnTo>
                <a:lnTo>
                  <a:pt x="1243" y="0"/>
                </a:lnTo>
              </a:path>
            </a:pathLst>
          </a:custGeom>
          <a:noFill/>
          <a:ln w="28575" cap="flat">
            <a:solidFill>
              <a:srgbClr val="FF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26" name="Freeform 28"/>
          <p:cNvSpPr>
            <a:spLocks/>
          </p:cNvSpPr>
          <p:nvPr/>
        </p:nvSpPr>
        <p:spPr bwMode="auto">
          <a:xfrm>
            <a:off x="1868927" y="1368961"/>
            <a:ext cx="6029237" cy="1855788"/>
          </a:xfrm>
          <a:custGeom>
            <a:avLst/>
            <a:gdLst>
              <a:gd name="T0" fmla="*/ 4 w 1243"/>
              <a:gd name="T1" fmla="*/ 473 h 473"/>
              <a:gd name="T2" fmla="*/ 10 w 1243"/>
              <a:gd name="T3" fmla="*/ 311 h 473"/>
              <a:gd name="T4" fmla="*/ 11 w 1243"/>
              <a:gd name="T5" fmla="*/ 302 h 473"/>
              <a:gd name="T6" fmla="*/ 12 w 1243"/>
              <a:gd name="T7" fmla="*/ 294 h 473"/>
              <a:gd name="T8" fmla="*/ 13 w 1243"/>
              <a:gd name="T9" fmla="*/ 286 h 473"/>
              <a:gd name="T10" fmla="*/ 16 w 1243"/>
              <a:gd name="T11" fmla="*/ 278 h 473"/>
              <a:gd name="T12" fmla="*/ 20 w 1243"/>
              <a:gd name="T13" fmla="*/ 270 h 473"/>
              <a:gd name="T14" fmla="*/ 39 w 1243"/>
              <a:gd name="T15" fmla="*/ 262 h 473"/>
              <a:gd name="T16" fmla="*/ 51 w 1243"/>
              <a:gd name="T17" fmla="*/ 253 h 473"/>
              <a:gd name="T18" fmla="*/ 54 w 1243"/>
              <a:gd name="T19" fmla="*/ 245 h 473"/>
              <a:gd name="T20" fmla="*/ 60 w 1243"/>
              <a:gd name="T21" fmla="*/ 237 h 473"/>
              <a:gd name="T22" fmla="*/ 62 w 1243"/>
              <a:gd name="T23" fmla="*/ 229 h 473"/>
              <a:gd name="T24" fmla="*/ 63 w 1243"/>
              <a:gd name="T25" fmla="*/ 221 h 473"/>
              <a:gd name="T26" fmla="*/ 71 w 1243"/>
              <a:gd name="T27" fmla="*/ 213 h 473"/>
              <a:gd name="T28" fmla="*/ 71 w 1243"/>
              <a:gd name="T29" fmla="*/ 213 h 473"/>
              <a:gd name="T30" fmla="*/ 86 w 1243"/>
              <a:gd name="T31" fmla="*/ 205 h 473"/>
              <a:gd name="T32" fmla="*/ 100 w 1243"/>
              <a:gd name="T33" fmla="*/ 196 h 473"/>
              <a:gd name="T34" fmla="*/ 101 w 1243"/>
              <a:gd name="T35" fmla="*/ 188 h 473"/>
              <a:gd name="T36" fmla="*/ 124 w 1243"/>
              <a:gd name="T37" fmla="*/ 180 h 473"/>
              <a:gd name="T38" fmla="*/ 128 w 1243"/>
              <a:gd name="T39" fmla="*/ 172 h 473"/>
              <a:gd name="T40" fmla="*/ 135 w 1243"/>
              <a:gd name="T41" fmla="*/ 164 h 473"/>
              <a:gd name="T42" fmla="*/ 144 w 1243"/>
              <a:gd name="T43" fmla="*/ 156 h 473"/>
              <a:gd name="T44" fmla="*/ 145 w 1243"/>
              <a:gd name="T45" fmla="*/ 147 h 473"/>
              <a:gd name="T46" fmla="*/ 146 w 1243"/>
              <a:gd name="T47" fmla="*/ 139 h 473"/>
              <a:gd name="T48" fmla="*/ 149 w 1243"/>
              <a:gd name="T49" fmla="*/ 131 h 473"/>
              <a:gd name="T50" fmla="*/ 184 w 1243"/>
              <a:gd name="T51" fmla="*/ 123 h 473"/>
              <a:gd name="T52" fmla="*/ 188 w 1243"/>
              <a:gd name="T53" fmla="*/ 115 h 473"/>
              <a:gd name="T54" fmla="*/ 188 w 1243"/>
              <a:gd name="T55" fmla="*/ 107 h 473"/>
              <a:gd name="T56" fmla="*/ 189 w 1243"/>
              <a:gd name="T57" fmla="*/ 98 h 473"/>
              <a:gd name="T58" fmla="*/ 195 w 1243"/>
              <a:gd name="T59" fmla="*/ 90 h 473"/>
              <a:gd name="T60" fmla="*/ 224 w 1243"/>
              <a:gd name="T61" fmla="*/ 82 h 473"/>
              <a:gd name="T62" fmla="*/ 341 w 1243"/>
              <a:gd name="T63" fmla="*/ 74 h 473"/>
              <a:gd name="T64" fmla="*/ 357 w 1243"/>
              <a:gd name="T65" fmla="*/ 66 h 473"/>
              <a:gd name="T66" fmla="*/ 435 w 1243"/>
              <a:gd name="T67" fmla="*/ 58 h 473"/>
              <a:gd name="T68" fmla="*/ 515 w 1243"/>
              <a:gd name="T69" fmla="*/ 49 h 473"/>
              <a:gd name="T70" fmla="*/ 671 w 1243"/>
              <a:gd name="T71" fmla="*/ 41 h 473"/>
              <a:gd name="T72" fmla="*/ 727 w 1243"/>
              <a:gd name="T73" fmla="*/ 41 h 473"/>
              <a:gd name="T74" fmla="*/ 929 w 1243"/>
              <a:gd name="T75" fmla="*/ 33 h 473"/>
              <a:gd name="T76" fmla="*/ 1015 w 1243"/>
              <a:gd name="T77" fmla="*/ 25 h 473"/>
              <a:gd name="T78" fmla="*/ 1058 w 1243"/>
              <a:gd name="T79" fmla="*/ 17 h 473"/>
              <a:gd name="T80" fmla="*/ 1094 w 1243"/>
              <a:gd name="T81" fmla="*/ 9 h 473"/>
              <a:gd name="T82" fmla="*/ 1123 w 1243"/>
              <a:gd name="T83" fmla="*/ 9 h 473"/>
              <a:gd name="T84" fmla="*/ 1164 w 1243"/>
              <a:gd name="T85" fmla="*/ 9 h 473"/>
              <a:gd name="T86" fmla="*/ 1201 w 1243"/>
              <a:gd name="T87" fmla="*/ 9 h 473"/>
              <a:gd name="T88" fmla="*/ 1205 w 1243"/>
              <a:gd name="T89" fmla="*/ 9 h 473"/>
              <a:gd name="T90" fmla="*/ 1210 w 1243"/>
              <a:gd name="T91" fmla="*/ 9 h 473"/>
              <a:gd name="T92" fmla="*/ 1218 w 1243"/>
              <a:gd name="T93" fmla="*/ 9 h 473"/>
              <a:gd name="T94" fmla="*/ 1220 w 1243"/>
              <a:gd name="T95" fmla="*/ 9 h 473"/>
              <a:gd name="T96" fmla="*/ 1222 w 1243"/>
              <a:gd name="T97" fmla="*/ 0 h 473"/>
              <a:gd name="T98" fmla="*/ 1226 w 1243"/>
              <a:gd name="T99" fmla="*/ 0 h 473"/>
              <a:gd name="T100" fmla="*/ 1243 w 1243"/>
              <a:gd name="T101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243" h="473">
                <a:moveTo>
                  <a:pt x="0" y="473"/>
                </a:moveTo>
                <a:lnTo>
                  <a:pt x="4" y="473"/>
                </a:lnTo>
                <a:lnTo>
                  <a:pt x="4" y="311"/>
                </a:lnTo>
                <a:lnTo>
                  <a:pt x="10" y="311"/>
                </a:lnTo>
                <a:lnTo>
                  <a:pt x="10" y="302"/>
                </a:lnTo>
                <a:lnTo>
                  <a:pt x="11" y="302"/>
                </a:lnTo>
                <a:lnTo>
                  <a:pt x="11" y="294"/>
                </a:lnTo>
                <a:lnTo>
                  <a:pt x="12" y="294"/>
                </a:lnTo>
                <a:lnTo>
                  <a:pt x="12" y="286"/>
                </a:lnTo>
                <a:lnTo>
                  <a:pt x="13" y="286"/>
                </a:lnTo>
                <a:lnTo>
                  <a:pt x="13" y="278"/>
                </a:lnTo>
                <a:lnTo>
                  <a:pt x="16" y="278"/>
                </a:lnTo>
                <a:lnTo>
                  <a:pt x="16" y="270"/>
                </a:lnTo>
                <a:lnTo>
                  <a:pt x="20" y="270"/>
                </a:lnTo>
                <a:lnTo>
                  <a:pt x="20" y="262"/>
                </a:lnTo>
                <a:lnTo>
                  <a:pt x="39" y="262"/>
                </a:lnTo>
                <a:lnTo>
                  <a:pt x="39" y="253"/>
                </a:lnTo>
                <a:lnTo>
                  <a:pt x="51" y="253"/>
                </a:lnTo>
                <a:lnTo>
                  <a:pt x="51" y="245"/>
                </a:lnTo>
                <a:lnTo>
                  <a:pt x="54" y="245"/>
                </a:lnTo>
                <a:lnTo>
                  <a:pt x="54" y="237"/>
                </a:lnTo>
                <a:lnTo>
                  <a:pt x="60" y="237"/>
                </a:lnTo>
                <a:lnTo>
                  <a:pt x="60" y="229"/>
                </a:lnTo>
                <a:lnTo>
                  <a:pt x="62" y="229"/>
                </a:lnTo>
                <a:lnTo>
                  <a:pt x="62" y="221"/>
                </a:lnTo>
                <a:lnTo>
                  <a:pt x="63" y="221"/>
                </a:lnTo>
                <a:lnTo>
                  <a:pt x="63" y="213"/>
                </a:lnTo>
                <a:lnTo>
                  <a:pt x="71" y="213"/>
                </a:lnTo>
                <a:lnTo>
                  <a:pt x="71" y="213"/>
                </a:lnTo>
                <a:lnTo>
                  <a:pt x="71" y="213"/>
                </a:lnTo>
                <a:lnTo>
                  <a:pt x="71" y="205"/>
                </a:lnTo>
                <a:lnTo>
                  <a:pt x="86" y="205"/>
                </a:lnTo>
                <a:lnTo>
                  <a:pt x="86" y="196"/>
                </a:lnTo>
                <a:lnTo>
                  <a:pt x="100" y="196"/>
                </a:lnTo>
                <a:lnTo>
                  <a:pt x="100" y="188"/>
                </a:lnTo>
                <a:lnTo>
                  <a:pt x="101" y="188"/>
                </a:lnTo>
                <a:lnTo>
                  <a:pt x="101" y="180"/>
                </a:lnTo>
                <a:lnTo>
                  <a:pt x="124" y="180"/>
                </a:lnTo>
                <a:lnTo>
                  <a:pt x="124" y="172"/>
                </a:lnTo>
                <a:lnTo>
                  <a:pt x="128" y="172"/>
                </a:lnTo>
                <a:lnTo>
                  <a:pt x="128" y="164"/>
                </a:lnTo>
                <a:lnTo>
                  <a:pt x="135" y="164"/>
                </a:lnTo>
                <a:lnTo>
                  <a:pt x="135" y="156"/>
                </a:lnTo>
                <a:lnTo>
                  <a:pt x="144" y="156"/>
                </a:lnTo>
                <a:lnTo>
                  <a:pt x="144" y="147"/>
                </a:lnTo>
                <a:lnTo>
                  <a:pt x="145" y="147"/>
                </a:lnTo>
                <a:lnTo>
                  <a:pt x="145" y="139"/>
                </a:lnTo>
                <a:lnTo>
                  <a:pt x="146" y="139"/>
                </a:lnTo>
                <a:lnTo>
                  <a:pt x="146" y="131"/>
                </a:lnTo>
                <a:lnTo>
                  <a:pt x="149" y="131"/>
                </a:lnTo>
                <a:lnTo>
                  <a:pt x="149" y="123"/>
                </a:lnTo>
                <a:lnTo>
                  <a:pt x="184" y="123"/>
                </a:lnTo>
                <a:lnTo>
                  <a:pt x="184" y="115"/>
                </a:lnTo>
                <a:lnTo>
                  <a:pt x="188" y="115"/>
                </a:lnTo>
                <a:lnTo>
                  <a:pt x="188" y="107"/>
                </a:lnTo>
                <a:lnTo>
                  <a:pt x="188" y="107"/>
                </a:lnTo>
                <a:lnTo>
                  <a:pt x="188" y="98"/>
                </a:lnTo>
                <a:lnTo>
                  <a:pt x="189" y="98"/>
                </a:lnTo>
                <a:lnTo>
                  <a:pt x="189" y="90"/>
                </a:lnTo>
                <a:lnTo>
                  <a:pt x="195" y="90"/>
                </a:lnTo>
                <a:lnTo>
                  <a:pt x="195" y="82"/>
                </a:lnTo>
                <a:lnTo>
                  <a:pt x="224" y="82"/>
                </a:lnTo>
                <a:lnTo>
                  <a:pt x="224" y="74"/>
                </a:lnTo>
                <a:lnTo>
                  <a:pt x="341" y="74"/>
                </a:lnTo>
                <a:lnTo>
                  <a:pt x="341" y="66"/>
                </a:lnTo>
                <a:lnTo>
                  <a:pt x="357" y="66"/>
                </a:lnTo>
                <a:lnTo>
                  <a:pt x="357" y="58"/>
                </a:lnTo>
                <a:lnTo>
                  <a:pt x="435" y="58"/>
                </a:lnTo>
                <a:lnTo>
                  <a:pt x="435" y="49"/>
                </a:lnTo>
                <a:lnTo>
                  <a:pt x="515" y="49"/>
                </a:lnTo>
                <a:lnTo>
                  <a:pt x="515" y="41"/>
                </a:lnTo>
                <a:lnTo>
                  <a:pt x="671" y="41"/>
                </a:lnTo>
                <a:lnTo>
                  <a:pt x="671" y="41"/>
                </a:lnTo>
                <a:lnTo>
                  <a:pt x="727" y="41"/>
                </a:lnTo>
                <a:lnTo>
                  <a:pt x="727" y="33"/>
                </a:lnTo>
                <a:lnTo>
                  <a:pt x="929" y="33"/>
                </a:lnTo>
                <a:lnTo>
                  <a:pt x="929" y="25"/>
                </a:lnTo>
                <a:lnTo>
                  <a:pt x="1015" y="25"/>
                </a:lnTo>
                <a:lnTo>
                  <a:pt x="1015" y="17"/>
                </a:lnTo>
                <a:lnTo>
                  <a:pt x="1058" y="17"/>
                </a:lnTo>
                <a:lnTo>
                  <a:pt x="1058" y="9"/>
                </a:lnTo>
                <a:lnTo>
                  <a:pt x="1094" y="9"/>
                </a:lnTo>
                <a:lnTo>
                  <a:pt x="1094" y="9"/>
                </a:lnTo>
                <a:lnTo>
                  <a:pt x="1123" y="9"/>
                </a:lnTo>
                <a:lnTo>
                  <a:pt x="1123" y="9"/>
                </a:lnTo>
                <a:lnTo>
                  <a:pt x="1164" y="9"/>
                </a:lnTo>
                <a:lnTo>
                  <a:pt x="1164" y="9"/>
                </a:lnTo>
                <a:lnTo>
                  <a:pt x="1201" y="9"/>
                </a:lnTo>
                <a:lnTo>
                  <a:pt x="1201" y="9"/>
                </a:lnTo>
                <a:lnTo>
                  <a:pt x="1205" y="9"/>
                </a:lnTo>
                <a:lnTo>
                  <a:pt x="1205" y="9"/>
                </a:lnTo>
                <a:lnTo>
                  <a:pt x="1210" y="9"/>
                </a:lnTo>
                <a:lnTo>
                  <a:pt x="1210" y="9"/>
                </a:lnTo>
                <a:lnTo>
                  <a:pt x="1218" y="9"/>
                </a:lnTo>
                <a:lnTo>
                  <a:pt x="1218" y="9"/>
                </a:lnTo>
                <a:lnTo>
                  <a:pt x="1220" y="9"/>
                </a:lnTo>
                <a:lnTo>
                  <a:pt x="1220" y="0"/>
                </a:lnTo>
                <a:lnTo>
                  <a:pt x="1222" y="0"/>
                </a:lnTo>
                <a:lnTo>
                  <a:pt x="1222" y="0"/>
                </a:lnTo>
                <a:lnTo>
                  <a:pt x="1226" y="0"/>
                </a:lnTo>
                <a:lnTo>
                  <a:pt x="1226" y="0"/>
                </a:lnTo>
                <a:lnTo>
                  <a:pt x="1243" y="0"/>
                </a:lnTo>
                <a:lnTo>
                  <a:pt x="1243" y="0"/>
                </a:lnTo>
              </a:path>
            </a:pathLst>
          </a:custGeom>
          <a:noFill/>
          <a:ln w="28575" cap="flat">
            <a:solidFill>
              <a:schemeClr val="accent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28" name="Rectangle 30"/>
          <p:cNvSpPr>
            <a:spLocks noChangeArrowheads="1"/>
          </p:cNvSpPr>
          <p:nvPr/>
        </p:nvSpPr>
        <p:spPr bwMode="auto">
          <a:xfrm>
            <a:off x="5515672" y="1783095"/>
            <a:ext cx="284372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STEMI: Adjusted HR 0.59 (</a:t>
            </a:r>
            <a:r>
              <a:rPr kumimoji="0" lang="pt-BR" altLang="pt-BR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95% </a:t>
            </a: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CI, 0.38 - 0.92); </a:t>
            </a:r>
            <a:r>
              <a:rPr kumimoji="0" lang="pt-BR" altLang="pt-BR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p=0.02</a:t>
            </a:r>
            <a:endParaRPr kumimoji="0" lang="pt-BR" altLang="pt-BR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9" name="Rectangle 31"/>
          <p:cNvSpPr>
            <a:spLocks noChangeArrowheads="1"/>
          </p:cNvSpPr>
          <p:nvPr/>
        </p:nvSpPr>
        <p:spPr bwMode="auto">
          <a:xfrm>
            <a:off x="5086282" y="2700376"/>
            <a:ext cx="30745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NSTE-ACS: Adjusted HR 0.85 (</a:t>
            </a:r>
            <a:r>
              <a:rPr kumimoji="0" lang="pt-BR" altLang="pt-BR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95% </a:t>
            </a: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CI, 0.58 - 1.27); </a:t>
            </a:r>
            <a:r>
              <a:rPr kumimoji="0" lang="pt-BR" altLang="pt-BR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p=0.43</a:t>
            </a:r>
            <a:endParaRPr kumimoji="0" lang="pt-BR" altLang="pt-BR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0" name="Line 32"/>
          <p:cNvSpPr>
            <a:spLocks noChangeShapeType="1"/>
          </p:cNvSpPr>
          <p:nvPr/>
        </p:nvSpPr>
        <p:spPr bwMode="auto">
          <a:xfrm flipV="1">
            <a:off x="1868927" y="937796"/>
            <a:ext cx="0" cy="2286953"/>
          </a:xfrm>
          <a:prstGeom prst="line">
            <a:avLst/>
          </a:prstGeom>
          <a:noFill/>
          <a:ln w="6350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3737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1" name="Rectangle 35"/>
          <p:cNvSpPr>
            <a:spLocks noChangeArrowheads="1"/>
          </p:cNvSpPr>
          <p:nvPr/>
        </p:nvSpPr>
        <p:spPr bwMode="auto">
          <a:xfrm>
            <a:off x="1772657" y="2911376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2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132" name="Rectangle 37"/>
          <p:cNvSpPr>
            <a:spLocks noChangeArrowheads="1"/>
          </p:cNvSpPr>
          <p:nvPr/>
        </p:nvSpPr>
        <p:spPr bwMode="auto">
          <a:xfrm>
            <a:off x="1772657" y="2624673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4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133" name="Rectangle 39"/>
          <p:cNvSpPr>
            <a:spLocks noChangeArrowheads="1"/>
          </p:cNvSpPr>
          <p:nvPr/>
        </p:nvSpPr>
        <p:spPr bwMode="auto">
          <a:xfrm>
            <a:off x="1772657" y="233908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6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134" name="Rectangle 41"/>
          <p:cNvSpPr>
            <a:spLocks noChangeArrowheads="1"/>
          </p:cNvSpPr>
          <p:nvPr/>
        </p:nvSpPr>
        <p:spPr bwMode="auto">
          <a:xfrm>
            <a:off x="1772657" y="205237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8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135" name="Rectangle 43"/>
          <p:cNvSpPr>
            <a:spLocks noChangeArrowheads="1"/>
          </p:cNvSpPr>
          <p:nvPr/>
        </p:nvSpPr>
        <p:spPr bwMode="auto">
          <a:xfrm>
            <a:off x="1732774" y="176567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10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136" name="Rectangle 45"/>
          <p:cNvSpPr>
            <a:spLocks noChangeArrowheads="1"/>
          </p:cNvSpPr>
          <p:nvPr/>
        </p:nvSpPr>
        <p:spPr bwMode="auto">
          <a:xfrm>
            <a:off x="1732774" y="1480086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12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137" name="Rectangle 47"/>
          <p:cNvSpPr>
            <a:spLocks noChangeArrowheads="1"/>
          </p:cNvSpPr>
          <p:nvPr/>
        </p:nvSpPr>
        <p:spPr bwMode="auto">
          <a:xfrm>
            <a:off x="1732774" y="1193383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14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138" name="Rectangle 49"/>
          <p:cNvSpPr>
            <a:spLocks noChangeArrowheads="1"/>
          </p:cNvSpPr>
          <p:nvPr/>
        </p:nvSpPr>
        <p:spPr bwMode="auto">
          <a:xfrm>
            <a:off x="1732774" y="9066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16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139" name="Line 50"/>
          <p:cNvSpPr>
            <a:spLocks noChangeShapeType="1"/>
          </p:cNvSpPr>
          <p:nvPr/>
        </p:nvSpPr>
        <p:spPr bwMode="auto">
          <a:xfrm>
            <a:off x="1855174" y="3224748"/>
            <a:ext cx="13753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40" name="Line 51"/>
          <p:cNvSpPr>
            <a:spLocks noChangeShapeType="1"/>
          </p:cNvSpPr>
          <p:nvPr/>
        </p:nvSpPr>
        <p:spPr bwMode="auto">
          <a:xfrm>
            <a:off x="1855174" y="3083619"/>
            <a:ext cx="13753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41" name="Line 52"/>
          <p:cNvSpPr>
            <a:spLocks noChangeShapeType="1"/>
          </p:cNvSpPr>
          <p:nvPr/>
        </p:nvSpPr>
        <p:spPr bwMode="auto">
          <a:xfrm>
            <a:off x="1855174" y="2938046"/>
            <a:ext cx="13753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42" name="Line 53"/>
          <p:cNvSpPr>
            <a:spLocks noChangeShapeType="1"/>
          </p:cNvSpPr>
          <p:nvPr/>
        </p:nvSpPr>
        <p:spPr bwMode="auto">
          <a:xfrm>
            <a:off x="1855174" y="2796917"/>
            <a:ext cx="13753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43" name="Line 54"/>
          <p:cNvSpPr>
            <a:spLocks noChangeShapeType="1"/>
          </p:cNvSpPr>
          <p:nvPr/>
        </p:nvSpPr>
        <p:spPr bwMode="auto">
          <a:xfrm>
            <a:off x="1855174" y="2652454"/>
            <a:ext cx="13753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44" name="Line 55"/>
          <p:cNvSpPr>
            <a:spLocks noChangeShapeType="1"/>
          </p:cNvSpPr>
          <p:nvPr/>
        </p:nvSpPr>
        <p:spPr bwMode="auto">
          <a:xfrm>
            <a:off x="1855174" y="2511326"/>
            <a:ext cx="13753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45" name="Line 56"/>
          <p:cNvSpPr>
            <a:spLocks noChangeShapeType="1"/>
          </p:cNvSpPr>
          <p:nvPr/>
        </p:nvSpPr>
        <p:spPr bwMode="auto">
          <a:xfrm>
            <a:off x="1855174" y="2365752"/>
            <a:ext cx="13753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46" name="Line 57"/>
          <p:cNvSpPr>
            <a:spLocks noChangeShapeType="1"/>
          </p:cNvSpPr>
          <p:nvPr/>
        </p:nvSpPr>
        <p:spPr bwMode="auto">
          <a:xfrm>
            <a:off x="1855174" y="2224623"/>
            <a:ext cx="13753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47" name="Line 58"/>
          <p:cNvSpPr>
            <a:spLocks noChangeShapeType="1"/>
          </p:cNvSpPr>
          <p:nvPr/>
        </p:nvSpPr>
        <p:spPr bwMode="auto">
          <a:xfrm>
            <a:off x="1855174" y="2079049"/>
            <a:ext cx="13753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48" name="Line 59"/>
          <p:cNvSpPr>
            <a:spLocks noChangeShapeType="1"/>
          </p:cNvSpPr>
          <p:nvPr/>
        </p:nvSpPr>
        <p:spPr bwMode="auto">
          <a:xfrm>
            <a:off x="1855174" y="1937921"/>
            <a:ext cx="13753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49" name="Line 60"/>
          <p:cNvSpPr>
            <a:spLocks noChangeShapeType="1"/>
          </p:cNvSpPr>
          <p:nvPr/>
        </p:nvSpPr>
        <p:spPr bwMode="auto">
          <a:xfrm>
            <a:off x="1855174" y="1796792"/>
            <a:ext cx="13753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50" name="Line 61"/>
          <p:cNvSpPr>
            <a:spLocks noChangeShapeType="1"/>
          </p:cNvSpPr>
          <p:nvPr/>
        </p:nvSpPr>
        <p:spPr bwMode="auto">
          <a:xfrm>
            <a:off x="1855174" y="1652329"/>
            <a:ext cx="13753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51" name="Line 62"/>
          <p:cNvSpPr>
            <a:spLocks noChangeShapeType="1"/>
          </p:cNvSpPr>
          <p:nvPr/>
        </p:nvSpPr>
        <p:spPr bwMode="auto">
          <a:xfrm>
            <a:off x="1855174" y="1510089"/>
            <a:ext cx="13753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52" name="Line 63"/>
          <p:cNvSpPr>
            <a:spLocks noChangeShapeType="1"/>
          </p:cNvSpPr>
          <p:nvPr/>
        </p:nvSpPr>
        <p:spPr bwMode="auto">
          <a:xfrm>
            <a:off x="1855174" y="1365627"/>
            <a:ext cx="13753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53" name="Line 64"/>
          <p:cNvSpPr>
            <a:spLocks noChangeShapeType="1"/>
          </p:cNvSpPr>
          <p:nvPr/>
        </p:nvSpPr>
        <p:spPr bwMode="auto">
          <a:xfrm>
            <a:off x="1855174" y="1224498"/>
            <a:ext cx="13753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54" name="Line 65"/>
          <p:cNvSpPr>
            <a:spLocks noChangeShapeType="1"/>
          </p:cNvSpPr>
          <p:nvPr/>
        </p:nvSpPr>
        <p:spPr bwMode="auto">
          <a:xfrm>
            <a:off x="1855174" y="1078924"/>
            <a:ext cx="13753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55" name="Line 66"/>
          <p:cNvSpPr>
            <a:spLocks noChangeShapeType="1"/>
          </p:cNvSpPr>
          <p:nvPr/>
        </p:nvSpPr>
        <p:spPr bwMode="auto">
          <a:xfrm>
            <a:off x="1855174" y="937796"/>
            <a:ext cx="13753" cy="0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56" name="Line 67"/>
          <p:cNvSpPr>
            <a:spLocks noChangeShapeType="1"/>
          </p:cNvSpPr>
          <p:nvPr/>
        </p:nvSpPr>
        <p:spPr bwMode="auto">
          <a:xfrm>
            <a:off x="1868927" y="3224748"/>
            <a:ext cx="6029237" cy="0"/>
          </a:xfrm>
          <a:prstGeom prst="line">
            <a:avLst/>
          </a:prstGeom>
          <a:noFill/>
          <a:ln w="6350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3737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57" name="Line 68"/>
          <p:cNvSpPr>
            <a:spLocks noChangeShapeType="1"/>
          </p:cNvSpPr>
          <p:nvPr/>
        </p:nvSpPr>
        <p:spPr bwMode="auto">
          <a:xfrm flipV="1">
            <a:off x="1868927" y="3224748"/>
            <a:ext cx="0" cy="15558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58" name="Line 69"/>
          <p:cNvSpPr>
            <a:spLocks noChangeShapeType="1"/>
          </p:cNvSpPr>
          <p:nvPr/>
        </p:nvSpPr>
        <p:spPr bwMode="auto">
          <a:xfrm flipV="1">
            <a:off x="2471300" y="3224748"/>
            <a:ext cx="0" cy="15558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59" name="Line 70"/>
          <p:cNvSpPr>
            <a:spLocks noChangeShapeType="1"/>
          </p:cNvSpPr>
          <p:nvPr/>
        </p:nvSpPr>
        <p:spPr bwMode="auto">
          <a:xfrm flipV="1">
            <a:off x="3076424" y="3224748"/>
            <a:ext cx="0" cy="15558"/>
          </a:xfrm>
          <a:prstGeom prst="line">
            <a:avLst/>
          </a:prstGeom>
          <a:noFill/>
          <a:ln w="6350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3737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60" name="Line 71"/>
          <p:cNvSpPr>
            <a:spLocks noChangeShapeType="1"/>
          </p:cNvSpPr>
          <p:nvPr/>
        </p:nvSpPr>
        <p:spPr bwMode="auto">
          <a:xfrm flipV="1">
            <a:off x="3678798" y="3224748"/>
            <a:ext cx="0" cy="15558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61" name="Line 72"/>
          <p:cNvSpPr>
            <a:spLocks noChangeShapeType="1"/>
          </p:cNvSpPr>
          <p:nvPr/>
        </p:nvSpPr>
        <p:spPr bwMode="auto">
          <a:xfrm flipV="1">
            <a:off x="4279797" y="3224748"/>
            <a:ext cx="0" cy="15558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62" name="Line 73"/>
          <p:cNvSpPr>
            <a:spLocks noChangeShapeType="1"/>
          </p:cNvSpPr>
          <p:nvPr/>
        </p:nvSpPr>
        <p:spPr bwMode="auto">
          <a:xfrm flipV="1">
            <a:off x="4880795" y="3224748"/>
            <a:ext cx="0" cy="15558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63" name="Line 74"/>
          <p:cNvSpPr>
            <a:spLocks noChangeShapeType="1"/>
          </p:cNvSpPr>
          <p:nvPr/>
        </p:nvSpPr>
        <p:spPr bwMode="auto">
          <a:xfrm flipV="1">
            <a:off x="5487294" y="3224748"/>
            <a:ext cx="0" cy="15558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64" name="Line 75"/>
          <p:cNvSpPr>
            <a:spLocks noChangeShapeType="1"/>
          </p:cNvSpPr>
          <p:nvPr/>
        </p:nvSpPr>
        <p:spPr bwMode="auto">
          <a:xfrm flipV="1">
            <a:off x="6088292" y="3224748"/>
            <a:ext cx="0" cy="15558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65" name="Line 76"/>
          <p:cNvSpPr>
            <a:spLocks noChangeShapeType="1"/>
          </p:cNvSpPr>
          <p:nvPr/>
        </p:nvSpPr>
        <p:spPr bwMode="auto">
          <a:xfrm flipV="1">
            <a:off x="6690666" y="3224748"/>
            <a:ext cx="0" cy="15558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66" name="Line 77"/>
          <p:cNvSpPr>
            <a:spLocks noChangeShapeType="1"/>
          </p:cNvSpPr>
          <p:nvPr/>
        </p:nvSpPr>
        <p:spPr bwMode="auto">
          <a:xfrm flipV="1">
            <a:off x="7291665" y="3224748"/>
            <a:ext cx="0" cy="15558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67" name="Line 78"/>
          <p:cNvSpPr>
            <a:spLocks noChangeShapeType="1"/>
          </p:cNvSpPr>
          <p:nvPr/>
        </p:nvSpPr>
        <p:spPr bwMode="auto">
          <a:xfrm flipV="1">
            <a:off x="7898164" y="3224748"/>
            <a:ext cx="0" cy="15558"/>
          </a:xfrm>
          <a:prstGeom prst="line">
            <a:avLst/>
          </a:prstGeom>
          <a:noFill/>
          <a:ln w="63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68" name="Rectangle 79"/>
          <p:cNvSpPr>
            <a:spLocks noChangeArrowheads="1"/>
          </p:cNvSpPr>
          <p:nvPr/>
        </p:nvSpPr>
        <p:spPr bwMode="auto">
          <a:xfrm>
            <a:off x="1835920" y="324475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0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169" name="Rectangle 80"/>
          <p:cNvSpPr>
            <a:spLocks noChangeArrowheads="1"/>
          </p:cNvSpPr>
          <p:nvPr/>
        </p:nvSpPr>
        <p:spPr bwMode="auto">
          <a:xfrm>
            <a:off x="2438293" y="324475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3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170" name="Rectangle 81"/>
          <p:cNvSpPr>
            <a:spLocks noChangeArrowheads="1"/>
          </p:cNvSpPr>
          <p:nvPr/>
        </p:nvSpPr>
        <p:spPr bwMode="auto">
          <a:xfrm>
            <a:off x="3043418" y="324475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6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171" name="Rectangle 82"/>
          <p:cNvSpPr>
            <a:spLocks noChangeArrowheads="1"/>
          </p:cNvSpPr>
          <p:nvPr/>
        </p:nvSpPr>
        <p:spPr bwMode="auto">
          <a:xfrm>
            <a:off x="3645791" y="3244751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9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172" name="Rectangle 83"/>
          <p:cNvSpPr>
            <a:spLocks noChangeArrowheads="1"/>
          </p:cNvSpPr>
          <p:nvPr/>
        </p:nvSpPr>
        <p:spPr bwMode="auto">
          <a:xfrm>
            <a:off x="4226160" y="32447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12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173" name="Rectangle 84"/>
          <p:cNvSpPr>
            <a:spLocks noChangeArrowheads="1"/>
          </p:cNvSpPr>
          <p:nvPr/>
        </p:nvSpPr>
        <p:spPr bwMode="auto">
          <a:xfrm>
            <a:off x="4827159" y="32447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15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174" name="Rectangle 85"/>
          <p:cNvSpPr>
            <a:spLocks noChangeArrowheads="1"/>
          </p:cNvSpPr>
          <p:nvPr/>
        </p:nvSpPr>
        <p:spPr bwMode="auto">
          <a:xfrm>
            <a:off x="5433658" y="32447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18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175" name="Rectangle 86"/>
          <p:cNvSpPr>
            <a:spLocks noChangeArrowheads="1"/>
          </p:cNvSpPr>
          <p:nvPr/>
        </p:nvSpPr>
        <p:spPr bwMode="auto">
          <a:xfrm>
            <a:off x="6034657" y="32447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21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176" name="Rectangle 87"/>
          <p:cNvSpPr>
            <a:spLocks noChangeArrowheads="1"/>
          </p:cNvSpPr>
          <p:nvPr/>
        </p:nvSpPr>
        <p:spPr bwMode="auto">
          <a:xfrm>
            <a:off x="6637030" y="32447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24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177" name="Rectangle 88"/>
          <p:cNvSpPr>
            <a:spLocks noChangeArrowheads="1"/>
          </p:cNvSpPr>
          <p:nvPr/>
        </p:nvSpPr>
        <p:spPr bwMode="auto">
          <a:xfrm>
            <a:off x="7238028" y="32447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27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178" name="Rectangle 89"/>
          <p:cNvSpPr>
            <a:spLocks noChangeArrowheads="1"/>
          </p:cNvSpPr>
          <p:nvPr/>
        </p:nvSpPr>
        <p:spPr bwMode="auto">
          <a:xfrm>
            <a:off x="7844528" y="324475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30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179" name="Rectangle 90"/>
          <p:cNvSpPr>
            <a:spLocks noChangeArrowheads="1"/>
          </p:cNvSpPr>
          <p:nvPr/>
        </p:nvSpPr>
        <p:spPr bwMode="auto">
          <a:xfrm>
            <a:off x="4645906" y="3402138"/>
            <a:ext cx="60914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Time (</a:t>
            </a:r>
            <a:r>
              <a:rPr kumimoji="0" lang="pt-BR" altLang="pt-BR" sz="9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days</a:t>
            </a: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)</a:t>
            </a:r>
          </a:p>
        </p:txBody>
      </p:sp>
      <p:sp>
        <p:nvSpPr>
          <p:cNvPr id="180" name="Rectangle 91"/>
          <p:cNvSpPr>
            <a:spLocks noChangeArrowheads="1"/>
          </p:cNvSpPr>
          <p:nvPr/>
        </p:nvSpPr>
        <p:spPr bwMode="auto">
          <a:xfrm rot="16200000">
            <a:off x="443396" y="2009244"/>
            <a:ext cx="167353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Cumulative</a:t>
            </a: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MACE </a:t>
            </a:r>
            <a:r>
              <a:rPr kumimoji="0" lang="pt-BR" altLang="pt-BR" sz="9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incidence</a:t>
            </a: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(%)</a:t>
            </a:r>
          </a:p>
        </p:txBody>
      </p:sp>
      <p:sp>
        <p:nvSpPr>
          <p:cNvPr id="181" name="Line 93"/>
          <p:cNvSpPr>
            <a:spLocks noChangeShapeType="1"/>
          </p:cNvSpPr>
          <p:nvPr/>
        </p:nvSpPr>
        <p:spPr bwMode="auto">
          <a:xfrm>
            <a:off x="5182900" y="1135318"/>
            <a:ext cx="92144" cy="0"/>
          </a:xfrm>
          <a:prstGeom prst="line">
            <a:avLst/>
          </a:prstGeom>
          <a:noFill/>
          <a:ln w="28575" cap="flat">
            <a:solidFill>
              <a:srgbClr val="FFFF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82" name="Line 94"/>
          <p:cNvSpPr>
            <a:spLocks noChangeShapeType="1"/>
          </p:cNvSpPr>
          <p:nvPr/>
        </p:nvSpPr>
        <p:spPr bwMode="auto">
          <a:xfrm>
            <a:off x="5184276" y="962242"/>
            <a:ext cx="92144" cy="0"/>
          </a:xfrm>
          <a:prstGeom prst="line">
            <a:avLst/>
          </a:prstGeom>
          <a:noFill/>
          <a:ln w="28575" cap="flat">
            <a:solidFill>
              <a:schemeClr val="accent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83" name="Line 95"/>
          <p:cNvSpPr>
            <a:spLocks noChangeShapeType="1"/>
          </p:cNvSpPr>
          <p:nvPr/>
        </p:nvSpPr>
        <p:spPr bwMode="auto">
          <a:xfrm>
            <a:off x="3494864" y="1131761"/>
            <a:ext cx="88018" cy="0"/>
          </a:xfrm>
          <a:prstGeom prst="line">
            <a:avLst/>
          </a:prstGeom>
          <a:noFill/>
          <a:ln w="28575" cap="flat">
            <a:solidFill>
              <a:srgbClr val="FF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84" name="Line 96"/>
          <p:cNvSpPr>
            <a:spLocks noChangeShapeType="1"/>
          </p:cNvSpPr>
          <p:nvPr/>
        </p:nvSpPr>
        <p:spPr bwMode="auto">
          <a:xfrm>
            <a:off x="3491761" y="961450"/>
            <a:ext cx="86643" cy="0"/>
          </a:xfrm>
          <a:prstGeom prst="line">
            <a:avLst/>
          </a:prstGeom>
          <a:noFill/>
          <a:ln w="28575" cap="flat">
            <a:solidFill>
              <a:schemeClr val="accent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3737" tIns="36869" rIns="73737" bIns="36869" numCol="1" anchor="t" anchorCtr="0" compatLnSpc="1">
            <a:prstTxWarp prst="textNoShape">
              <a:avLst/>
            </a:prstTxWarp>
          </a:bodyPr>
          <a:lstStyle/>
          <a:p>
            <a:pPr defTabSz="737372" fontAlgn="auto">
              <a:spcBef>
                <a:spcPts val="0"/>
              </a:spcBef>
              <a:spcAft>
                <a:spcPts val="0"/>
              </a:spcAft>
            </a:pPr>
            <a:endParaRPr lang="pt-BR" sz="9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85" name="Rectangle 97"/>
          <p:cNvSpPr>
            <a:spLocks noChangeArrowheads="1"/>
          </p:cNvSpPr>
          <p:nvPr/>
        </p:nvSpPr>
        <p:spPr bwMode="auto">
          <a:xfrm>
            <a:off x="5299798" y="1107537"/>
            <a:ext cx="134593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Atorvastatin</a:t>
            </a: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, NSTE-ASC</a:t>
            </a:r>
          </a:p>
        </p:txBody>
      </p:sp>
      <p:sp>
        <p:nvSpPr>
          <p:cNvPr id="186" name="Rectangle 98"/>
          <p:cNvSpPr>
            <a:spLocks noChangeArrowheads="1"/>
          </p:cNvSpPr>
          <p:nvPr/>
        </p:nvSpPr>
        <p:spPr bwMode="auto">
          <a:xfrm>
            <a:off x="5299799" y="934461"/>
            <a:ext cx="106439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Placebo, NSTE-ASC</a:t>
            </a:r>
          </a:p>
        </p:txBody>
      </p:sp>
      <p:sp>
        <p:nvSpPr>
          <p:cNvPr id="187" name="Rectangle 99"/>
          <p:cNvSpPr>
            <a:spLocks noChangeArrowheads="1"/>
          </p:cNvSpPr>
          <p:nvPr/>
        </p:nvSpPr>
        <p:spPr bwMode="auto">
          <a:xfrm>
            <a:off x="3611764" y="1103980"/>
            <a:ext cx="102592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Atorvastatin</a:t>
            </a: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, STEMI</a:t>
            </a:r>
          </a:p>
        </p:txBody>
      </p:sp>
      <p:sp>
        <p:nvSpPr>
          <p:cNvPr id="188" name="Rectangle 100"/>
          <p:cNvSpPr>
            <a:spLocks noChangeArrowheads="1"/>
          </p:cNvSpPr>
          <p:nvPr/>
        </p:nvSpPr>
        <p:spPr bwMode="auto">
          <a:xfrm>
            <a:off x="3603158" y="933669"/>
            <a:ext cx="83356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Placebo, STEMI</a:t>
            </a:r>
          </a:p>
        </p:txBody>
      </p:sp>
      <p:sp>
        <p:nvSpPr>
          <p:cNvPr id="189" name="Rectangle 104"/>
          <p:cNvSpPr>
            <a:spLocks noChangeArrowheads="1"/>
          </p:cNvSpPr>
          <p:nvPr/>
        </p:nvSpPr>
        <p:spPr bwMode="auto">
          <a:xfrm>
            <a:off x="1789161" y="3829719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915</a:t>
            </a:r>
          </a:p>
        </p:txBody>
      </p:sp>
      <p:sp>
        <p:nvSpPr>
          <p:cNvPr id="190" name="Rectangle 105"/>
          <p:cNvSpPr>
            <a:spLocks noChangeArrowheads="1"/>
          </p:cNvSpPr>
          <p:nvPr/>
        </p:nvSpPr>
        <p:spPr bwMode="auto">
          <a:xfrm>
            <a:off x="2391534" y="3829719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882</a:t>
            </a:r>
          </a:p>
        </p:txBody>
      </p:sp>
      <p:sp>
        <p:nvSpPr>
          <p:cNvPr id="191" name="Rectangle 106"/>
          <p:cNvSpPr>
            <a:spLocks noChangeArrowheads="1"/>
          </p:cNvSpPr>
          <p:nvPr/>
        </p:nvSpPr>
        <p:spPr bwMode="auto">
          <a:xfrm>
            <a:off x="2996658" y="3829719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878</a:t>
            </a:r>
          </a:p>
        </p:txBody>
      </p:sp>
      <p:sp>
        <p:nvSpPr>
          <p:cNvPr id="192" name="Rectangle 107"/>
          <p:cNvSpPr>
            <a:spLocks noChangeArrowheads="1"/>
          </p:cNvSpPr>
          <p:nvPr/>
        </p:nvSpPr>
        <p:spPr bwMode="auto">
          <a:xfrm>
            <a:off x="3603158" y="3829719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870</a:t>
            </a:r>
          </a:p>
        </p:txBody>
      </p:sp>
      <p:sp>
        <p:nvSpPr>
          <p:cNvPr id="193" name="Rectangle 108"/>
          <p:cNvSpPr>
            <a:spLocks noChangeArrowheads="1"/>
          </p:cNvSpPr>
          <p:nvPr/>
        </p:nvSpPr>
        <p:spPr bwMode="auto">
          <a:xfrm>
            <a:off x="4209657" y="3829719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867</a:t>
            </a:r>
          </a:p>
        </p:txBody>
      </p:sp>
      <p:sp>
        <p:nvSpPr>
          <p:cNvPr id="194" name="Rectangle 109"/>
          <p:cNvSpPr>
            <a:spLocks noChangeArrowheads="1"/>
          </p:cNvSpPr>
          <p:nvPr/>
        </p:nvSpPr>
        <p:spPr bwMode="auto">
          <a:xfrm>
            <a:off x="4810656" y="3829719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865</a:t>
            </a:r>
          </a:p>
        </p:txBody>
      </p:sp>
      <p:sp>
        <p:nvSpPr>
          <p:cNvPr id="195" name="Rectangle 110"/>
          <p:cNvSpPr>
            <a:spLocks noChangeArrowheads="1"/>
          </p:cNvSpPr>
          <p:nvPr/>
        </p:nvSpPr>
        <p:spPr bwMode="auto">
          <a:xfrm>
            <a:off x="5417155" y="3829719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864</a:t>
            </a:r>
          </a:p>
        </p:txBody>
      </p:sp>
      <p:sp>
        <p:nvSpPr>
          <p:cNvPr id="196" name="Rectangle 111"/>
          <p:cNvSpPr>
            <a:spLocks noChangeArrowheads="1"/>
          </p:cNvSpPr>
          <p:nvPr/>
        </p:nvSpPr>
        <p:spPr bwMode="auto">
          <a:xfrm>
            <a:off x="6023655" y="3829719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860</a:t>
            </a:r>
          </a:p>
        </p:txBody>
      </p:sp>
      <p:sp>
        <p:nvSpPr>
          <p:cNvPr id="197" name="Rectangle 112"/>
          <p:cNvSpPr>
            <a:spLocks noChangeArrowheads="1"/>
          </p:cNvSpPr>
          <p:nvPr/>
        </p:nvSpPr>
        <p:spPr bwMode="auto">
          <a:xfrm>
            <a:off x="6630154" y="3829719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854</a:t>
            </a:r>
          </a:p>
        </p:txBody>
      </p:sp>
      <p:sp>
        <p:nvSpPr>
          <p:cNvPr id="198" name="Rectangle 113"/>
          <p:cNvSpPr>
            <a:spLocks noChangeArrowheads="1"/>
          </p:cNvSpPr>
          <p:nvPr/>
        </p:nvSpPr>
        <p:spPr bwMode="auto">
          <a:xfrm>
            <a:off x="7235278" y="3829719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851</a:t>
            </a:r>
          </a:p>
        </p:txBody>
      </p:sp>
      <p:sp>
        <p:nvSpPr>
          <p:cNvPr id="199" name="Rectangle 114"/>
          <p:cNvSpPr>
            <a:spLocks noChangeArrowheads="1"/>
          </p:cNvSpPr>
          <p:nvPr/>
        </p:nvSpPr>
        <p:spPr bwMode="auto">
          <a:xfrm>
            <a:off x="7837651" y="3829719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843</a:t>
            </a:r>
          </a:p>
        </p:txBody>
      </p:sp>
      <p:sp>
        <p:nvSpPr>
          <p:cNvPr id="200" name="Rectangle 115"/>
          <p:cNvSpPr>
            <a:spLocks noChangeArrowheads="1"/>
          </p:cNvSpPr>
          <p:nvPr/>
        </p:nvSpPr>
        <p:spPr bwMode="auto">
          <a:xfrm>
            <a:off x="1789161" y="3992594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891</a:t>
            </a:r>
          </a:p>
        </p:txBody>
      </p:sp>
      <p:sp>
        <p:nvSpPr>
          <p:cNvPr id="201" name="Rectangle 116"/>
          <p:cNvSpPr>
            <a:spLocks noChangeArrowheads="1"/>
          </p:cNvSpPr>
          <p:nvPr/>
        </p:nvSpPr>
        <p:spPr bwMode="auto">
          <a:xfrm>
            <a:off x="2391534" y="3992594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852</a:t>
            </a:r>
          </a:p>
        </p:txBody>
      </p:sp>
      <p:sp>
        <p:nvSpPr>
          <p:cNvPr id="202" name="Rectangle 117"/>
          <p:cNvSpPr>
            <a:spLocks noChangeArrowheads="1"/>
          </p:cNvSpPr>
          <p:nvPr/>
        </p:nvSpPr>
        <p:spPr bwMode="auto">
          <a:xfrm>
            <a:off x="2996658" y="3992594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849</a:t>
            </a:r>
          </a:p>
        </p:txBody>
      </p:sp>
      <p:sp>
        <p:nvSpPr>
          <p:cNvPr id="203" name="Rectangle 118"/>
          <p:cNvSpPr>
            <a:spLocks noChangeArrowheads="1"/>
          </p:cNvSpPr>
          <p:nvPr/>
        </p:nvSpPr>
        <p:spPr bwMode="auto">
          <a:xfrm>
            <a:off x="3603158" y="3992594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843</a:t>
            </a:r>
          </a:p>
        </p:txBody>
      </p:sp>
      <p:sp>
        <p:nvSpPr>
          <p:cNvPr id="204" name="Rectangle 119"/>
          <p:cNvSpPr>
            <a:spLocks noChangeArrowheads="1"/>
          </p:cNvSpPr>
          <p:nvPr/>
        </p:nvSpPr>
        <p:spPr bwMode="auto">
          <a:xfrm>
            <a:off x="4209657" y="3992594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842</a:t>
            </a:r>
          </a:p>
        </p:txBody>
      </p:sp>
      <p:sp>
        <p:nvSpPr>
          <p:cNvPr id="205" name="Rectangle 120"/>
          <p:cNvSpPr>
            <a:spLocks noChangeArrowheads="1"/>
          </p:cNvSpPr>
          <p:nvPr/>
        </p:nvSpPr>
        <p:spPr bwMode="auto">
          <a:xfrm>
            <a:off x="4810656" y="3992594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839</a:t>
            </a:r>
          </a:p>
        </p:txBody>
      </p:sp>
      <p:sp>
        <p:nvSpPr>
          <p:cNvPr id="206" name="Rectangle 121"/>
          <p:cNvSpPr>
            <a:spLocks noChangeArrowheads="1"/>
          </p:cNvSpPr>
          <p:nvPr/>
        </p:nvSpPr>
        <p:spPr bwMode="auto">
          <a:xfrm>
            <a:off x="5417155" y="3992594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837</a:t>
            </a:r>
          </a:p>
        </p:txBody>
      </p:sp>
      <p:sp>
        <p:nvSpPr>
          <p:cNvPr id="207" name="Rectangle 122"/>
          <p:cNvSpPr>
            <a:spLocks noChangeArrowheads="1"/>
          </p:cNvSpPr>
          <p:nvPr/>
        </p:nvSpPr>
        <p:spPr bwMode="auto">
          <a:xfrm>
            <a:off x="6023655" y="3992594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835</a:t>
            </a:r>
          </a:p>
        </p:txBody>
      </p:sp>
      <p:sp>
        <p:nvSpPr>
          <p:cNvPr id="208" name="Rectangle 123"/>
          <p:cNvSpPr>
            <a:spLocks noChangeArrowheads="1"/>
          </p:cNvSpPr>
          <p:nvPr/>
        </p:nvSpPr>
        <p:spPr bwMode="auto">
          <a:xfrm>
            <a:off x="6630154" y="3992594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833</a:t>
            </a:r>
          </a:p>
        </p:txBody>
      </p:sp>
      <p:sp>
        <p:nvSpPr>
          <p:cNvPr id="209" name="Rectangle 124"/>
          <p:cNvSpPr>
            <a:spLocks noChangeArrowheads="1"/>
          </p:cNvSpPr>
          <p:nvPr/>
        </p:nvSpPr>
        <p:spPr bwMode="auto">
          <a:xfrm>
            <a:off x="7235278" y="3992594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831</a:t>
            </a:r>
          </a:p>
        </p:txBody>
      </p:sp>
      <p:sp>
        <p:nvSpPr>
          <p:cNvPr id="210" name="Rectangle 125"/>
          <p:cNvSpPr>
            <a:spLocks noChangeArrowheads="1"/>
          </p:cNvSpPr>
          <p:nvPr/>
        </p:nvSpPr>
        <p:spPr bwMode="auto">
          <a:xfrm>
            <a:off x="7837651" y="3992594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820</a:t>
            </a:r>
          </a:p>
        </p:txBody>
      </p:sp>
      <p:sp>
        <p:nvSpPr>
          <p:cNvPr id="211" name="Rectangle 126"/>
          <p:cNvSpPr>
            <a:spLocks noChangeArrowheads="1"/>
          </p:cNvSpPr>
          <p:nvPr/>
        </p:nvSpPr>
        <p:spPr bwMode="auto">
          <a:xfrm>
            <a:off x="1789161" y="4302111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417</a:t>
            </a:r>
          </a:p>
        </p:txBody>
      </p:sp>
      <p:sp>
        <p:nvSpPr>
          <p:cNvPr id="212" name="Rectangle 127"/>
          <p:cNvSpPr>
            <a:spLocks noChangeArrowheads="1"/>
          </p:cNvSpPr>
          <p:nvPr/>
        </p:nvSpPr>
        <p:spPr bwMode="auto">
          <a:xfrm>
            <a:off x="2391534" y="4302111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397</a:t>
            </a:r>
          </a:p>
        </p:txBody>
      </p:sp>
      <p:sp>
        <p:nvSpPr>
          <p:cNvPr id="213" name="Rectangle 128"/>
          <p:cNvSpPr>
            <a:spLocks noChangeArrowheads="1"/>
          </p:cNvSpPr>
          <p:nvPr/>
        </p:nvSpPr>
        <p:spPr bwMode="auto">
          <a:xfrm>
            <a:off x="2996658" y="4302111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396</a:t>
            </a:r>
          </a:p>
        </p:txBody>
      </p:sp>
      <p:sp>
        <p:nvSpPr>
          <p:cNvPr id="214" name="Rectangle 129"/>
          <p:cNvSpPr>
            <a:spLocks noChangeArrowheads="1"/>
          </p:cNvSpPr>
          <p:nvPr/>
        </p:nvSpPr>
        <p:spPr bwMode="auto">
          <a:xfrm>
            <a:off x="3603158" y="4302111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391</a:t>
            </a:r>
          </a:p>
        </p:txBody>
      </p:sp>
      <p:sp>
        <p:nvSpPr>
          <p:cNvPr id="215" name="Rectangle 130"/>
          <p:cNvSpPr>
            <a:spLocks noChangeArrowheads="1"/>
          </p:cNvSpPr>
          <p:nvPr/>
        </p:nvSpPr>
        <p:spPr bwMode="auto">
          <a:xfrm>
            <a:off x="4209657" y="4302111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391</a:t>
            </a:r>
          </a:p>
        </p:txBody>
      </p:sp>
      <p:sp>
        <p:nvSpPr>
          <p:cNvPr id="216" name="Rectangle 131"/>
          <p:cNvSpPr>
            <a:spLocks noChangeArrowheads="1"/>
          </p:cNvSpPr>
          <p:nvPr/>
        </p:nvSpPr>
        <p:spPr bwMode="auto">
          <a:xfrm>
            <a:off x="4810656" y="4302111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390</a:t>
            </a:r>
          </a:p>
        </p:txBody>
      </p:sp>
      <p:sp>
        <p:nvSpPr>
          <p:cNvPr id="217" name="Rectangle 132"/>
          <p:cNvSpPr>
            <a:spLocks noChangeArrowheads="1"/>
          </p:cNvSpPr>
          <p:nvPr/>
        </p:nvSpPr>
        <p:spPr bwMode="auto">
          <a:xfrm>
            <a:off x="5417155" y="4302111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388</a:t>
            </a:r>
          </a:p>
        </p:txBody>
      </p:sp>
      <p:sp>
        <p:nvSpPr>
          <p:cNvPr id="218" name="Rectangle 133"/>
          <p:cNvSpPr>
            <a:spLocks noChangeArrowheads="1"/>
          </p:cNvSpPr>
          <p:nvPr/>
        </p:nvSpPr>
        <p:spPr bwMode="auto">
          <a:xfrm>
            <a:off x="6023655" y="4302111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387</a:t>
            </a:r>
          </a:p>
        </p:txBody>
      </p:sp>
      <p:sp>
        <p:nvSpPr>
          <p:cNvPr id="219" name="Rectangle 134"/>
          <p:cNvSpPr>
            <a:spLocks noChangeArrowheads="1"/>
          </p:cNvSpPr>
          <p:nvPr/>
        </p:nvSpPr>
        <p:spPr bwMode="auto">
          <a:xfrm>
            <a:off x="6630154" y="4302111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386</a:t>
            </a:r>
          </a:p>
        </p:txBody>
      </p:sp>
      <p:sp>
        <p:nvSpPr>
          <p:cNvPr id="220" name="Rectangle 135"/>
          <p:cNvSpPr>
            <a:spLocks noChangeArrowheads="1"/>
          </p:cNvSpPr>
          <p:nvPr/>
        </p:nvSpPr>
        <p:spPr bwMode="auto">
          <a:xfrm>
            <a:off x="7235278" y="4302111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383</a:t>
            </a:r>
          </a:p>
        </p:txBody>
      </p:sp>
      <p:sp>
        <p:nvSpPr>
          <p:cNvPr id="221" name="Rectangle 136"/>
          <p:cNvSpPr>
            <a:spLocks noChangeArrowheads="1"/>
          </p:cNvSpPr>
          <p:nvPr/>
        </p:nvSpPr>
        <p:spPr bwMode="auto">
          <a:xfrm>
            <a:off x="7837651" y="4302111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378</a:t>
            </a:r>
          </a:p>
        </p:txBody>
      </p:sp>
      <p:sp>
        <p:nvSpPr>
          <p:cNvPr id="222" name="Rectangle 137"/>
          <p:cNvSpPr>
            <a:spLocks noChangeArrowheads="1"/>
          </p:cNvSpPr>
          <p:nvPr/>
        </p:nvSpPr>
        <p:spPr bwMode="auto">
          <a:xfrm>
            <a:off x="1789161" y="4484656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448</a:t>
            </a:r>
          </a:p>
        </p:txBody>
      </p:sp>
      <p:sp>
        <p:nvSpPr>
          <p:cNvPr id="223" name="Rectangle 138"/>
          <p:cNvSpPr>
            <a:spLocks noChangeArrowheads="1"/>
          </p:cNvSpPr>
          <p:nvPr/>
        </p:nvSpPr>
        <p:spPr bwMode="auto">
          <a:xfrm>
            <a:off x="2391534" y="4484656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411</a:t>
            </a:r>
          </a:p>
        </p:txBody>
      </p:sp>
      <p:sp>
        <p:nvSpPr>
          <p:cNvPr id="224" name="Rectangle 139"/>
          <p:cNvSpPr>
            <a:spLocks noChangeArrowheads="1"/>
          </p:cNvSpPr>
          <p:nvPr/>
        </p:nvSpPr>
        <p:spPr bwMode="auto">
          <a:xfrm>
            <a:off x="2996658" y="4484656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398</a:t>
            </a:r>
          </a:p>
        </p:txBody>
      </p:sp>
      <p:sp>
        <p:nvSpPr>
          <p:cNvPr id="225" name="Rectangle 140"/>
          <p:cNvSpPr>
            <a:spLocks noChangeArrowheads="1"/>
          </p:cNvSpPr>
          <p:nvPr/>
        </p:nvSpPr>
        <p:spPr bwMode="auto">
          <a:xfrm>
            <a:off x="3603158" y="4484656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396</a:t>
            </a:r>
          </a:p>
        </p:txBody>
      </p:sp>
      <p:sp>
        <p:nvSpPr>
          <p:cNvPr id="226" name="Rectangle 141"/>
          <p:cNvSpPr>
            <a:spLocks noChangeArrowheads="1"/>
          </p:cNvSpPr>
          <p:nvPr/>
        </p:nvSpPr>
        <p:spPr bwMode="auto">
          <a:xfrm>
            <a:off x="4209657" y="4484656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395</a:t>
            </a:r>
          </a:p>
        </p:txBody>
      </p:sp>
      <p:sp>
        <p:nvSpPr>
          <p:cNvPr id="227" name="Rectangle 142"/>
          <p:cNvSpPr>
            <a:spLocks noChangeArrowheads="1"/>
          </p:cNvSpPr>
          <p:nvPr/>
        </p:nvSpPr>
        <p:spPr bwMode="auto">
          <a:xfrm>
            <a:off x="4810656" y="4484656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394</a:t>
            </a:r>
          </a:p>
        </p:txBody>
      </p:sp>
      <p:sp>
        <p:nvSpPr>
          <p:cNvPr id="228" name="Rectangle 143"/>
          <p:cNvSpPr>
            <a:spLocks noChangeArrowheads="1"/>
          </p:cNvSpPr>
          <p:nvPr/>
        </p:nvSpPr>
        <p:spPr bwMode="auto">
          <a:xfrm>
            <a:off x="5417155" y="4484656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392</a:t>
            </a:r>
          </a:p>
        </p:txBody>
      </p:sp>
      <p:sp>
        <p:nvSpPr>
          <p:cNvPr id="229" name="Rectangle 144"/>
          <p:cNvSpPr>
            <a:spLocks noChangeArrowheads="1"/>
          </p:cNvSpPr>
          <p:nvPr/>
        </p:nvSpPr>
        <p:spPr bwMode="auto">
          <a:xfrm>
            <a:off x="6023655" y="4484656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392</a:t>
            </a:r>
          </a:p>
        </p:txBody>
      </p:sp>
      <p:sp>
        <p:nvSpPr>
          <p:cNvPr id="230" name="Rectangle 145"/>
          <p:cNvSpPr>
            <a:spLocks noChangeArrowheads="1"/>
          </p:cNvSpPr>
          <p:nvPr/>
        </p:nvSpPr>
        <p:spPr bwMode="auto">
          <a:xfrm>
            <a:off x="6630154" y="4484656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391</a:t>
            </a:r>
          </a:p>
        </p:txBody>
      </p:sp>
      <p:sp>
        <p:nvSpPr>
          <p:cNvPr id="231" name="Rectangle 146"/>
          <p:cNvSpPr>
            <a:spLocks noChangeArrowheads="1"/>
          </p:cNvSpPr>
          <p:nvPr/>
        </p:nvSpPr>
        <p:spPr bwMode="auto">
          <a:xfrm>
            <a:off x="7235278" y="4484656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388</a:t>
            </a:r>
          </a:p>
        </p:txBody>
      </p:sp>
      <p:sp>
        <p:nvSpPr>
          <p:cNvPr id="232" name="Rectangle 147"/>
          <p:cNvSpPr>
            <a:spLocks noChangeArrowheads="1"/>
          </p:cNvSpPr>
          <p:nvPr/>
        </p:nvSpPr>
        <p:spPr bwMode="auto">
          <a:xfrm>
            <a:off x="7837651" y="4484656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378</a:t>
            </a:r>
          </a:p>
        </p:txBody>
      </p:sp>
      <p:sp>
        <p:nvSpPr>
          <p:cNvPr id="233" name="Rectangle 148"/>
          <p:cNvSpPr>
            <a:spLocks noChangeArrowheads="1"/>
          </p:cNvSpPr>
          <p:nvPr/>
        </p:nvSpPr>
        <p:spPr bwMode="auto">
          <a:xfrm>
            <a:off x="1350437" y="4476876"/>
            <a:ext cx="41678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737372"/>
            <a:r>
              <a:rPr lang="pt-BR" altLang="pt-BR" sz="900" b="0" i="0" dirty="0">
                <a:solidFill>
                  <a:prstClr val="white"/>
                </a:solidFill>
                <a:latin typeface="+mj-lt"/>
                <a:ea typeface="+mn-ea"/>
              </a:rPr>
              <a:t>Placebo</a:t>
            </a:r>
          </a:p>
        </p:txBody>
      </p:sp>
      <p:sp>
        <p:nvSpPr>
          <p:cNvPr id="234" name="Rectangle 149"/>
          <p:cNvSpPr>
            <a:spLocks noChangeArrowheads="1"/>
          </p:cNvSpPr>
          <p:nvPr/>
        </p:nvSpPr>
        <p:spPr bwMode="auto">
          <a:xfrm>
            <a:off x="1158294" y="4291338"/>
            <a:ext cx="60914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737372"/>
            <a:r>
              <a:rPr lang="pt-BR" altLang="pt-BR" sz="900" b="0" i="0" dirty="0" err="1">
                <a:solidFill>
                  <a:prstClr val="white"/>
                </a:solidFill>
                <a:latin typeface="+mj-lt"/>
                <a:ea typeface="+mn-ea"/>
              </a:rPr>
              <a:t>Atorvastatin</a:t>
            </a:r>
            <a:endParaRPr lang="pt-BR" altLang="pt-BR" sz="900" b="0" i="0" dirty="0">
              <a:solidFill>
                <a:prstClr val="white"/>
              </a:solidFill>
              <a:latin typeface="+mj-lt"/>
              <a:ea typeface="+mn-ea"/>
            </a:endParaRPr>
          </a:p>
        </p:txBody>
      </p:sp>
      <p:sp>
        <p:nvSpPr>
          <p:cNvPr id="235" name="Rectangle 150"/>
          <p:cNvSpPr>
            <a:spLocks noChangeArrowheads="1"/>
          </p:cNvSpPr>
          <p:nvPr/>
        </p:nvSpPr>
        <p:spPr bwMode="auto">
          <a:xfrm>
            <a:off x="1363478" y="3984178"/>
            <a:ext cx="41678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Placebo</a:t>
            </a:r>
          </a:p>
        </p:txBody>
      </p:sp>
      <p:sp>
        <p:nvSpPr>
          <p:cNvPr id="236" name="Rectangle 151"/>
          <p:cNvSpPr>
            <a:spLocks noChangeArrowheads="1"/>
          </p:cNvSpPr>
          <p:nvPr/>
        </p:nvSpPr>
        <p:spPr bwMode="auto">
          <a:xfrm>
            <a:off x="1183942" y="3797496"/>
            <a:ext cx="60914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737372"/>
            <a:r>
              <a:rPr lang="pt-BR" altLang="pt-BR" sz="900" b="0" i="0" dirty="0" err="1">
                <a:solidFill>
                  <a:prstClr val="white"/>
                </a:solidFill>
                <a:latin typeface="+mj-lt"/>
                <a:ea typeface="+mn-ea"/>
              </a:rPr>
              <a:t>Atorvastatin</a:t>
            </a:r>
            <a:endParaRPr lang="pt-BR" altLang="pt-BR" sz="900" b="0" i="0" dirty="0">
              <a:solidFill>
                <a:prstClr val="white"/>
              </a:solidFill>
              <a:latin typeface="+mj-lt"/>
              <a:ea typeface="+mn-ea"/>
            </a:endParaRPr>
          </a:p>
        </p:txBody>
      </p:sp>
      <p:sp>
        <p:nvSpPr>
          <p:cNvPr id="237" name="Rectangle 152"/>
          <p:cNvSpPr>
            <a:spLocks noChangeArrowheads="1"/>
          </p:cNvSpPr>
          <p:nvPr/>
        </p:nvSpPr>
        <p:spPr bwMode="auto">
          <a:xfrm>
            <a:off x="1238444" y="3482630"/>
            <a:ext cx="55784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No. </a:t>
            </a:r>
            <a:r>
              <a:rPr kumimoji="0" lang="pt-BR" altLang="pt-BR" sz="90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at</a:t>
            </a:r>
            <a:r>
              <a:rPr kumimoji="0" lang="pt-BR" altLang="pt-BR" sz="90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</a:t>
            </a:r>
            <a:r>
              <a:rPr kumimoji="0" lang="pt-BR" altLang="pt-BR" sz="90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risk</a:t>
            </a:r>
            <a:endParaRPr kumimoji="0" lang="pt-BR" altLang="pt-BR" sz="90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238" name="Rectangle 151"/>
          <p:cNvSpPr>
            <a:spLocks noChangeArrowheads="1"/>
          </p:cNvSpPr>
          <p:nvPr/>
        </p:nvSpPr>
        <p:spPr bwMode="auto">
          <a:xfrm>
            <a:off x="1203178" y="3666722"/>
            <a:ext cx="58990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NSTE-ASC</a:t>
            </a:r>
          </a:p>
        </p:txBody>
      </p:sp>
      <p:sp>
        <p:nvSpPr>
          <p:cNvPr id="239" name="Rectangle 149"/>
          <p:cNvSpPr>
            <a:spLocks noChangeArrowheads="1"/>
          </p:cNvSpPr>
          <p:nvPr/>
        </p:nvSpPr>
        <p:spPr bwMode="auto">
          <a:xfrm>
            <a:off x="1382714" y="4146140"/>
            <a:ext cx="35266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373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STEMI</a:t>
            </a:r>
          </a:p>
        </p:txBody>
      </p:sp>
      <p:pic>
        <p:nvPicPr>
          <p:cNvPr id="253" name="Imagem 8" descr="BCRI - by AGIEP_branco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90" y="195264"/>
            <a:ext cx="8651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4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5" name="Picture 3" descr="Z:\Biblioteca\Logo\IP\R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90" y="50800"/>
            <a:ext cx="108108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7" name="Rectangle 4"/>
          <p:cNvSpPr>
            <a:spLocks noGrp="1" noChangeArrowheads="1"/>
          </p:cNvSpPr>
          <p:nvPr>
            <p:ph type="title"/>
          </p:nvPr>
        </p:nvSpPr>
        <p:spPr>
          <a:xfrm>
            <a:off x="1160466" y="161463"/>
            <a:ext cx="7769225" cy="566738"/>
          </a:xfrm>
        </p:spPr>
        <p:txBody>
          <a:bodyPr/>
          <a:lstStyle/>
          <a:p>
            <a:r>
              <a:rPr lang="en-US" dirty="0"/>
              <a:t>MACE According to Type of ACS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082345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124" grpId="0" animBg="1"/>
      <p:bldP spid="125" grpId="0" animBg="1"/>
      <p:bldP spid="126" grpId="0" animBg="1"/>
      <p:bldP spid="128" grpId="0"/>
      <p:bldP spid="1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796974" y="633014"/>
            <a:ext cx="8132761" cy="566738"/>
          </a:xfrm>
        </p:spPr>
        <p:txBody>
          <a:bodyPr/>
          <a:lstStyle/>
          <a:p>
            <a:pPr eaLnBrk="1" hangingPunct="1"/>
            <a:r>
              <a:rPr lang="en-US" dirty="0"/>
              <a:t>Effect on MACE According to Timing to Atorvastatin in all PCI Patients</a:t>
            </a:r>
            <a:endParaRPr lang="en-US" sz="2500" strike="dblStrike" dirty="0">
              <a:solidFill>
                <a:srgbClr val="FF0000"/>
              </a:solidFill>
            </a:endParaRPr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1" name="Tabela 120">
            <a:extLst>
              <a:ext uri="{FF2B5EF4-FFF2-40B4-BE49-F238E27FC236}">
                <a16:creationId xmlns:a16="http://schemas.microsoft.com/office/drawing/2014/main" xmlns="" id="{F1E50D9A-F9DB-4332-B3EB-22050D7C3E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296220"/>
              </p:ext>
            </p:extLst>
          </p:nvPr>
        </p:nvGraphicFramePr>
        <p:xfrm>
          <a:off x="157545" y="1782951"/>
          <a:ext cx="9070140" cy="1512812"/>
        </p:xfrm>
        <a:graphic>
          <a:graphicData uri="http://schemas.openxmlformats.org/drawingml/2006/table">
            <a:tbl>
              <a:tblPr/>
              <a:tblGrid>
                <a:gridCol w="1784289">
                  <a:extLst>
                    <a:ext uri="{9D8B030D-6E8A-4147-A177-3AD203B41FA5}">
                      <a16:colId xmlns:a16="http://schemas.microsoft.com/office/drawing/2014/main" xmlns="" val="2805117364"/>
                    </a:ext>
                  </a:extLst>
                </a:gridCol>
                <a:gridCol w="852785">
                  <a:extLst>
                    <a:ext uri="{9D8B030D-6E8A-4147-A177-3AD203B41FA5}">
                      <a16:colId xmlns:a16="http://schemas.microsoft.com/office/drawing/2014/main" xmlns="" val="2127480894"/>
                    </a:ext>
                  </a:extLst>
                </a:gridCol>
                <a:gridCol w="747828">
                  <a:extLst>
                    <a:ext uri="{9D8B030D-6E8A-4147-A177-3AD203B41FA5}">
                      <a16:colId xmlns:a16="http://schemas.microsoft.com/office/drawing/2014/main" xmlns="" val="2959720471"/>
                    </a:ext>
                  </a:extLst>
                </a:gridCol>
                <a:gridCol w="962118">
                  <a:extLst>
                    <a:ext uri="{9D8B030D-6E8A-4147-A177-3AD203B41FA5}">
                      <a16:colId xmlns:a16="http://schemas.microsoft.com/office/drawing/2014/main" xmlns="" val="3448857213"/>
                    </a:ext>
                  </a:extLst>
                </a:gridCol>
                <a:gridCol w="822173">
                  <a:extLst>
                    <a:ext uri="{9D8B030D-6E8A-4147-A177-3AD203B41FA5}">
                      <a16:colId xmlns:a16="http://schemas.microsoft.com/office/drawing/2014/main" xmlns="" val="1744892992"/>
                    </a:ext>
                  </a:extLst>
                </a:gridCol>
                <a:gridCol w="822173">
                  <a:extLst>
                    <a:ext uri="{9D8B030D-6E8A-4147-A177-3AD203B41FA5}">
                      <a16:colId xmlns:a16="http://schemas.microsoft.com/office/drawing/2014/main" xmlns="" val="359765557"/>
                    </a:ext>
                  </a:extLst>
                </a:gridCol>
                <a:gridCol w="822173">
                  <a:extLst>
                    <a:ext uri="{9D8B030D-6E8A-4147-A177-3AD203B41FA5}">
                      <a16:colId xmlns:a16="http://schemas.microsoft.com/office/drawing/2014/main" xmlns="" val="4118186331"/>
                    </a:ext>
                  </a:extLst>
                </a:gridCol>
                <a:gridCol w="1095688">
                  <a:extLst>
                    <a:ext uri="{9D8B030D-6E8A-4147-A177-3AD203B41FA5}">
                      <a16:colId xmlns:a16="http://schemas.microsoft.com/office/drawing/2014/main" xmlns="" val="1607385561"/>
                    </a:ext>
                  </a:extLst>
                </a:gridCol>
                <a:gridCol w="432460">
                  <a:extLst>
                    <a:ext uri="{9D8B030D-6E8A-4147-A177-3AD203B41FA5}">
                      <a16:colId xmlns:a16="http://schemas.microsoft.com/office/drawing/2014/main" xmlns="" val="3062315964"/>
                    </a:ext>
                  </a:extLst>
                </a:gridCol>
                <a:gridCol w="728453">
                  <a:extLst>
                    <a:ext uri="{9D8B030D-6E8A-4147-A177-3AD203B41FA5}">
                      <a16:colId xmlns:a16="http://schemas.microsoft.com/office/drawing/2014/main" xmlns="" val="1277512738"/>
                    </a:ext>
                  </a:extLst>
                </a:gridCol>
              </a:tblGrid>
              <a:tr h="22622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10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Primary</a:t>
                      </a:r>
                      <a:r>
                        <a:rPr lang="pt-BR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10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End</a:t>
                      </a:r>
                      <a:r>
                        <a:rPr lang="pt-BR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Point </a:t>
                      </a:r>
                      <a:r>
                        <a:rPr lang="pt-BR" sz="10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Event</a:t>
                      </a:r>
                      <a:r>
                        <a:rPr lang="pt-BR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065" marR="73065" marT="33104" marB="331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gridSpan="5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b"/>
                      <a:r>
                        <a:rPr lang="pt-BR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Hazard Ratio          (</a:t>
                      </a:r>
                      <a:r>
                        <a:rPr lang="pt-BR" sz="1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95% </a:t>
                      </a:r>
                      <a:r>
                        <a:rPr lang="pt-BR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CI)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065" marR="73065" marT="33104" marB="331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b"/>
                      <a:r>
                        <a:rPr lang="pt-BR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 </a:t>
                      </a:r>
                      <a:r>
                        <a:rPr lang="pt-BR" sz="10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value</a:t>
                      </a:r>
                      <a:r>
                        <a:rPr lang="pt-BR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for </a:t>
                      </a:r>
                      <a:r>
                        <a:rPr lang="pt-BR" sz="10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Interaction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065" marR="73065" marT="33104" marB="331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64512115"/>
                  </a:ext>
                </a:extLst>
              </a:tr>
              <a:tr h="16002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Time of study drug administration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10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Atorvastatin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Placebo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b"/>
                      <a:r>
                        <a:rPr lang="pt-BR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 </a:t>
                      </a:r>
                      <a:r>
                        <a:rPr lang="pt-BR" sz="10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value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3181912"/>
                  </a:ext>
                </a:extLst>
              </a:tr>
              <a:tr h="16002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endParaRPr lang="pt-BR" sz="10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90315889"/>
                  </a:ext>
                </a:extLst>
              </a:tr>
              <a:tr h="16644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Overall (adjusted HR)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81/1351 (6.0)</a:t>
                      </a:r>
                    </a:p>
                  </a:txBody>
                  <a:tcPr marL="7087" marR="7087" marT="642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112/1359 (8.2)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0.72 [0.54; 0.97]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0.03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64293830"/>
                  </a:ext>
                </a:extLst>
              </a:tr>
              <a:tr h="16002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27455457"/>
                  </a:ext>
                </a:extLst>
              </a:tr>
              <a:tr h="16002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Up to 2 hours before PCI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41/577 (7.1)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64/571 (11.2)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r" fontAlgn="b"/>
                      <a:r>
                        <a:rPr lang="pt-BR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0.62 [0.42; 0.91]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1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0.02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1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0.44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01685629"/>
                  </a:ext>
                </a:extLst>
              </a:tr>
              <a:tr h="16002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Between 2 and 4 hours before PCI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1000" b="1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21/463 (4.5)</a:t>
                      </a:r>
                      <a:endParaRPr lang="pt-BR" sz="10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29/484 (6)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r" fontAlgn="b"/>
                      <a:r>
                        <a:rPr lang="pt-BR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0.76 [0.43; 1.32]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1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0.33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23281068"/>
                  </a:ext>
                </a:extLst>
              </a:tr>
              <a:tr h="16002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Between 4 and 12 hours before PCI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1000" b="1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12/236 (5.1)</a:t>
                      </a:r>
                      <a:endParaRPr lang="pt-BR" sz="10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1000" b="1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11/201 (5.5)</a:t>
                      </a:r>
                      <a:endParaRPr lang="pt-BR" sz="10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r" fontAlgn="b"/>
                      <a:r>
                        <a:rPr lang="pt-BR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0.92 [0.41; 2.09]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1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0.84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32161579"/>
                  </a:ext>
                </a:extLst>
              </a:tr>
              <a:tr h="16002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More than 12 hours before PCI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6/50 (12)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1000" b="1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6/76 (7.9)</a:t>
                      </a:r>
                      <a:endParaRPr lang="pt-BR" sz="10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r" fontAlgn="b"/>
                      <a:r>
                        <a:rPr lang="pt-BR" sz="10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1.56 [0.50; 4.84]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1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0.44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04886304"/>
                  </a:ext>
                </a:extLst>
              </a:tr>
            </a:tbl>
          </a:graphicData>
        </a:graphic>
      </p:graphicFrame>
      <p:sp>
        <p:nvSpPr>
          <p:cNvPr id="123" name="Rectangle 8">
            <a:extLst>
              <a:ext uri="{FF2B5EF4-FFF2-40B4-BE49-F238E27FC236}">
                <a16:creationId xmlns:a16="http://schemas.microsoft.com/office/drawing/2014/main" xmlns="" id="{BD9FAF13-DEF6-4DE0-A018-CC0433EE2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1860" y="2382611"/>
            <a:ext cx="73238" cy="66364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  <a:extLst/>
        </p:spPr>
        <p:txBody>
          <a:bodyPr vert="horz" wrap="square" lIns="62132" tIns="31066" rIns="62132" bIns="3106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669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4" name="Rectangle 9">
            <a:extLst>
              <a:ext uri="{FF2B5EF4-FFF2-40B4-BE49-F238E27FC236}">
                <a16:creationId xmlns:a16="http://schemas.microsoft.com/office/drawing/2014/main" xmlns="" id="{67526F47-D982-4C07-AE10-669CCCFD1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8298" y="2726116"/>
            <a:ext cx="46069" cy="48169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  <a:extLst/>
        </p:spPr>
        <p:txBody>
          <a:bodyPr vert="horz" wrap="square" lIns="62132" tIns="31066" rIns="62132" bIns="3106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669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5" name="Rectangle 10">
            <a:extLst>
              <a:ext uri="{FF2B5EF4-FFF2-40B4-BE49-F238E27FC236}">
                <a16:creationId xmlns:a16="http://schemas.microsoft.com/office/drawing/2014/main" xmlns="" id="{70BBA04D-0C72-4CA1-B3D0-96E9B771D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8008" y="2897204"/>
            <a:ext cx="47250" cy="41745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  <a:extLst/>
        </p:spPr>
        <p:txBody>
          <a:bodyPr vert="horz" wrap="square" lIns="62132" tIns="31066" rIns="62132" bIns="3106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669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6" name="Rectangle 11">
            <a:extLst>
              <a:ext uri="{FF2B5EF4-FFF2-40B4-BE49-F238E27FC236}">
                <a16:creationId xmlns:a16="http://schemas.microsoft.com/office/drawing/2014/main" xmlns="" id="{0C91D728-6D02-4EF5-B638-C4F174C08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4808" y="3068423"/>
            <a:ext cx="33076" cy="29971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  <a:extLst/>
        </p:spPr>
        <p:txBody>
          <a:bodyPr vert="horz" wrap="square" lIns="62132" tIns="31066" rIns="62132" bIns="3106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669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7" name="Rectangle 12">
            <a:extLst>
              <a:ext uri="{FF2B5EF4-FFF2-40B4-BE49-F238E27FC236}">
                <a16:creationId xmlns:a16="http://schemas.microsoft.com/office/drawing/2014/main" xmlns="" id="{C80F0A63-CFCF-4F12-9458-075DC64E1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7799" y="3225921"/>
            <a:ext cx="20082" cy="2462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  <a:extLst/>
        </p:spPr>
        <p:txBody>
          <a:bodyPr vert="horz" wrap="square" lIns="62132" tIns="31066" rIns="62132" bIns="3106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669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8" name="Line 14">
            <a:extLst>
              <a:ext uri="{FF2B5EF4-FFF2-40B4-BE49-F238E27FC236}">
                <a16:creationId xmlns:a16="http://schemas.microsoft.com/office/drawing/2014/main" xmlns="" id="{F1FB5106-BFA3-4063-8E0E-E81338B019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1903" y="2414808"/>
            <a:ext cx="633152" cy="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2132" tIns="31066" rIns="62132" bIns="3106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669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9" name="Line 17">
            <a:extLst>
              <a:ext uri="{FF2B5EF4-FFF2-40B4-BE49-F238E27FC236}">
                <a16:creationId xmlns:a16="http://schemas.microsoft.com/office/drawing/2014/main" xmlns="" id="{1EAC7C2B-DFC3-4061-87B0-AA2B62B115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44857" y="2751146"/>
            <a:ext cx="867041" cy="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2132" tIns="31066" rIns="62132" bIns="3106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669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0" name="Line 20">
            <a:extLst>
              <a:ext uri="{FF2B5EF4-FFF2-40B4-BE49-F238E27FC236}">
                <a16:creationId xmlns:a16="http://schemas.microsoft.com/office/drawing/2014/main" xmlns="" id="{97BDA14F-0DFE-43AC-ADCC-B55430C646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85021" y="2916900"/>
            <a:ext cx="1239137" cy="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2132" tIns="31066" rIns="62132" bIns="3106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669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1" name="Line 22">
            <a:extLst>
              <a:ext uri="{FF2B5EF4-FFF2-40B4-BE49-F238E27FC236}">
                <a16:creationId xmlns:a16="http://schemas.microsoft.com/office/drawing/2014/main" xmlns="" id="{BC5A3BF3-F270-4084-A3D0-CBD87000B9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0913" y="2156776"/>
            <a:ext cx="0" cy="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2132" tIns="31066" rIns="62132" bIns="3106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669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2" name="Line 23">
            <a:extLst>
              <a:ext uri="{FF2B5EF4-FFF2-40B4-BE49-F238E27FC236}">
                <a16:creationId xmlns:a16="http://schemas.microsoft.com/office/drawing/2014/main" xmlns="" id="{8B7963B8-3239-4F2D-9681-72D5C60732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17688" y="3078590"/>
            <a:ext cx="1813227" cy="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2132" tIns="31066" rIns="62132" bIns="3106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669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3" name="Line 24">
            <a:extLst>
              <a:ext uri="{FF2B5EF4-FFF2-40B4-BE49-F238E27FC236}">
                <a16:creationId xmlns:a16="http://schemas.microsoft.com/office/drawing/2014/main" xmlns="" id="{B0FA97C7-A824-45DA-8C42-D67342BDE9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7687" y="2156776"/>
            <a:ext cx="0" cy="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2132" tIns="31066" rIns="62132" bIns="3106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669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4" name="Line 25">
            <a:extLst>
              <a:ext uri="{FF2B5EF4-FFF2-40B4-BE49-F238E27FC236}">
                <a16:creationId xmlns:a16="http://schemas.microsoft.com/office/drawing/2014/main" xmlns="" id="{D70A993F-FB55-41CE-B10C-1A4F9F5A8419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8199" y="2880369"/>
            <a:ext cx="0" cy="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2132" tIns="31066" rIns="62132" bIns="3106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669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5" name="Line 26">
            <a:extLst>
              <a:ext uri="{FF2B5EF4-FFF2-40B4-BE49-F238E27FC236}">
                <a16:creationId xmlns:a16="http://schemas.microsoft.com/office/drawing/2014/main" xmlns="" id="{2EBA5351-6DD9-437D-8925-9B162FE38C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8663" y="3238114"/>
            <a:ext cx="2499536" cy="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2132" tIns="31066" rIns="62132" bIns="3106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669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6" name="Line 27">
            <a:extLst>
              <a:ext uri="{FF2B5EF4-FFF2-40B4-BE49-F238E27FC236}">
                <a16:creationId xmlns:a16="http://schemas.microsoft.com/office/drawing/2014/main" xmlns="" id="{5271DB60-65A0-411A-A32A-DD4F956AF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8662" y="2880369"/>
            <a:ext cx="0" cy="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2132" tIns="31066" rIns="62132" bIns="3106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669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7" name="Line 28">
            <a:extLst>
              <a:ext uri="{FF2B5EF4-FFF2-40B4-BE49-F238E27FC236}">
                <a16:creationId xmlns:a16="http://schemas.microsoft.com/office/drawing/2014/main" xmlns="" id="{05512988-1EC6-4CC9-BF8E-6E5E887B68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1122" y="2192086"/>
            <a:ext cx="0" cy="1122871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2132" tIns="31066" rIns="62132" bIns="3106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669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8" name="Line 40">
            <a:extLst>
              <a:ext uri="{FF2B5EF4-FFF2-40B4-BE49-F238E27FC236}">
                <a16:creationId xmlns:a16="http://schemas.microsoft.com/office/drawing/2014/main" xmlns="" id="{37D1BFCA-C18A-4030-BA61-CFEC936BCC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77139" y="3314955"/>
            <a:ext cx="0" cy="2462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2132" tIns="31066" rIns="62132" bIns="3106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669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9" name="Line 41">
            <a:extLst>
              <a:ext uri="{FF2B5EF4-FFF2-40B4-BE49-F238E27FC236}">
                <a16:creationId xmlns:a16="http://schemas.microsoft.com/office/drawing/2014/main" xmlns="" id="{4DCBAC6A-B15D-4FF5-BD47-76D6DC0A74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36648" y="3314955"/>
            <a:ext cx="0" cy="2462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2132" tIns="31066" rIns="62132" bIns="3106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669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40" name="Line 42">
            <a:extLst>
              <a:ext uri="{FF2B5EF4-FFF2-40B4-BE49-F238E27FC236}">
                <a16:creationId xmlns:a16="http://schemas.microsoft.com/office/drawing/2014/main" xmlns="" id="{6BD67B57-0196-4D28-91D9-38F455B516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90250" y="3314955"/>
            <a:ext cx="0" cy="2462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2132" tIns="31066" rIns="62132" bIns="3106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669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41" name="Line 43">
            <a:extLst>
              <a:ext uri="{FF2B5EF4-FFF2-40B4-BE49-F238E27FC236}">
                <a16:creationId xmlns:a16="http://schemas.microsoft.com/office/drawing/2014/main" xmlns="" id="{FFF6B3D8-420D-41F0-B9C7-D908EA2E46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03282" y="3314955"/>
            <a:ext cx="0" cy="2462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2132" tIns="31066" rIns="62132" bIns="3106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669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42" name="Line 44">
            <a:extLst>
              <a:ext uri="{FF2B5EF4-FFF2-40B4-BE49-F238E27FC236}">
                <a16:creationId xmlns:a16="http://schemas.microsoft.com/office/drawing/2014/main" xmlns="" id="{DA4209CE-97DE-4B81-B88D-DF3AE04D67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3402" y="3314955"/>
            <a:ext cx="0" cy="2462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2132" tIns="31066" rIns="62132" bIns="3106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669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43" name="Line 45">
            <a:extLst>
              <a:ext uri="{FF2B5EF4-FFF2-40B4-BE49-F238E27FC236}">
                <a16:creationId xmlns:a16="http://schemas.microsoft.com/office/drawing/2014/main" xmlns="" id="{0AA788D2-E38C-4E39-A10F-0C670643BC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69916" y="3314955"/>
            <a:ext cx="0" cy="2462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2132" tIns="31066" rIns="62132" bIns="3106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669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44" name="Line 46">
            <a:extLst>
              <a:ext uri="{FF2B5EF4-FFF2-40B4-BE49-F238E27FC236}">
                <a16:creationId xmlns:a16="http://schemas.microsoft.com/office/drawing/2014/main" xmlns="" id="{EB074CDE-8B0E-430E-94B0-64ED8B76F8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23519" y="3314955"/>
            <a:ext cx="0" cy="2462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2132" tIns="31066" rIns="62132" bIns="3106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669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45" name="Line 47">
            <a:extLst>
              <a:ext uri="{FF2B5EF4-FFF2-40B4-BE49-F238E27FC236}">
                <a16:creationId xmlns:a16="http://schemas.microsoft.com/office/drawing/2014/main" xmlns="" id="{42402C1A-485F-42D5-A8CC-A896DD30D8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43638" y="3314955"/>
            <a:ext cx="0" cy="2462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2132" tIns="31066" rIns="62132" bIns="3106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669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46" name="Line 48">
            <a:extLst>
              <a:ext uri="{FF2B5EF4-FFF2-40B4-BE49-F238E27FC236}">
                <a16:creationId xmlns:a16="http://schemas.microsoft.com/office/drawing/2014/main" xmlns="" id="{F1F59853-569F-4226-BCBA-7FF92B0113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90521" y="3314955"/>
            <a:ext cx="0" cy="2462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2132" tIns="31066" rIns="62132" bIns="3106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669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47" name="Rectangle 49">
            <a:extLst>
              <a:ext uri="{FF2B5EF4-FFF2-40B4-BE49-F238E27FC236}">
                <a16:creationId xmlns:a16="http://schemas.microsoft.com/office/drawing/2014/main" xmlns="" id="{4F2BFC99-CD60-4D51-965C-71340801A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819" y="3357771"/>
            <a:ext cx="17953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21319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0.33</a:t>
            </a:r>
            <a:endParaRPr kumimoji="0" lang="pt-BR" altLang="pt-BR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8" name="Rectangle 50">
            <a:extLst>
              <a:ext uri="{FF2B5EF4-FFF2-40B4-BE49-F238E27FC236}">
                <a16:creationId xmlns:a16="http://schemas.microsoft.com/office/drawing/2014/main" xmlns="" id="{F9B9C521-5CB6-473B-B7A7-D52360757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328" y="3357771"/>
            <a:ext cx="17953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21319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0.50</a:t>
            </a:r>
            <a:endParaRPr kumimoji="0" lang="pt-BR" altLang="pt-BR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9" name="Rectangle 51">
            <a:extLst>
              <a:ext uri="{FF2B5EF4-FFF2-40B4-BE49-F238E27FC236}">
                <a16:creationId xmlns:a16="http://schemas.microsoft.com/office/drawing/2014/main" xmlns="" id="{9C3E45BB-F118-453A-B85A-84EE2DE17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6930" y="3357771"/>
            <a:ext cx="17953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21319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0.75</a:t>
            </a:r>
            <a:endParaRPr kumimoji="0" lang="pt-BR" altLang="pt-BR" sz="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0" name="Rectangle 52">
            <a:extLst>
              <a:ext uri="{FF2B5EF4-FFF2-40B4-BE49-F238E27FC236}">
                <a16:creationId xmlns:a16="http://schemas.microsoft.com/office/drawing/2014/main" xmlns="" id="{C71E2DD6-3518-4881-8CEA-7FAA47F3B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9963" y="3357771"/>
            <a:ext cx="17953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21319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1.00</a:t>
            </a:r>
            <a:endParaRPr kumimoji="0" lang="pt-BR" altLang="pt-BR" sz="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1" name="Rectangle 53">
            <a:extLst>
              <a:ext uri="{FF2B5EF4-FFF2-40B4-BE49-F238E27FC236}">
                <a16:creationId xmlns:a16="http://schemas.microsoft.com/office/drawing/2014/main" xmlns="" id="{679B1810-BF51-4E6C-90A1-4CFBB6050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0082" y="3357771"/>
            <a:ext cx="17953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21319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1.33</a:t>
            </a:r>
            <a:endParaRPr kumimoji="0" lang="pt-BR" altLang="pt-BR" sz="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2" name="Rectangle 54">
            <a:extLst>
              <a:ext uri="{FF2B5EF4-FFF2-40B4-BE49-F238E27FC236}">
                <a16:creationId xmlns:a16="http://schemas.microsoft.com/office/drawing/2014/main" xmlns="" id="{9E81720B-6BC4-4E8E-889B-4D7526174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6596" y="3357771"/>
            <a:ext cx="17953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21319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2.00</a:t>
            </a:r>
            <a:endParaRPr kumimoji="0" lang="pt-BR" altLang="pt-BR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" name="Rectangle 55">
            <a:extLst>
              <a:ext uri="{FF2B5EF4-FFF2-40B4-BE49-F238E27FC236}">
                <a16:creationId xmlns:a16="http://schemas.microsoft.com/office/drawing/2014/main" xmlns="" id="{BC49BBC9-125C-468B-97B1-8B6FE0B21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0199" y="3357771"/>
            <a:ext cx="17953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21319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3.00</a:t>
            </a:r>
            <a:endParaRPr kumimoji="0" lang="pt-BR" altLang="pt-BR" sz="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4" name="Rectangle 56">
            <a:extLst>
              <a:ext uri="{FF2B5EF4-FFF2-40B4-BE49-F238E27FC236}">
                <a16:creationId xmlns:a16="http://schemas.microsoft.com/office/drawing/2014/main" xmlns="" id="{00C5A423-A894-449A-875F-0B6C4F4C2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0319" y="3357771"/>
            <a:ext cx="17953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21319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4.00</a:t>
            </a:r>
            <a:endParaRPr kumimoji="0" lang="pt-BR" altLang="pt-BR" sz="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5" name="Rectangle 57">
            <a:extLst>
              <a:ext uri="{FF2B5EF4-FFF2-40B4-BE49-F238E27FC236}">
                <a16:creationId xmlns:a16="http://schemas.microsoft.com/office/drawing/2014/main" xmlns="" id="{6C5C15B8-6DA7-44A9-BB1D-EC14FC647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7201" y="3357771"/>
            <a:ext cx="17953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21319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5.00</a:t>
            </a:r>
            <a:endParaRPr kumimoji="0" lang="pt-BR" altLang="pt-BR" sz="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6" name="CaixaDeTexto 155">
            <a:extLst>
              <a:ext uri="{FF2B5EF4-FFF2-40B4-BE49-F238E27FC236}">
                <a16:creationId xmlns:a16="http://schemas.microsoft.com/office/drawing/2014/main" xmlns="" id="{A9C37E00-DECE-41C0-AFC0-36A857C758BE}"/>
              </a:ext>
            </a:extLst>
          </p:cNvPr>
          <p:cNvSpPr txBox="1"/>
          <p:nvPr/>
        </p:nvSpPr>
        <p:spPr>
          <a:xfrm>
            <a:off x="6409618" y="3553525"/>
            <a:ext cx="1076059" cy="278182"/>
          </a:xfrm>
          <a:prstGeom prst="rect">
            <a:avLst/>
          </a:prstGeom>
          <a:noFill/>
        </p:spPr>
        <p:txBody>
          <a:bodyPr wrap="none" lIns="62132" tIns="31066" rIns="62132" bIns="31066" rtlCol="0">
            <a:spAutoFit/>
          </a:bodyPr>
          <a:lstStyle/>
          <a:p>
            <a:pPr defTabSz="966978" fontAlgn="auto">
              <a:spcBef>
                <a:spcPts val="0"/>
              </a:spcBef>
              <a:spcAft>
                <a:spcPts val="0"/>
              </a:spcAft>
            </a:pPr>
            <a:r>
              <a:rPr lang="pt-BR" sz="1400" b="0" i="0" dirty="0">
                <a:solidFill>
                  <a:prstClr val="white"/>
                </a:solidFill>
                <a:latin typeface="Arial Narrow" panose="020B0606020202030204" pitchFamily="34" charset="0"/>
                <a:ea typeface="+mn-ea"/>
                <a:cs typeface="+mn-cs"/>
              </a:rPr>
              <a:t>Placebo </a:t>
            </a:r>
            <a:r>
              <a:rPr lang="pt-BR" sz="1400" b="0" i="0" dirty="0" err="1">
                <a:solidFill>
                  <a:prstClr val="white"/>
                </a:solidFill>
                <a:latin typeface="Arial Narrow" panose="020B0606020202030204" pitchFamily="34" charset="0"/>
                <a:ea typeface="+mn-ea"/>
                <a:cs typeface="+mn-cs"/>
              </a:rPr>
              <a:t>better</a:t>
            </a:r>
            <a:endParaRPr lang="pt-BR" sz="1400" b="0" i="0" dirty="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57" name="CaixaDeTexto 156">
            <a:extLst>
              <a:ext uri="{FF2B5EF4-FFF2-40B4-BE49-F238E27FC236}">
                <a16:creationId xmlns:a16="http://schemas.microsoft.com/office/drawing/2014/main" xmlns="" id="{A9C37E00-DECE-41C0-AFC0-36A857C758BE}"/>
              </a:ext>
            </a:extLst>
          </p:cNvPr>
          <p:cNvSpPr txBox="1"/>
          <p:nvPr/>
        </p:nvSpPr>
        <p:spPr>
          <a:xfrm>
            <a:off x="4808397" y="3553526"/>
            <a:ext cx="1324524" cy="278182"/>
          </a:xfrm>
          <a:prstGeom prst="rect">
            <a:avLst/>
          </a:prstGeom>
          <a:noFill/>
        </p:spPr>
        <p:txBody>
          <a:bodyPr wrap="none" lIns="62132" tIns="31066" rIns="62132" bIns="31066" rtlCol="0">
            <a:spAutoFit/>
          </a:bodyPr>
          <a:lstStyle/>
          <a:p>
            <a:pPr defTabSz="966978" fontAlgn="auto">
              <a:spcBef>
                <a:spcPts val="0"/>
              </a:spcBef>
              <a:spcAft>
                <a:spcPts val="0"/>
              </a:spcAft>
            </a:pPr>
            <a:r>
              <a:rPr lang="pt-BR" sz="1400" b="0" i="0" dirty="0" err="1">
                <a:solidFill>
                  <a:prstClr val="white"/>
                </a:solidFill>
                <a:latin typeface="Arial Narrow" panose="020B0606020202030204" pitchFamily="34" charset="0"/>
                <a:ea typeface="+mn-ea"/>
                <a:cs typeface="+mn-cs"/>
              </a:rPr>
              <a:t>Atorvastatin</a:t>
            </a:r>
            <a:r>
              <a:rPr lang="pt-BR" sz="1400" b="0" i="0" dirty="0">
                <a:solidFill>
                  <a:prstClr val="white"/>
                </a:solidFill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lang="pt-BR" sz="1400" b="0" i="0" dirty="0" err="1">
                <a:solidFill>
                  <a:prstClr val="white"/>
                </a:solidFill>
                <a:latin typeface="Arial Narrow" panose="020B0606020202030204" pitchFamily="34" charset="0"/>
                <a:ea typeface="+mn-ea"/>
                <a:cs typeface="+mn-cs"/>
              </a:rPr>
              <a:t>better</a:t>
            </a:r>
            <a:endParaRPr lang="pt-BR" sz="1400" b="0" i="0" dirty="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7544" y="1466850"/>
            <a:ext cx="1518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PCI Patients</a:t>
            </a:r>
            <a:r>
              <a:rPr lang="en-US" i="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92464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790934"/>
            <a:ext cx="8904287" cy="566738"/>
          </a:xfrm>
        </p:spPr>
        <p:txBody>
          <a:bodyPr/>
          <a:lstStyle/>
          <a:p>
            <a:pPr eaLnBrk="1" hangingPunct="1"/>
            <a:r>
              <a:rPr lang="en-US" dirty="0"/>
              <a:t>Effect on MACE According to Timing to Atorvastatin – STEMI</a:t>
            </a:r>
            <a:endParaRPr lang="en-US" sz="2500" dirty="0"/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5" name="Tabela 44">
            <a:extLst>
              <a:ext uri="{FF2B5EF4-FFF2-40B4-BE49-F238E27FC236}">
                <a16:creationId xmlns:a16="http://schemas.microsoft.com/office/drawing/2014/main" xmlns="" id="{089BC045-ED8F-458A-B799-0E81FDFCD8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49404"/>
              </p:ext>
            </p:extLst>
          </p:nvPr>
        </p:nvGraphicFramePr>
        <p:xfrm>
          <a:off x="54431" y="1983506"/>
          <a:ext cx="9070136" cy="1190539"/>
        </p:xfrm>
        <a:graphic>
          <a:graphicData uri="http://schemas.openxmlformats.org/drawingml/2006/table">
            <a:tbl>
              <a:tblPr/>
              <a:tblGrid>
                <a:gridCol w="1977420">
                  <a:extLst>
                    <a:ext uri="{9D8B030D-6E8A-4147-A177-3AD203B41FA5}">
                      <a16:colId xmlns:a16="http://schemas.microsoft.com/office/drawing/2014/main" xmlns="" val="2706945329"/>
                    </a:ext>
                  </a:extLst>
                </a:gridCol>
                <a:gridCol w="659654">
                  <a:extLst>
                    <a:ext uri="{9D8B030D-6E8A-4147-A177-3AD203B41FA5}">
                      <a16:colId xmlns:a16="http://schemas.microsoft.com/office/drawing/2014/main" xmlns="" val="2317887661"/>
                    </a:ext>
                  </a:extLst>
                </a:gridCol>
                <a:gridCol w="899603">
                  <a:extLst>
                    <a:ext uri="{9D8B030D-6E8A-4147-A177-3AD203B41FA5}">
                      <a16:colId xmlns:a16="http://schemas.microsoft.com/office/drawing/2014/main" xmlns="" val="4103257271"/>
                    </a:ext>
                  </a:extLst>
                </a:gridCol>
                <a:gridCol w="810340">
                  <a:extLst>
                    <a:ext uri="{9D8B030D-6E8A-4147-A177-3AD203B41FA5}">
                      <a16:colId xmlns:a16="http://schemas.microsoft.com/office/drawing/2014/main" xmlns="" val="1597313740"/>
                    </a:ext>
                  </a:extLst>
                </a:gridCol>
                <a:gridCol w="822173">
                  <a:extLst>
                    <a:ext uri="{9D8B030D-6E8A-4147-A177-3AD203B41FA5}">
                      <a16:colId xmlns:a16="http://schemas.microsoft.com/office/drawing/2014/main" xmlns="" val="3931893232"/>
                    </a:ext>
                  </a:extLst>
                </a:gridCol>
                <a:gridCol w="822173">
                  <a:extLst>
                    <a:ext uri="{9D8B030D-6E8A-4147-A177-3AD203B41FA5}">
                      <a16:colId xmlns:a16="http://schemas.microsoft.com/office/drawing/2014/main" xmlns="" val="3162716407"/>
                    </a:ext>
                  </a:extLst>
                </a:gridCol>
                <a:gridCol w="822173">
                  <a:extLst>
                    <a:ext uri="{9D8B030D-6E8A-4147-A177-3AD203B41FA5}">
                      <a16:colId xmlns:a16="http://schemas.microsoft.com/office/drawing/2014/main" xmlns="" val="943459143"/>
                    </a:ext>
                  </a:extLst>
                </a:gridCol>
                <a:gridCol w="1145763">
                  <a:extLst>
                    <a:ext uri="{9D8B030D-6E8A-4147-A177-3AD203B41FA5}">
                      <a16:colId xmlns:a16="http://schemas.microsoft.com/office/drawing/2014/main" xmlns="" val="4210539452"/>
                    </a:ext>
                  </a:extLst>
                </a:gridCol>
                <a:gridCol w="389814">
                  <a:extLst>
                    <a:ext uri="{9D8B030D-6E8A-4147-A177-3AD203B41FA5}">
                      <a16:colId xmlns:a16="http://schemas.microsoft.com/office/drawing/2014/main" xmlns="" val="3440467348"/>
                    </a:ext>
                  </a:extLst>
                </a:gridCol>
                <a:gridCol w="721023">
                  <a:extLst>
                    <a:ext uri="{9D8B030D-6E8A-4147-A177-3AD203B41FA5}">
                      <a16:colId xmlns:a16="http://schemas.microsoft.com/office/drawing/2014/main" xmlns="" val="3066981221"/>
                    </a:ext>
                  </a:extLst>
                </a:gridCol>
              </a:tblGrid>
              <a:tr h="19908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Primary</a:t>
                      </a:r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End</a:t>
                      </a:r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Point </a:t>
                      </a:r>
                      <a:r>
                        <a:rPr lang="pt-BR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Event</a:t>
                      </a:r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marL="73049" marR="73049" marT="29127" marB="29127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gridSpan="5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Hazard Ratio          (</a:t>
                      </a:r>
                      <a:r>
                        <a:rPr lang="pt-BR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95% </a:t>
                      </a:r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CI)</a:t>
                      </a:r>
                    </a:p>
                  </a:txBody>
                  <a:tcPr marL="73049" marR="73049" marT="29127" marB="29127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 </a:t>
                      </a:r>
                      <a:r>
                        <a:rPr lang="pt-BR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value</a:t>
                      </a:r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for </a:t>
                      </a:r>
                      <a:r>
                        <a:rPr lang="pt-BR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Interaction</a:t>
                      </a:r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049" marR="73049" marT="29127" marB="29127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81311786"/>
                  </a:ext>
                </a:extLst>
              </a:tr>
              <a:tr h="14082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Time of study drug administration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Atorvastatin</a:t>
                      </a:r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Placebo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 </a:t>
                      </a:r>
                      <a:r>
                        <a:rPr lang="pt-BR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value</a:t>
                      </a:r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1087265"/>
                  </a:ext>
                </a:extLst>
              </a:tr>
              <a:tr h="14082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27550703"/>
                  </a:ext>
                </a:extLst>
              </a:tr>
              <a:tr h="14648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Overall (</a:t>
                      </a:r>
                      <a:r>
                        <a:rPr lang="pt-BR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adjusted</a:t>
                      </a:r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HR)</a:t>
                      </a:r>
                    </a:p>
                  </a:txBody>
                  <a:tcPr marL="7087" marR="7087" marT="565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30/417 (7)</a:t>
                      </a:r>
                    </a:p>
                  </a:txBody>
                  <a:tcPr marL="7087" marR="7087" marT="565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58/448 (12)</a:t>
                      </a:r>
                    </a:p>
                  </a:txBody>
                  <a:tcPr marL="7087" marR="7087" marT="565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0.59 [0.38; 0.92]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0.02</a:t>
                      </a:r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14230213"/>
                  </a:ext>
                </a:extLst>
              </a:tr>
              <a:tr h="14082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53957889"/>
                  </a:ext>
                </a:extLst>
              </a:tr>
              <a:tr h="14082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Up to 30 minutes before PCI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11/164 (6.7)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18/174 (10.3)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0.64 [0.30; 1.35]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0.24</a:t>
                      </a:r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0.69</a:t>
                      </a:r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90972866"/>
                  </a:ext>
                </a:extLst>
              </a:tr>
              <a:tr h="14082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Between 30 minutes and 2 hours before PCI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14/147 (9.5)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26/148 (17.6)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0.51 [0.27; 0.99]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0.045</a:t>
                      </a:r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9793691"/>
                  </a:ext>
                </a:extLst>
              </a:tr>
              <a:tr h="14082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More than 2 hours before PCI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4/96 (4.2)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13/114 (11.4)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0.36 [0.12; 1.10]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0.07</a:t>
                      </a:r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25187228"/>
                  </a:ext>
                </a:extLst>
              </a:tr>
            </a:tbl>
          </a:graphicData>
        </a:graphic>
      </p:graphicFrame>
      <p:sp>
        <p:nvSpPr>
          <p:cNvPr id="49" name="CaixaDeTexto 48">
            <a:extLst>
              <a:ext uri="{FF2B5EF4-FFF2-40B4-BE49-F238E27FC236}">
                <a16:creationId xmlns:a16="http://schemas.microsoft.com/office/drawing/2014/main" xmlns="" id="{1DF121F8-1585-42F0-87BA-D41722020CCF}"/>
              </a:ext>
            </a:extLst>
          </p:cNvPr>
          <p:cNvSpPr txBox="1"/>
          <p:nvPr/>
        </p:nvSpPr>
        <p:spPr>
          <a:xfrm>
            <a:off x="40027" y="1750174"/>
            <a:ext cx="818506" cy="250075"/>
          </a:xfrm>
          <a:prstGeom prst="rect">
            <a:avLst/>
          </a:prstGeom>
          <a:noFill/>
        </p:spPr>
        <p:txBody>
          <a:bodyPr wrap="none" lIns="64776" tIns="32388" rIns="64776" bIns="32388" rtlCol="0">
            <a:spAutoFit/>
          </a:bodyPr>
          <a:lstStyle/>
          <a:p>
            <a:pPr defTabSz="1007840" fontAlgn="auto">
              <a:spcBef>
                <a:spcPts val="0"/>
              </a:spcBef>
              <a:spcAft>
                <a:spcPts val="0"/>
              </a:spcAft>
            </a:pPr>
            <a:r>
              <a:rPr lang="pt-BR" sz="1200" i="0" dirty="0">
                <a:solidFill>
                  <a:prstClr val="whit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B) STEMI</a:t>
            </a:r>
          </a:p>
        </p:txBody>
      </p:sp>
      <p:sp>
        <p:nvSpPr>
          <p:cNvPr id="50" name="Rectangle 8">
            <a:extLst>
              <a:ext uri="{FF2B5EF4-FFF2-40B4-BE49-F238E27FC236}">
                <a16:creationId xmlns:a16="http://schemas.microsoft.com/office/drawing/2014/main" xmlns="" id="{A308C096-85C0-454C-89DF-E138D7D78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425" y="2510607"/>
            <a:ext cx="73238" cy="58405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  <a:extLst/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78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1" name="Rectangle 9">
            <a:extLst>
              <a:ext uri="{FF2B5EF4-FFF2-40B4-BE49-F238E27FC236}">
                <a16:creationId xmlns:a16="http://schemas.microsoft.com/office/drawing/2014/main" xmlns="" id="{773A693B-60AD-4903-9FC3-C258EBF97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290" y="2813897"/>
            <a:ext cx="47250" cy="36739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  <a:extLst/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78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2" name="Rectangle 10">
            <a:extLst>
              <a:ext uri="{FF2B5EF4-FFF2-40B4-BE49-F238E27FC236}">
                <a16:creationId xmlns:a16="http://schemas.microsoft.com/office/drawing/2014/main" xmlns="" id="{0EC1838A-264B-4939-B4CA-CC4B9D9A0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5489" y="2965899"/>
            <a:ext cx="47250" cy="36739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  <a:extLst/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78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3" name="Rectangle 11">
            <a:extLst>
              <a:ext uri="{FF2B5EF4-FFF2-40B4-BE49-F238E27FC236}">
                <a16:creationId xmlns:a16="http://schemas.microsoft.com/office/drawing/2014/main" xmlns="" id="{98FF716F-5F30-4D6C-9E1C-530BB2A20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9301" y="3104637"/>
            <a:ext cx="25988" cy="21667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  <a:extLst/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78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4" name="Line 13">
            <a:extLst>
              <a:ext uri="{FF2B5EF4-FFF2-40B4-BE49-F238E27FC236}">
                <a16:creationId xmlns:a16="http://schemas.microsoft.com/office/drawing/2014/main" xmlns="" id="{C978A482-41E8-4572-8BCA-17D1E6F1EA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75287" y="2534383"/>
            <a:ext cx="960360" cy="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78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5" name="Line 16">
            <a:extLst>
              <a:ext uri="{FF2B5EF4-FFF2-40B4-BE49-F238E27FC236}">
                <a16:creationId xmlns:a16="http://schemas.microsoft.com/office/drawing/2014/main" xmlns="" id="{6B383A86-4A65-4FF5-A697-886CEDEEB2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88653" y="2830700"/>
            <a:ext cx="1547444" cy="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78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6" name="Line 18">
            <a:extLst>
              <a:ext uri="{FF2B5EF4-FFF2-40B4-BE49-F238E27FC236}">
                <a16:creationId xmlns:a16="http://schemas.microsoft.com/office/drawing/2014/main" xmlns="" id="{6310AC68-7081-40F4-9DAB-1C7537691F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8885" y="1793639"/>
            <a:ext cx="0" cy="0"/>
          </a:xfrm>
          <a:prstGeom prst="line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defTabSz="1007840" fontAlgn="auto">
              <a:spcBef>
                <a:spcPts val="0"/>
              </a:spcBef>
              <a:spcAft>
                <a:spcPts val="0"/>
              </a:spcAft>
            </a:pPr>
            <a:endParaRPr lang="pt-BR" sz="20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57" name="Line 19">
            <a:extLst>
              <a:ext uri="{FF2B5EF4-FFF2-40B4-BE49-F238E27FC236}">
                <a16:creationId xmlns:a16="http://schemas.microsoft.com/office/drawing/2014/main" xmlns="" id="{CEFAB4A6-E4D5-46CE-92B0-739A7EF8D1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69345" y="2981837"/>
            <a:ext cx="1339543" cy="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78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8" name="Line 20">
            <a:extLst>
              <a:ext uri="{FF2B5EF4-FFF2-40B4-BE49-F238E27FC236}">
                <a16:creationId xmlns:a16="http://schemas.microsoft.com/office/drawing/2014/main" xmlns="" id="{121962AF-2C46-470F-AB4E-9F40B2F63EF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9342" y="1793639"/>
            <a:ext cx="0" cy="0"/>
          </a:xfrm>
          <a:prstGeom prst="line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defTabSz="1007840" fontAlgn="auto">
              <a:spcBef>
                <a:spcPts val="0"/>
              </a:spcBef>
              <a:spcAft>
                <a:spcPts val="0"/>
              </a:spcAft>
            </a:pPr>
            <a:endParaRPr lang="pt-BR" sz="2000" b="0" i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59" name="Line 21">
            <a:extLst>
              <a:ext uri="{FF2B5EF4-FFF2-40B4-BE49-F238E27FC236}">
                <a16:creationId xmlns:a16="http://schemas.microsoft.com/office/drawing/2014/main" xmlns="" id="{0D122490-5BFD-4D32-B94A-C83479A26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22287" y="2716519"/>
            <a:ext cx="0" cy="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78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0" name="Line 22">
            <a:extLst>
              <a:ext uri="{FF2B5EF4-FFF2-40B4-BE49-F238E27FC236}">
                <a16:creationId xmlns:a16="http://schemas.microsoft.com/office/drawing/2014/main" xmlns="" id="{D785EE9B-3799-404B-B857-416C1DDC1E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02301" y="3112373"/>
            <a:ext cx="2319986" cy="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78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1" name="Line 23">
            <a:extLst>
              <a:ext uri="{FF2B5EF4-FFF2-40B4-BE49-F238E27FC236}">
                <a16:creationId xmlns:a16="http://schemas.microsoft.com/office/drawing/2014/main" xmlns="" id="{8018EEAD-7AFB-45D3-86A4-F697850FA6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2301" y="2716519"/>
            <a:ext cx="0" cy="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78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2" name="Line 24">
            <a:extLst>
              <a:ext uri="{FF2B5EF4-FFF2-40B4-BE49-F238E27FC236}">
                <a16:creationId xmlns:a16="http://schemas.microsoft.com/office/drawing/2014/main" xmlns="" id="{785A68DE-3E8E-45C0-B0E6-94DC2C5059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28967" y="2431757"/>
            <a:ext cx="0" cy="756721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78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3" name="Line 34">
            <a:extLst>
              <a:ext uri="{FF2B5EF4-FFF2-40B4-BE49-F238E27FC236}">
                <a16:creationId xmlns:a16="http://schemas.microsoft.com/office/drawing/2014/main" xmlns="" id="{F76FD507-A0E3-429C-998D-A67CB30265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48738" y="3188478"/>
            <a:ext cx="0" cy="21667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78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4" name="Line 35">
            <a:extLst>
              <a:ext uri="{FF2B5EF4-FFF2-40B4-BE49-F238E27FC236}">
                <a16:creationId xmlns:a16="http://schemas.microsoft.com/office/drawing/2014/main" xmlns="" id="{A326BC73-AACF-48CA-857F-CC9A654A4D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69265" y="3188478"/>
            <a:ext cx="0" cy="21667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78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5" name="Line 36">
            <a:extLst>
              <a:ext uri="{FF2B5EF4-FFF2-40B4-BE49-F238E27FC236}">
                <a16:creationId xmlns:a16="http://schemas.microsoft.com/office/drawing/2014/main" xmlns="" id="{D9166D47-E1ED-4A06-858E-A2B1CA0497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96104" y="3188478"/>
            <a:ext cx="0" cy="21667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78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6" name="Line 37">
            <a:extLst>
              <a:ext uri="{FF2B5EF4-FFF2-40B4-BE49-F238E27FC236}">
                <a16:creationId xmlns:a16="http://schemas.microsoft.com/office/drawing/2014/main" xmlns="" id="{E38E8E89-9E06-4693-B452-F9FEBB526C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42213" y="3188478"/>
            <a:ext cx="0" cy="21667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78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7" name="Line 38">
            <a:extLst>
              <a:ext uri="{FF2B5EF4-FFF2-40B4-BE49-F238E27FC236}">
                <a16:creationId xmlns:a16="http://schemas.microsoft.com/office/drawing/2014/main" xmlns="" id="{33870402-4449-4663-B169-46785D1A0C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9583" y="3188478"/>
            <a:ext cx="0" cy="21667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78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8" name="Line 39">
            <a:extLst>
              <a:ext uri="{FF2B5EF4-FFF2-40B4-BE49-F238E27FC236}">
                <a16:creationId xmlns:a16="http://schemas.microsoft.com/office/drawing/2014/main" xmlns="" id="{26AA2CD5-B3F6-49DF-8933-4691BDFE30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8928" y="3188478"/>
            <a:ext cx="0" cy="21667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78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9" name="Line 40">
            <a:extLst>
              <a:ext uri="{FF2B5EF4-FFF2-40B4-BE49-F238E27FC236}">
                <a16:creationId xmlns:a16="http://schemas.microsoft.com/office/drawing/2014/main" xmlns="" id="{C84EDFF7-3BC2-48D0-B5AD-9DE736E353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28967" y="3188478"/>
            <a:ext cx="0" cy="21667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78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70" name="Line 41">
            <a:extLst>
              <a:ext uri="{FF2B5EF4-FFF2-40B4-BE49-F238E27FC236}">
                <a16:creationId xmlns:a16="http://schemas.microsoft.com/office/drawing/2014/main" xmlns="" id="{68AEA901-9C8A-4C85-A253-28B10ACD4E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21919" y="3188478"/>
            <a:ext cx="0" cy="21667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78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71" name="Line 42">
            <a:extLst>
              <a:ext uri="{FF2B5EF4-FFF2-40B4-BE49-F238E27FC236}">
                <a16:creationId xmlns:a16="http://schemas.microsoft.com/office/drawing/2014/main" xmlns="" id="{11BB9653-D673-4C38-A32A-8643472591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2445" y="3188478"/>
            <a:ext cx="0" cy="21667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78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72" name="Rectangle 43">
            <a:extLst>
              <a:ext uri="{FF2B5EF4-FFF2-40B4-BE49-F238E27FC236}">
                <a16:creationId xmlns:a16="http://schemas.microsoft.com/office/drawing/2014/main" xmlns="" id="{EDFFA277-A9C2-4F71-9154-0D42B0BE4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5418" y="3200606"/>
            <a:ext cx="20197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4775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0.10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3" name="Rectangle 44">
            <a:extLst>
              <a:ext uri="{FF2B5EF4-FFF2-40B4-BE49-F238E27FC236}">
                <a16:creationId xmlns:a16="http://schemas.microsoft.com/office/drawing/2014/main" xmlns="" id="{4E092AE4-4BDA-4DAF-8F30-CEE3FA249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5945" y="3226159"/>
            <a:ext cx="20197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4775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0.15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4" name="Rectangle 45">
            <a:extLst>
              <a:ext uri="{FF2B5EF4-FFF2-40B4-BE49-F238E27FC236}">
                <a16:creationId xmlns:a16="http://schemas.microsoft.com/office/drawing/2014/main" xmlns="" id="{2E1B2721-664C-41BC-9702-2FE7AD718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2785" y="3226159"/>
            <a:ext cx="20197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4775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0.25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5" name="Rectangle 46">
            <a:extLst>
              <a:ext uri="{FF2B5EF4-FFF2-40B4-BE49-F238E27FC236}">
                <a16:creationId xmlns:a16="http://schemas.microsoft.com/office/drawing/2014/main" xmlns="" id="{D0D1AFA5-0FED-43DF-B2C9-44FC81E33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8893" y="3226159"/>
            <a:ext cx="20197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4775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0.35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6" name="Rectangle 47">
            <a:extLst>
              <a:ext uri="{FF2B5EF4-FFF2-40B4-BE49-F238E27FC236}">
                <a16:creationId xmlns:a16="http://schemas.microsoft.com/office/drawing/2014/main" xmlns="" id="{7D895910-1457-4C63-9898-EEF562AD0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6263" y="3226159"/>
            <a:ext cx="20197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4775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0.50</a:t>
            </a:r>
            <a:endParaRPr kumimoji="0" lang="pt-BR" altLang="pt-BR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7" name="Rectangle 48">
            <a:extLst>
              <a:ext uri="{FF2B5EF4-FFF2-40B4-BE49-F238E27FC236}">
                <a16:creationId xmlns:a16="http://schemas.microsoft.com/office/drawing/2014/main" xmlns="" id="{1EF49ED5-AC82-4223-8EF1-5E86C287E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5608" y="3226159"/>
            <a:ext cx="20197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4775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0.75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8" name="Rectangle 49">
            <a:extLst>
              <a:ext uri="{FF2B5EF4-FFF2-40B4-BE49-F238E27FC236}">
                <a16:creationId xmlns:a16="http://schemas.microsoft.com/office/drawing/2014/main" xmlns="" id="{2422FF3B-2131-4D20-B571-037F1503D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647" y="3226159"/>
            <a:ext cx="20197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4775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1.00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9" name="Rectangle 50">
            <a:extLst>
              <a:ext uri="{FF2B5EF4-FFF2-40B4-BE49-F238E27FC236}">
                <a16:creationId xmlns:a16="http://schemas.microsoft.com/office/drawing/2014/main" xmlns="" id="{C3C1D8F4-E2FB-4759-A8DC-8522B3F47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8599" y="3226159"/>
            <a:ext cx="20197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4775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1.33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0" name="Rectangle 51">
            <a:extLst>
              <a:ext uri="{FF2B5EF4-FFF2-40B4-BE49-F238E27FC236}">
                <a16:creationId xmlns:a16="http://schemas.microsoft.com/office/drawing/2014/main" xmlns="" id="{D1C4188A-B6C9-49F5-AC89-FD751EC97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9125" y="3226159"/>
            <a:ext cx="20197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4775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2.00</a:t>
            </a:r>
            <a:endParaRPr kumimoji="0" lang="pt-BR" altLang="pt-BR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1" name="Line 19">
            <a:extLst>
              <a:ext uri="{FF2B5EF4-FFF2-40B4-BE49-F238E27FC236}">
                <a16:creationId xmlns:a16="http://schemas.microsoft.com/office/drawing/2014/main" xmlns="" id="{93196045-80FC-4799-8794-E5BEBEA712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5733" y="3097318"/>
            <a:ext cx="0" cy="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78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2" name="Line 21">
            <a:extLst>
              <a:ext uri="{FF2B5EF4-FFF2-40B4-BE49-F238E27FC236}">
                <a16:creationId xmlns:a16="http://schemas.microsoft.com/office/drawing/2014/main" xmlns="" id="{B8F3A6CC-30CE-48F4-8FC9-749204F6C4D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9141" y="3097318"/>
            <a:ext cx="0" cy="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78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3" name="CaixaDeTexto 82">
            <a:extLst>
              <a:ext uri="{FF2B5EF4-FFF2-40B4-BE49-F238E27FC236}">
                <a16:creationId xmlns:a16="http://schemas.microsoft.com/office/drawing/2014/main" xmlns="" id="{495A0F7B-A27B-4C16-BBEA-51767B67CA58}"/>
              </a:ext>
            </a:extLst>
          </p:cNvPr>
          <p:cNvSpPr txBox="1"/>
          <p:nvPr/>
        </p:nvSpPr>
        <p:spPr>
          <a:xfrm>
            <a:off x="5696104" y="3431119"/>
            <a:ext cx="1329863" cy="280852"/>
          </a:xfrm>
          <a:prstGeom prst="rect">
            <a:avLst/>
          </a:prstGeom>
          <a:noFill/>
        </p:spPr>
        <p:txBody>
          <a:bodyPr wrap="none" lIns="64776" tIns="32388" rIns="64776" bIns="32388" rtlCol="0">
            <a:spAutoFit/>
          </a:bodyPr>
          <a:lstStyle/>
          <a:p>
            <a:pPr defTabSz="1007840" fontAlgn="auto">
              <a:spcBef>
                <a:spcPts val="0"/>
              </a:spcBef>
              <a:spcAft>
                <a:spcPts val="0"/>
              </a:spcAft>
            </a:pPr>
            <a:r>
              <a:rPr lang="pt-BR" sz="1400" b="0" i="0" dirty="0" err="1">
                <a:solidFill>
                  <a:prstClr val="white"/>
                </a:solidFill>
                <a:latin typeface="Arial Narrow" panose="020B0606020202030204" pitchFamily="34" charset="0"/>
                <a:ea typeface="+mn-ea"/>
                <a:cs typeface="+mn-cs"/>
              </a:rPr>
              <a:t>Atorvastatin</a:t>
            </a:r>
            <a:r>
              <a:rPr lang="pt-BR" sz="1400" b="0" i="0" dirty="0">
                <a:solidFill>
                  <a:prstClr val="white"/>
                </a:solidFill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lang="pt-BR" sz="1400" b="0" i="0" dirty="0" err="1">
                <a:solidFill>
                  <a:prstClr val="white"/>
                </a:solidFill>
                <a:latin typeface="Arial Narrow" panose="020B0606020202030204" pitchFamily="34" charset="0"/>
                <a:ea typeface="+mn-ea"/>
                <a:cs typeface="+mn-cs"/>
              </a:rPr>
              <a:t>better</a:t>
            </a:r>
            <a:endParaRPr lang="pt-BR" sz="1400" b="0" i="0" dirty="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4" name="CaixaDeTexto 83">
            <a:extLst>
              <a:ext uri="{FF2B5EF4-FFF2-40B4-BE49-F238E27FC236}">
                <a16:creationId xmlns:a16="http://schemas.microsoft.com/office/drawing/2014/main" xmlns="" id="{A9C37E00-DECE-41C0-AFC0-36A857C758BE}"/>
              </a:ext>
            </a:extLst>
          </p:cNvPr>
          <p:cNvSpPr txBox="1"/>
          <p:nvPr/>
        </p:nvSpPr>
        <p:spPr>
          <a:xfrm>
            <a:off x="7142966" y="3426596"/>
            <a:ext cx="1081398" cy="280852"/>
          </a:xfrm>
          <a:prstGeom prst="rect">
            <a:avLst/>
          </a:prstGeom>
          <a:noFill/>
        </p:spPr>
        <p:txBody>
          <a:bodyPr wrap="none" lIns="64776" tIns="32388" rIns="64776" bIns="32388" rtlCol="0">
            <a:spAutoFit/>
          </a:bodyPr>
          <a:lstStyle/>
          <a:p>
            <a:pPr defTabSz="1007840" fontAlgn="auto">
              <a:spcBef>
                <a:spcPts val="0"/>
              </a:spcBef>
              <a:spcAft>
                <a:spcPts val="0"/>
              </a:spcAft>
            </a:pPr>
            <a:r>
              <a:rPr lang="pt-BR" sz="1400" b="0" i="0" dirty="0">
                <a:solidFill>
                  <a:prstClr val="white"/>
                </a:solidFill>
                <a:latin typeface="Arial Narrow" panose="020B0606020202030204" pitchFamily="34" charset="0"/>
                <a:ea typeface="+mn-ea"/>
                <a:cs typeface="+mn-cs"/>
              </a:rPr>
              <a:t>Placebo </a:t>
            </a:r>
            <a:r>
              <a:rPr lang="pt-BR" sz="1400" b="0" i="0" dirty="0" err="1">
                <a:solidFill>
                  <a:prstClr val="white"/>
                </a:solidFill>
                <a:latin typeface="Arial Narrow" panose="020B0606020202030204" pitchFamily="34" charset="0"/>
                <a:ea typeface="+mn-ea"/>
                <a:cs typeface="+mn-cs"/>
              </a:rPr>
              <a:t>better</a:t>
            </a:r>
            <a:endParaRPr lang="pt-BR" sz="1400" b="0" i="0" dirty="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640611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36933" y="713963"/>
            <a:ext cx="8960360" cy="566738"/>
          </a:xfrm>
        </p:spPr>
        <p:txBody>
          <a:bodyPr/>
          <a:lstStyle/>
          <a:p>
            <a:pPr eaLnBrk="1" hangingPunct="1"/>
            <a:r>
              <a:rPr lang="en-US" dirty="0"/>
              <a:t>Effect on MACE According to Timing to Atorvastatin – NSTE-ACS</a:t>
            </a:r>
            <a:endParaRPr lang="en-US" sz="2500" dirty="0"/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2" name="Tabela 121">
            <a:extLst>
              <a:ext uri="{FF2B5EF4-FFF2-40B4-BE49-F238E27FC236}">
                <a16:creationId xmlns:a16="http://schemas.microsoft.com/office/drawing/2014/main" xmlns="" id="{C47240E1-2E85-4554-B90C-72921DECE2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009559"/>
              </p:ext>
            </p:extLst>
          </p:nvPr>
        </p:nvGraphicFramePr>
        <p:xfrm>
          <a:off x="36932" y="1960509"/>
          <a:ext cx="9070138" cy="1351293"/>
        </p:xfrm>
        <a:graphic>
          <a:graphicData uri="http://schemas.openxmlformats.org/drawingml/2006/table">
            <a:tbl>
              <a:tblPr/>
              <a:tblGrid>
                <a:gridCol w="1784289">
                  <a:extLst>
                    <a:ext uri="{9D8B030D-6E8A-4147-A177-3AD203B41FA5}">
                      <a16:colId xmlns:a16="http://schemas.microsoft.com/office/drawing/2014/main" xmlns="" val="911420274"/>
                    </a:ext>
                  </a:extLst>
                </a:gridCol>
                <a:gridCol w="852785">
                  <a:extLst>
                    <a:ext uri="{9D8B030D-6E8A-4147-A177-3AD203B41FA5}">
                      <a16:colId xmlns:a16="http://schemas.microsoft.com/office/drawing/2014/main" xmlns="" val="1072934086"/>
                    </a:ext>
                  </a:extLst>
                </a:gridCol>
                <a:gridCol w="747828">
                  <a:extLst>
                    <a:ext uri="{9D8B030D-6E8A-4147-A177-3AD203B41FA5}">
                      <a16:colId xmlns:a16="http://schemas.microsoft.com/office/drawing/2014/main" xmlns="" val="576802319"/>
                    </a:ext>
                  </a:extLst>
                </a:gridCol>
                <a:gridCol w="962117">
                  <a:extLst>
                    <a:ext uri="{9D8B030D-6E8A-4147-A177-3AD203B41FA5}">
                      <a16:colId xmlns:a16="http://schemas.microsoft.com/office/drawing/2014/main" xmlns="" val="4079126940"/>
                    </a:ext>
                  </a:extLst>
                </a:gridCol>
                <a:gridCol w="822173">
                  <a:extLst>
                    <a:ext uri="{9D8B030D-6E8A-4147-A177-3AD203B41FA5}">
                      <a16:colId xmlns:a16="http://schemas.microsoft.com/office/drawing/2014/main" xmlns="" val="2354208683"/>
                    </a:ext>
                  </a:extLst>
                </a:gridCol>
                <a:gridCol w="822173">
                  <a:extLst>
                    <a:ext uri="{9D8B030D-6E8A-4147-A177-3AD203B41FA5}">
                      <a16:colId xmlns:a16="http://schemas.microsoft.com/office/drawing/2014/main" xmlns="" val="1942063275"/>
                    </a:ext>
                  </a:extLst>
                </a:gridCol>
                <a:gridCol w="822173">
                  <a:extLst>
                    <a:ext uri="{9D8B030D-6E8A-4147-A177-3AD203B41FA5}">
                      <a16:colId xmlns:a16="http://schemas.microsoft.com/office/drawing/2014/main" xmlns="" val="2997950840"/>
                    </a:ext>
                  </a:extLst>
                </a:gridCol>
                <a:gridCol w="1133950">
                  <a:extLst>
                    <a:ext uri="{9D8B030D-6E8A-4147-A177-3AD203B41FA5}">
                      <a16:colId xmlns:a16="http://schemas.microsoft.com/office/drawing/2014/main" xmlns="" val="2224658329"/>
                    </a:ext>
                  </a:extLst>
                </a:gridCol>
                <a:gridCol w="434702">
                  <a:extLst>
                    <a:ext uri="{9D8B030D-6E8A-4147-A177-3AD203B41FA5}">
                      <a16:colId xmlns:a16="http://schemas.microsoft.com/office/drawing/2014/main" xmlns="" val="193197077"/>
                    </a:ext>
                  </a:extLst>
                </a:gridCol>
                <a:gridCol w="687948">
                  <a:extLst>
                    <a:ext uri="{9D8B030D-6E8A-4147-A177-3AD203B41FA5}">
                      <a16:colId xmlns:a16="http://schemas.microsoft.com/office/drawing/2014/main" xmlns="" val="3535492390"/>
                    </a:ext>
                  </a:extLst>
                </a:gridCol>
              </a:tblGrid>
              <a:tr h="19639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Primary</a:t>
                      </a:r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End</a:t>
                      </a:r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Point </a:t>
                      </a:r>
                      <a:r>
                        <a:rPr lang="pt-BR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Event</a:t>
                      </a:r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marL="69680" marR="69680" marT="27783" marB="27783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gridSpan="5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       Hazard Ratio          (</a:t>
                      </a:r>
                      <a:r>
                        <a:rPr lang="pt-BR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95% </a:t>
                      </a:r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CI)</a:t>
                      </a:r>
                    </a:p>
                  </a:txBody>
                  <a:tcPr marL="69680" marR="69680" marT="27783" marB="27783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 </a:t>
                      </a:r>
                      <a:r>
                        <a:rPr lang="pt-BR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value</a:t>
                      </a:r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for </a:t>
                      </a:r>
                      <a:r>
                        <a:rPr lang="pt-BR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Interaction</a:t>
                      </a:r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9680" marR="69680" marT="27783" marB="27783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1556752"/>
                  </a:ext>
                </a:extLst>
              </a:tr>
              <a:tr h="14082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Time of study drug administration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Atorvastatin</a:t>
                      </a:r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Placebo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 </a:t>
                      </a:r>
                      <a:r>
                        <a:rPr lang="pt-BR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value</a:t>
                      </a:r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698494"/>
                  </a:ext>
                </a:extLst>
              </a:tr>
              <a:tr h="14082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7760739"/>
                  </a:ext>
                </a:extLst>
              </a:tr>
              <a:tr h="14648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Overall (</a:t>
                      </a:r>
                      <a:r>
                        <a:rPr lang="pt-BR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adjusted</a:t>
                      </a:r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HR)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47/915 (5.1)</a:t>
                      </a:r>
                    </a:p>
                  </a:txBody>
                  <a:tcPr marL="7087" marR="7087" marT="565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54/891 (6.1)</a:t>
                      </a:r>
                    </a:p>
                  </a:txBody>
                  <a:tcPr marL="7087" marR="7087" marT="565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0.85 [0.58; 1.27]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0.43</a:t>
                      </a:r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79000736"/>
                  </a:ext>
                </a:extLst>
              </a:tr>
              <a:tr h="14082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09438036"/>
                  </a:ext>
                </a:extLst>
              </a:tr>
              <a:tr h="14648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Up to 2 hours before PCI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12/252 (4.8)</a:t>
                      </a:r>
                    </a:p>
                  </a:txBody>
                  <a:tcPr marL="7087" marR="7087" marT="565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20/243 (8.2)</a:t>
                      </a:r>
                    </a:p>
                  </a:txBody>
                  <a:tcPr marL="7087" marR="7087" marT="565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0.56 [0.28; 1.15]</a:t>
                      </a:r>
                    </a:p>
                  </a:txBody>
                  <a:tcPr marL="7087" marR="7087" marT="565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0.12</a:t>
                      </a:r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87" marR="7087" marT="565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0.30</a:t>
                      </a:r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87" marR="7087" marT="565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13810015"/>
                  </a:ext>
                </a:extLst>
              </a:tr>
              <a:tr h="14648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r>
                        <a:rPr lang="en-US" sz="9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Between 2 and 4 hours before PCI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20/416 (4.8)</a:t>
                      </a:r>
                    </a:p>
                  </a:txBody>
                  <a:tcPr marL="7087" marR="7087" marT="565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22/413 (5.3)</a:t>
                      </a:r>
                    </a:p>
                  </a:txBody>
                  <a:tcPr marL="7087" marR="7087" marT="565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0.90 [0.49; 1.65]</a:t>
                      </a:r>
                    </a:p>
                  </a:txBody>
                  <a:tcPr marL="7087" marR="7087" marT="565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0.74</a:t>
                      </a:r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87" marR="7087" marT="565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87" marR="7087" marT="565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31381906"/>
                  </a:ext>
                </a:extLst>
              </a:tr>
              <a:tr h="14648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r>
                        <a:rPr lang="en-US" sz="9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Between 4 and 12 hours before PCI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9/192 (4.7)</a:t>
                      </a:r>
                    </a:p>
                  </a:txBody>
                  <a:tcPr marL="7087" marR="7087" marT="565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6/157 (3.8)</a:t>
                      </a:r>
                    </a:p>
                  </a:txBody>
                  <a:tcPr marL="7087" marR="7087" marT="565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1.22 [0.43; 3.42]</a:t>
                      </a:r>
                    </a:p>
                  </a:txBody>
                  <a:tcPr marL="7087" marR="7087" marT="565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0.71</a:t>
                      </a:r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87" marR="7087" marT="565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87" marR="7087" marT="565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14064674"/>
                  </a:ext>
                </a:extLst>
              </a:tr>
              <a:tr h="14648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More than 12 hours before PCI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6/41 (14.6)</a:t>
                      </a:r>
                    </a:p>
                  </a:txBody>
                  <a:tcPr marL="7087" marR="7087" marT="565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5/64 (7.8)</a:t>
                      </a:r>
                    </a:p>
                  </a:txBody>
                  <a:tcPr marL="7087" marR="7087" marT="565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1.95 [0.59; 6.37]</a:t>
                      </a:r>
                    </a:p>
                  </a:txBody>
                  <a:tcPr marL="7087" marR="7087" marT="565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r>
                        <a:rPr lang="pt-BR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0.27</a:t>
                      </a:r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87" marR="7087" marT="565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b"/>
                      <a:endParaRPr lang="pt-BR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87" marR="7087" marT="565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74109048"/>
                  </a:ext>
                </a:extLst>
              </a:tr>
            </a:tbl>
          </a:graphicData>
        </a:graphic>
      </p:graphicFrame>
      <p:sp>
        <p:nvSpPr>
          <p:cNvPr id="123" name="CaixaDeTexto 122">
            <a:extLst>
              <a:ext uri="{FF2B5EF4-FFF2-40B4-BE49-F238E27FC236}">
                <a16:creationId xmlns:a16="http://schemas.microsoft.com/office/drawing/2014/main" xmlns="" id="{71888539-E3A9-4316-AB83-2ED03457DA08}"/>
              </a:ext>
            </a:extLst>
          </p:cNvPr>
          <p:cNvSpPr txBox="1"/>
          <p:nvPr/>
        </p:nvSpPr>
        <p:spPr>
          <a:xfrm>
            <a:off x="22525" y="1700183"/>
            <a:ext cx="1127885" cy="250075"/>
          </a:xfrm>
          <a:prstGeom prst="rect">
            <a:avLst/>
          </a:prstGeom>
          <a:noFill/>
        </p:spPr>
        <p:txBody>
          <a:bodyPr wrap="none" lIns="64776" tIns="32388" rIns="64776" bIns="32388" rtlCol="0">
            <a:spAutoFit/>
          </a:bodyPr>
          <a:lstStyle/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pt-BR" sz="1200" i="0" dirty="0">
                <a:solidFill>
                  <a:prstClr val="whit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 ) NSTE-ACS</a:t>
            </a:r>
          </a:p>
        </p:txBody>
      </p:sp>
      <p:sp>
        <p:nvSpPr>
          <p:cNvPr id="124" name="Rectangle 8">
            <a:extLst>
              <a:ext uri="{FF2B5EF4-FFF2-40B4-BE49-F238E27FC236}">
                <a16:creationId xmlns:a16="http://schemas.microsoft.com/office/drawing/2014/main" xmlns="" id="{35DF80C9-40C5-4060-90E9-7271EB4CA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1619" y="2486608"/>
            <a:ext cx="73238" cy="58405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  <a:extLst/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8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5" name="Rectangle 9">
            <a:extLst>
              <a:ext uri="{FF2B5EF4-FFF2-40B4-BE49-F238E27FC236}">
                <a16:creationId xmlns:a16="http://schemas.microsoft.com/office/drawing/2014/main" xmlns="" id="{F0A06D26-5EF1-4EF5-BB46-69B59DAB8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4962" y="2782680"/>
            <a:ext cx="40162" cy="37681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  <a:extLst/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8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6" name="Rectangle 10">
            <a:extLst>
              <a:ext uri="{FF2B5EF4-FFF2-40B4-BE49-F238E27FC236}">
                <a16:creationId xmlns:a16="http://schemas.microsoft.com/office/drawing/2014/main" xmlns="" id="{80DC0C4C-5213-4D26-927E-C33E118E6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1312" y="2950396"/>
            <a:ext cx="47250" cy="36739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  <a:extLst/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8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7" name="Rectangle 11">
            <a:extLst>
              <a:ext uri="{FF2B5EF4-FFF2-40B4-BE49-F238E27FC236}">
                <a16:creationId xmlns:a16="http://schemas.microsoft.com/office/drawing/2014/main" xmlns="" id="{756CF29A-A7C6-4CC4-B88F-C8D91C2DC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275" y="3098803"/>
            <a:ext cx="33076" cy="26377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  <a:extLst/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8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8" name="Rectangle 12">
            <a:extLst>
              <a:ext uri="{FF2B5EF4-FFF2-40B4-BE49-F238E27FC236}">
                <a16:creationId xmlns:a16="http://schemas.microsoft.com/office/drawing/2014/main" xmlns="" id="{BD5DAB94-CABC-49E9-8F49-F1F1DDB81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1715" y="3240748"/>
            <a:ext cx="20082" cy="21667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  <a:extLst/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8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9" name="Line 14">
            <a:extLst>
              <a:ext uri="{FF2B5EF4-FFF2-40B4-BE49-F238E27FC236}">
                <a16:creationId xmlns:a16="http://schemas.microsoft.com/office/drawing/2014/main" xmlns="" id="{44E5AE9A-7734-4096-A444-DD59B4CDEF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59297" y="2512984"/>
            <a:ext cx="653233" cy="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8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0" name="Line 17">
            <a:extLst>
              <a:ext uri="{FF2B5EF4-FFF2-40B4-BE49-F238E27FC236}">
                <a16:creationId xmlns:a16="http://schemas.microsoft.com/office/drawing/2014/main" xmlns="" id="{BDD4F963-15C8-45A2-A31D-9A0A23DDD4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04884" y="2793343"/>
            <a:ext cx="1240317" cy="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8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1" name="Line 20">
            <a:extLst>
              <a:ext uri="{FF2B5EF4-FFF2-40B4-BE49-F238E27FC236}">
                <a16:creationId xmlns:a16="http://schemas.microsoft.com/office/drawing/2014/main" xmlns="" id="{425516C6-BC3C-4443-824C-130A1A7097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1641" y="2963484"/>
            <a:ext cx="1046593" cy="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8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2" name="Line 22">
            <a:extLst>
              <a:ext uri="{FF2B5EF4-FFF2-40B4-BE49-F238E27FC236}">
                <a16:creationId xmlns:a16="http://schemas.microsoft.com/office/drawing/2014/main" xmlns="" id="{8AC58552-7FEB-4442-944E-349F621A6D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1384" y="2313316"/>
            <a:ext cx="0" cy="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8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3" name="Line 23">
            <a:extLst>
              <a:ext uri="{FF2B5EF4-FFF2-40B4-BE49-F238E27FC236}">
                <a16:creationId xmlns:a16="http://schemas.microsoft.com/office/drawing/2014/main" xmlns="" id="{33A97B6D-B25B-4CB7-8F18-C18EB8B0F4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98240" y="3110575"/>
            <a:ext cx="1793145" cy="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8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4" name="Line 24">
            <a:extLst>
              <a:ext uri="{FF2B5EF4-FFF2-40B4-BE49-F238E27FC236}">
                <a16:creationId xmlns:a16="http://schemas.microsoft.com/office/drawing/2014/main" xmlns="" id="{9BEECA52-9DCA-4F52-A309-54B369875D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8239" y="2313316"/>
            <a:ext cx="0" cy="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8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5" name="Line 25">
            <a:extLst>
              <a:ext uri="{FF2B5EF4-FFF2-40B4-BE49-F238E27FC236}">
                <a16:creationId xmlns:a16="http://schemas.microsoft.com/office/drawing/2014/main" xmlns="" id="{610EC309-B4F2-4D3F-9454-2318C2DE2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31219" y="2950128"/>
            <a:ext cx="0" cy="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8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6" name="Line 26">
            <a:extLst>
              <a:ext uri="{FF2B5EF4-FFF2-40B4-BE49-F238E27FC236}">
                <a16:creationId xmlns:a16="http://schemas.microsoft.com/office/drawing/2014/main" xmlns="" id="{C0465473-9079-4FE2-99B3-39D378237B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72292" y="3249696"/>
            <a:ext cx="2058928" cy="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8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7" name="Line 27">
            <a:extLst>
              <a:ext uri="{FF2B5EF4-FFF2-40B4-BE49-F238E27FC236}">
                <a16:creationId xmlns:a16="http://schemas.microsoft.com/office/drawing/2014/main" xmlns="" id="{F0402536-88D4-40F4-8DDA-A8F1DCDF1CC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2290" y="2950128"/>
            <a:ext cx="0" cy="0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8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8" name="Line 28">
            <a:extLst>
              <a:ext uri="{FF2B5EF4-FFF2-40B4-BE49-F238E27FC236}">
                <a16:creationId xmlns:a16="http://schemas.microsoft.com/office/drawing/2014/main" xmlns="" id="{A14836F2-9CB4-40DC-B539-73AFF45BD8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24712" y="2313316"/>
            <a:ext cx="0" cy="1019278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8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9" name="Line 40">
            <a:extLst>
              <a:ext uri="{FF2B5EF4-FFF2-40B4-BE49-F238E27FC236}">
                <a16:creationId xmlns:a16="http://schemas.microsoft.com/office/drawing/2014/main" xmlns="" id="{AA6EABEE-5033-43A9-83D6-2D9792EAA6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18650" y="3332596"/>
            <a:ext cx="0" cy="21667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8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40" name="Line 41">
            <a:extLst>
              <a:ext uri="{FF2B5EF4-FFF2-40B4-BE49-F238E27FC236}">
                <a16:creationId xmlns:a16="http://schemas.microsoft.com/office/drawing/2014/main" xmlns="" id="{0CF223CF-9AA9-48BA-8DCD-E3C02DB1B1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11601" y="3332596"/>
            <a:ext cx="0" cy="21667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8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41" name="Line 42">
            <a:extLst>
              <a:ext uri="{FF2B5EF4-FFF2-40B4-BE49-F238E27FC236}">
                <a16:creationId xmlns:a16="http://schemas.microsoft.com/office/drawing/2014/main" xmlns="" id="{4AE263AB-33CA-4352-ACA3-3C44D177A6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24634" y="3332596"/>
            <a:ext cx="0" cy="21667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8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42" name="Line 43">
            <a:extLst>
              <a:ext uri="{FF2B5EF4-FFF2-40B4-BE49-F238E27FC236}">
                <a16:creationId xmlns:a16="http://schemas.microsoft.com/office/drawing/2014/main" xmlns="" id="{B40A0CE3-07F8-42B1-81B6-2DFA1393E2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71923" y="3332596"/>
            <a:ext cx="0" cy="21667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8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43" name="Line 44">
            <a:extLst>
              <a:ext uri="{FF2B5EF4-FFF2-40B4-BE49-F238E27FC236}">
                <a16:creationId xmlns:a16="http://schemas.microsoft.com/office/drawing/2014/main" xmlns="" id="{83BB84E7-39BA-403E-A930-85EC4B7C78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24712" y="3332596"/>
            <a:ext cx="0" cy="21667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8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44" name="Line 45">
            <a:extLst>
              <a:ext uri="{FF2B5EF4-FFF2-40B4-BE49-F238E27FC236}">
                <a16:creationId xmlns:a16="http://schemas.microsoft.com/office/drawing/2014/main" xmlns="" id="{236BE038-44E0-4E3B-9112-2FF2B3DB8D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71594" y="3332596"/>
            <a:ext cx="0" cy="21667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8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45" name="Line 46">
            <a:extLst>
              <a:ext uri="{FF2B5EF4-FFF2-40B4-BE49-F238E27FC236}">
                <a16:creationId xmlns:a16="http://schemas.microsoft.com/office/drawing/2014/main" xmlns="" id="{82E56DBB-C52D-44CF-9C5C-57AA25E122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4789" y="3332596"/>
            <a:ext cx="0" cy="21667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8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46" name="Line 47">
            <a:extLst>
              <a:ext uri="{FF2B5EF4-FFF2-40B4-BE49-F238E27FC236}">
                <a16:creationId xmlns:a16="http://schemas.microsoft.com/office/drawing/2014/main" xmlns="" id="{58CAB2BC-D01C-482D-960A-60981331D7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24867" y="3332596"/>
            <a:ext cx="0" cy="21667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8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47" name="Line 48">
            <a:extLst>
              <a:ext uri="{FF2B5EF4-FFF2-40B4-BE49-F238E27FC236}">
                <a16:creationId xmlns:a16="http://schemas.microsoft.com/office/drawing/2014/main" xmlns="" id="{EB219CEE-738B-442C-8C59-10B1968290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78062" y="3332596"/>
            <a:ext cx="0" cy="21667"/>
          </a:xfrm>
          <a:prstGeom prst="line">
            <a:avLst/>
          </a:prstGeom>
          <a:noFill/>
          <a:ln w="9525" cap="flat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4776" tIns="32388" rIns="64776" bIns="3238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08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48" name="Rectangle 49">
            <a:extLst>
              <a:ext uri="{FF2B5EF4-FFF2-40B4-BE49-F238E27FC236}">
                <a16:creationId xmlns:a16="http://schemas.microsoft.com/office/drawing/2014/main" xmlns="" id="{CC8B01FB-044C-4E36-85C4-929302D50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330" y="3370276"/>
            <a:ext cx="20197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4775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0.25</a:t>
            </a:r>
            <a:endParaRPr kumimoji="0" lang="pt-BR" altLang="pt-BR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9" name="Rectangle 50">
            <a:extLst>
              <a:ext uri="{FF2B5EF4-FFF2-40B4-BE49-F238E27FC236}">
                <a16:creationId xmlns:a16="http://schemas.microsoft.com/office/drawing/2014/main" xmlns="" id="{6CADC2EF-BBFC-44DC-80F8-846525812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8282" y="3370276"/>
            <a:ext cx="20197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4775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0.35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0" name="Rectangle 51">
            <a:extLst>
              <a:ext uri="{FF2B5EF4-FFF2-40B4-BE49-F238E27FC236}">
                <a16:creationId xmlns:a16="http://schemas.microsoft.com/office/drawing/2014/main" xmlns="" id="{B7B3CF4C-A3A3-4A1B-B5CB-AFE3EC18F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314" y="3370276"/>
            <a:ext cx="20197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4775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0.50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1" name="Rectangle 52">
            <a:extLst>
              <a:ext uri="{FF2B5EF4-FFF2-40B4-BE49-F238E27FC236}">
                <a16:creationId xmlns:a16="http://schemas.microsoft.com/office/drawing/2014/main" xmlns="" id="{1CD6D0B5-6142-4D24-BF45-5B16BE82D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8603" y="3370276"/>
            <a:ext cx="20197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4775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0.75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2" name="Rectangle 53">
            <a:extLst>
              <a:ext uri="{FF2B5EF4-FFF2-40B4-BE49-F238E27FC236}">
                <a16:creationId xmlns:a16="http://schemas.microsoft.com/office/drawing/2014/main" xmlns="" id="{A7F5F0EA-030C-45FD-AE43-FE3C5D246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1392" y="3370276"/>
            <a:ext cx="20197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4775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1.00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" name="Rectangle 54">
            <a:extLst>
              <a:ext uri="{FF2B5EF4-FFF2-40B4-BE49-F238E27FC236}">
                <a16:creationId xmlns:a16="http://schemas.microsoft.com/office/drawing/2014/main" xmlns="" id="{593B3B9C-8700-4A5C-8715-655897068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275" y="3370276"/>
            <a:ext cx="20197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4775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1.33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4" name="Rectangle 55">
            <a:extLst>
              <a:ext uri="{FF2B5EF4-FFF2-40B4-BE49-F238E27FC236}">
                <a16:creationId xmlns:a16="http://schemas.microsoft.com/office/drawing/2014/main" xmlns="" id="{55708185-C4C2-47D4-84F8-A8568FF60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1469" y="3370276"/>
            <a:ext cx="20197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4775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2.00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5" name="Rectangle 56">
            <a:extLst>
              <a:ext uri="{FF2B5EF4-FFF2-40B4-BE49-F238E27FC236}">
                <a16:creationId xmlns:a16="http://schemas.microsoft.com/office/drawing/2014/main" xmlns="" id="{6D0F8353-4629-4A92-9B73-5C6032C3C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1548" y="3370276"/>
            <a:ext cx="20197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4775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4.00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6" name="Rectangle 57">
            <a:extLst>
              <a:ext uri="{FF2B5EF4-FFF2-40B4-BE49-F238E27FC236}">
                <a16:creationId xmlns:a16="http://schemas.microsoft.com/office/drawing/2014/main" xmlns="" id="{7716B4E9-6FCD-4447-9D01-659AEB8A3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4743" y="3370276"/>
            <a:ext cx="20197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647758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6.00</a:t>
            </a:r>
            <a:endParaRPr kumimoji="0" lang="pt-BR" altLang="pt-BR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7" name="CaixaDeTexto 156">
            <a:extLst>
              <a:ext uri="{FF2B5EF4-FFF2-40B4-BE49-F238E27FC236}">
                <a16:creationId xmlns:a16="http://schemas.microsoft.com/office/drawing/2014/main" xmlns="" id="{495A0F7B-A27B-4C16-BBEA-51767B67CA58}"/>
              </a:ext>
            </a:extLst>
          </p:cNvPr>
          <p:cNvSpPr txBox="1"/>
          <p:nvPr/>
        </p:nvSpPr>
        <p:spPr>
          <a:xfrm>
            <a:off x="4801823" y="3507128"/>
            <a:ext cx="1329863" cy="280852"/>
          </a:xfrm>
          <a:prstGeom prst="rect">
            <a:avLst/>
          </a:prstGeom>
          <a:noFill/>
        </p:spPr>
        <p:txBody>
          <a:bodyPr wrap="none" lIns="64776" tIns="32388" rIns="64776" bIns="32388" rtlCol="0">
            <a:spAutoFit/>
          </a:bodyPr>
          <a:lstStyle/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pt-BR" sz="1400" b="0" i="0" dirty="0" err="1">
                <a:solidFill>
                  <a:prstClr val="white"/>
                </a:solidFill>
                <a:latin typeface="Arial Narrow" panose="020B0606020202030204" pitchFamily="34" charset="0"/>
                <a:ea typeface="+mn-ea"/>
                <a:cs typeface="+mn-cs"/>
              </a:rPr>
              <a:t>Atorvastatin</a:t>
            </a:r>
            <a:r>
              <a:rPr lang="pt-BR" sz="1400" b="0" i="0" dirty="0">
                <a:solidFill>
                  <a:prstClr val="white"/>
                </a:solidFill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lang="pt-BR" sz="1400" b="0" i="0" dirty="0" err="1">
                <a:solidFill>
                  <a:prstClr val="white"/>
                </a:solidFill>
                <a:latin typeface="Arial Narrow" panose="020B0606020202030204" pitchFamily="34" charset="0"/>
                <a:ea typeface="+mn-ea"/>
                <a:cs typeface="+mn-cs"/>
              </a:rPr>
              <a:t>better</a:t>
            </a:r>
            <a:endParaRPr lang="pt-BR" sz="1400" b="0" i="0" dirty="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58" name="CaixaDeTexto 157">
            <a:extLst>
              <a:ext uri="{FF2B5EF4-FFF2-40B4-BE49-F238E27FC236}">
                <a16:creationId xmlns:a16="http://schemas.microsoft.com/office/drawing/2014/main" xmlns="" id="{A9C37E00-DECE-41C0-AFC0-36A857C758BE}"/>
              </a:ext>
            </a:extLst>
          </p:cNvPr>
          <p:cNvSpPr txBox="1"/>
          <p:nvPr/>
        </p:nvSpPr>
        <p:spPr>
          <a:xfrm>
            <a:off x="6380253" y="3503776"/>
            <a:ext cx="1081398" cy="280852"/>
          </a:xfrm>
          <a:prstGeom prst="rect">
            <a:avLst/>
          </a:prstGeom>
          <a:noFill/>
        </p:spPr>
        <p:txBody>
          <a:bodyPr wrap="none" lIns="64776" tIns="32388" rIns="64776" bIns="32388" rtlCol="0">
            <a:spAutoFit/>
          </a:bodyPr>
          <a:lstStyle/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pt-BR" sz="1400" b="0" i="0" dirty="0">
                <a:solidFill>
                  <a:prstClr val="white"/>
                </a:solidFill>
                <a:latin typeface="Arial Narrow" panose="020B0606020202030204" pitchFamily="34" charset="0"/>
                <a:ea typeface="+mn-ea"/>
                <a:cs typeface="+mn-cs"/>
              </a:rPr>
              <a:t>Placebo </a:t>
            </a:r>
            <a:r>
              <a:rPr lang="pt-BR" sz="1400" b="0" i="0" dirty="0" err="1">
                <a:solidFill>
                  <a:prstClr val="white"/>
                </a:solidFill>
                <a:latin typeface="Arial Narrow" panose="020B0606020202030204" pitchFamily="34" charset="0"/>
                <a:ea typeface="+mn-ea"/>
                <a:cs typeface="+mn-cs"/>
              </a:rPr>
              <a:t>better</a:t>
            </a:r>
            <a:endParaRPr lang="pt-BR" sz="1400" b="0" i="0" dirty="0">
              <a:solidFill>
                <a:prstClr val="white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18569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hidden">
          <a:xfrm>
            <a:off x="280557" y="920289"/>
            <a:ext cx="8759535" cy="3711088"/>
          </a:xfrm>
          <a:prstGeom prst="rect">
            <a:avLst/>
          </a:prstGeom>
          <a:solidFill>
            <a:srgbClr val="14202E"/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6" y="294813"/>
            <a:ext cx="7769225" cy="566738"/>
          </a:xfrm>
        </p:spPr>
        <p:txBody>
          <a:bodyPr/>
          <a:lstStyle/>
          <a:p>
            <a:r>
              <a:rPr lang="en-US" dirty="0"/>
              <a:t>CONCLUSIONS</a:t>
            </a:r>
            <a:endParaRPr lang="pt-BR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80975" y="920288"/>
            <a:ext cx="8859117" cy="3369684"/>
          </a:xfrm>
        </p:spPr>
        <p:txBody>
          <a:bodyPr/>
          <a:lstStyle/>
          <a:p>
            <a:pPr lvl="1" eaLnBrk="1" hangingPunct="1"/>
            <a:r>
              <a:rPr lang="en-US" dirty="0"/>
              <a:t>In patients with ACS undergoing PCI, </a:t>
            </a:r>
            <a:r>
              <a:rPr lang="en-US" dirty="0" err="1"/>
              <a:t>periprocedural</a:t>
            </a:r>
            <a:r>
              <a:rPr lang="en-US" dirty="0"/>
              <a:t> loading doses of atorvastatin were associated with lower rates of MACE at 30 days, most clearly in patients with ST elevation myocardial infarction. 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This beneficial effect seemed to be preserved and consistent, irrespective of the timing of atorvastatin administration, including within 2 hours before PCI. 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Considering the well known safety of atorvastatin, treating ACS patients, in particular with STEMI, with loading doses of statin as early as possible before PCI is a reasonable approach that may improve short-term clinical outcomes. </a:t>
            </a:r>
            <a:endParaRPr lang="en-US" sz="2100" dirty="0"/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8" descr="BCRI - by AGIEP_branco.wm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90" y="195264"/>
            <a:ext cx="8651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Z:\Biblioteca\Logo\IP\R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90" y="50800"/>
            <a:ext cx="108108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85157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691358" y="103993"/>
            <a:ext cx="7769225" cy="566738"/>
          </a:xfrm>
        </p:spPr>
        <p:txBody>
          <a:bodyPr/>
          <a:lstStyle/>
          <a:p>
            <a:pPr eaLnBrk="1" hangingPunct="1"/>
            <a:r>
              <a:rPr lang="en-US" dirty="0"/>
              <a:t>ACKNOWLEDGEMENT</a:t>
            </a:r>
            <a:endParaRPr lang="en-US" sz="2500" dirty="0"/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m 8" descr="BCRI - by AGIEP_branco.wm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90" y="195264"/>
            <a:ext cx="8651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Z:\Biblioteca\Logo\IP\R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90" y="50800"/>
            <a:ext cx="108108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5"/>
          <p:cNvSpPr>
            <a:spLocks noChangeArrowheads="1"/>
          </p:cNvSpPr>
          <p:nvPr/>
        </p:nvSpPr>
        <p:spPr bwMode="hidden">
          <a:xfrm>
            <a:off x="106878" y="720265"/>
            <a:ext cx="8930244" cy="3827984"/>
          </a:xfrm>
          <a:prstGeom prst="rect">
            <a:avLst/>
          </a:prstGeom>
          <a:solidFill>
            <a:srgbClr val="14202E"/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7607" y="762597"/>
            <a:ext cx="898951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50" i="0" dirty="0">
                <a:solidFill>
                  <a:schemeClr val="tx1"/>
                </a:solidFill>
              </a:rPr>
              <a:t>SITE INVESTIGATORS</a:t>
            </a:r>
          </a:p>
          <a:p>
            <a:r>
              <a:rPr lang="pt-BR" sz="750" i="0" dirty="0">
                <a:solidFill>
                  <a:schemeClr val="tx1"/>
                </a:solidFill>
              </a:rPr>
              <a:t>Hospital do Coração de Poços de Caldas: Frederico Toledo Campo </a:t>
            </a:r>
            <a:r>
              <a:rPr lang="pt-BR" sz="750" i="0" dirty="0" err="1">
                <a:solidFill>
                  <a:schemeClr val="tx1"/>
                </a:solidFill>
              </a:rPr>
              <a:t>Dall’Orto</a:t>
            </a:r>
            <a:r>
              <a:rPr lang="pt-BR" sz="750" i="0" dirty="0">
                <a:solidFill>
                  <a:schemeClr val="tx1"/>
                </a:solidFill>
              </a:rPr>
              <a:t>, Ricardo Reinaldo </a:t>
            </a:r>
            <a:r>
              <a:rPr lang="pt-BR" sz="750" i="0" dirty="0" err="1">
                <a:solidFill>
                  <a:schemeClr val="tx1"/>
                </a:solidFill>
              </a:rPr>
              <a:t>Bergo</a:t>
            </a:r>
            <a:r>
              <a:rPr lang="pt-BR" sz="750" i="0" dirty="0">
                <a:solidFill>
                  <a:schemeClr val="tx1"/>
                </a:solidFill>
              </a:rPr>
              <a:t>, </a:t>
            </a:r>
            <a:r>
              <a:rPr lang="pt-BR" sz="750" i="0" dirty="0" err="1">
                <a:solidFill>
                  <a:schemeClr val="tx1"/>
                </a:solidFill>
              </a:rPr>
              <a:t>Gislayne</a:t>
            </a:r>
            <a:r>
              <a:rPr lang="pt-BR" sz="750" i="0" dirty="0">
                <a:solidFill>
                  <a:schemeClr val="tx1"/>
                </a:solidFill>
              </a:rPr>
              <a:t> </a:t>
            </a:r>
            <a:r>
              <a:rPr lang="pt-BR" sz="750" i="0" dirty="0" err="1">
                <a:solidFill>
                  <a:schemeClr val="tx1"/>
                </a:solidFill>
              </a:rPr>
              <a:t>Rogante</a:t>
            </a:r>
            <a:r>
              <a:rPr lang="pt-BR" sz="750" i="0" dirty="0">
                <a:solidFill>
                  <a:schemeClr val="tx1"/>
                </a:solidFill>
              </a:rPr>
              <a:t> Ribeiro, Samir Duarte Ibrahim, Pedro Henrique da Silva Vieira de Souza; Santa Casa de Marília: Pedro Beraldo de Andrade, Robson Alves Barbosa, Fábio Salerno Rinaldi, Roberto </a:t>
            </a:r>
            <a:r>
              <a:rPr lang="pt-BR" sz="750" i="0" dirty="0" err="1">
                <a:solidFill>
                  <a:schemeClr val="tx1"/>
                </a:solidFill>
              </a:rPr>
              <a:t>Cestari</a:t>
            </a:r>
            <a:r>
              <a:rPr lang="pt-BR" sz="750" i="0" dirty="0">
                <a:solidFill>
                  <a:schemeClr val="tx1"/>
                </a:solidFill>
              </a:rPr>
              <a:t> Cardoso, Tiago Vidal Urbano; Hospital das Clínicas da Faculdade de Medicina de Marília (FAMEMA): Igor Ribeiro de Castro </a:t>
            </a:r>
            <a:r>
              <a:rPr lang="pt-BR" sz="750" i="0" dirty="0" err="1">
                <a:solidFill>
                  <a:schemeClr val="tx1"/>
                </a:solidFill>
              </a:rPr>
              <a:t>Bienert</a:t>
            </a:r>
            <a:r>
              <a:rPr lang="pt-BR" sz="750" i="0" dirty="0">
                <a:solidFill>
                  <a:schemeClr val="tx1"/>
                </a:solidFill>
              </a:rPr>
              <a:t>, Paulo André da Silva, Daniela Tomie </a:t>
            </a:r>
            <a:r>
              <a:rPr lang="pt-BR" sz="750" i="0" dirty="0" err="1">
                <a:solidFill>
                  <a:schemeClr val="tx1"/>
                </a:solidFill>
              </a:rPr>
              <a:t>Kasama</a:t>
            </a:r>
            <a:r>
              <a:rPr lang="pt-BR" sz="750" i="0" dirty="0">
                <a:solidFill>
                  <a:schemeClr val="tx1"/>
                </a:solidFill>
              </a:rPr>
              <a:t> </a:t>
            </a:r>
            <a:r>
              <a:rPr lang="pt-BR" sz="750" i="0" dirty="0" err="1">
                <a:solidFill>
                  <a:schemeClr val="tx1"/>
                </a:solidFill>
              </a:rPr>
              <a:t>Miwa</a:t>
            </a:r>
            <a:r>
              <a:rPr lang="pt-BR" sz="750" i="0" dirty="0">
                <a:solidFill>
                  <a:schemeClr val="tx1"/>
                </a:solidFill>
              </a:rPr>
              <a:t>, Carla Liberato Bastos Florêncio; Santa Casa de Presidente Prudente/Instituto do Coração de Presidente Prudente: Carlos Eduardo da Costa Nunes Bosso, Alexandre Pireneus Cardoso, Renato </a:t>
            </a:r>
            <a:r>
              <a:rPr lang="pt-BR" sz="750" i="0" dirty="0" err="1">
                <a:solidFill>
                  <a:schemeClr val="tx1"/>
                </a:solidFill>
              </a:rPr>
              <a:t>Dassaev</a:t>
            </a:r>
            <a:r>
              <a:rPr lang="pt-BR" sz="750" i="0" dirty="0">
                <a:solidFill>
                  <a:schemeClr val="tx1"/>
                </a:solidFill>
              </a:rPr>
              <a:t> Jorge Caetano; Hospital São Francisco de Assis: José A. </a:t>
            </a:r>
            <a:r>
              <a:rPr lang="pt-BR" sz="750" i="0" dirty="0" err="1">
                <a:solidFill>
                  <a:schemeClr val="tx1"/>
                </a:solidFill>
              </a:rPr>
              <a:t>Mangione</a:t>
            </a:r>
            <a:r>
              <a:rPr lang="pt-BR" sz="750" i="0" dirty="0">
                <a:solidFill>
                  <a:schemeClr val="tx1"/>
                </a:solidFill>
              </a:rPr>
              <a:t>, Bruno </a:t>
            </a:r>
            <a:r>
              <a:rPr lang="pt-BR" sz="750" i="0" dirty="0" err="1">
                <a:solidFill>
                  <a:schemeClr val="tx1"/>
                </a:solidFill>
              </a:rPr>
              <a:t>Stefani</a:t>
            </a:r>
            <a:r>
              <a:rPr lang="pt-BR" sz="750" i="0" dirty="0">
                <a:solidFill>
                  <a:schemeClr val="tx1"/>
                </a:solidFill>
              </a:rPr>
              <a:t> </a:t>
            </a:r>
            <a:r>
              <a:rPr lang="pt-BR" sz="750" i="0" dirty="0" err="1">
                <a:solidFill>
                  <a:schemeClr val="tx1"/>
                </a:solidFill>
              </a:rPr>
              <a:t>Lelis</a:t>
            </a:r>
            <a:r>
              <a:rPr lang="pt-BR" sz="750" i="0" dirty="0">
                <a:solidFill>
                  <a:schemeClr val="tx1"/>
                </a:solidFill>
              </a:rPr>
              <a:t> Silva, Luiz Felipe </a:t>
            </a:r>
            <a:r>
              <a:rPr lang="pt-BR" sz="750" i="0" dirty="0" err="1">
                <a:solidFill>
                  <a:schemeClr val="tx1"/>
                </a:solidFill>
              </a:rPr>
              <a:t>Wili</a:t>
            </a:r>
            <a:r>
              <a:rPr lang="pt-BR" sz="750" i="0" dirty="0">
                <a:solidFill>
                  <a:schemeClr val="tx1"/>
                </a:solidFill>
              </a:rPr>
              <a:t>; Hospital de Clínicas de Porto Alegre: </a:t>
            </a:r>
            <a:r>
              <a:rPr lang="pt-BR" sz="750" i="0" dirty="0" err="1">
                <a:solidFill>
                  <a:schemeClr val="tx1"/>
                </a:solidFill>
              </a:rPr>
              <a:t>Carisi</a:t>
            </a:r>
            <a:r>
              <a:rPr lang="pt-BR" sz="750" i="0" dirty="0">
                <a:solidFill>
                  <a:schemeClr val="tx1"/>
                </a:solidFill>
              </a:rPr>
              <a:t> Anne </a:t>
            </a:r>
            <a:r>
              <a:rPr lang="pt-BR" sz="750" i="0" dirty="0" err="1">
                <a:solidFill>
                  <a:schemeClr val="tx1"/>
                </a:solidFill>
              </a:rPr>
              <a:t>Polanczyk</a:t>
            </a:r>
            <a:r>
              <a:rPr lang="pt-BR" sz="750" i="0" dirty="0">
                <a:solidFill>
                  <a:schemeClr val="tx1"/>
                </a:solidFill>
              </a:rPr>
              <a:t>, Mariana Vargas Furtado, </a:t>
            </a:r>
            <a:r>
              <a:rPr lang="pt-BR" sz="750" i="0" dirty="0" err="1">
                <a:solidFill>
                  <a:schemeClr val="tx1"/>
                </a:solidFill>
              </a:rPr>
              <a:t>Mauren</a:t>
            </a:r>
            <a:r>
              <a:rPr lang="pt-BR" sz="750" i="0" dirty="0">
                <a:solidFill>
                  <a:schemeClr val="tx1"/>
                </a:solidFill>
              </a:rPr>
              <a:t> Porto </a:t>
            </a:r>
            <a:r>
              <a:rPr lang="pt-BR" sz="750" i="0" dirty="0" err="1">
                <a:solidFill>
                  <a:schemeClr val="tx1"/>
                </a:solidFill>
              </a:rPr>
              <a:t>Haeffner</a:t>
            </a:r>
            <a:r>
              <a:rPr lang="pt-BR" sz="750" i="0" dirty="0">
                <a:solidFill>
                  <a:schemeClr val="tx1"/>
                </a:solidFill>
              </a:rPr>
              <a:t>; Instituto Dante </a:t>
            </a:r>
            <a:r>
              <a:rPr lang="pt-BR" sz="750" i="0" dirty="0" err="1">
                <a:solidFill>
                  <a:schemeClr val="tx1"/>
                </a:solidFill>
              </a:rPr>
              <a:t>Pazzanese</a:t>
            </a:r>
            <a:r>
              <a:rPr lang="pt-BR" sz="750" i="0" dirty="0">
                <a:solidFill>
                  <a:schemeClr val="tx1"/>
                </a:solidFill>
              </a:rPr>
              <a:t> de Cardiologia: Amanda Guerra de Moraes Rego Sousa, Luiz Fernando Leite Tanajura, Fábio Bellini Pereira Teixeira; Instituto de Cardiologia do Rio Grande do Sul: Renato Kalil, Eduardo </a:t>
            </a:r>
            <a:r>
              <a:rPr lang="pt-BR" sz="750" i="0" dirty="0" err="1">
                <a:solidFill>
                  <a:schemeClr val="tx1"/>
                </a:solidFill>
              </a:rPr>
              <a:t>Dytz</a:t>
            </a:r>
            <a:r>
              <a:rPr lang="pt-BR" sz="750" i="0" dirty="0">
                <a:solidFill>
                  <a:schemeClr val="tx1"/>
                </a:solidFill>
              </a:rPr>
              <a:t> Almeida, André Luiz </a:t>
            </a:r>
            <a:r>
              <a:rPr lang="pt-BR" sz="750" i="0" dirty="0" err="1">
                <a:solidFill>
                  <a:schemeClr val="tx1"/>
                </a:solidFill>
              </a:rPr>
              <a:t>Langer</a:t>
            </a:r>
            <a:r>
              <a:rPr lang="pt-BR" sz="750" i="0" dirty="0">
                <a:solidFill>
                  <a:schemeClr val="tx1"/>
                </a:solidFill>
              </a:rPr>
              <a:t> Manica; Instituto de Cardiologia do Distrito Federal: Luciano de Moura Santos, </a:t>
            </a:r>
            <a:r>
              <a:rPr lang="pt-BR" sz="750" i="0" dirty="0" err="1">
                <a:solidFill>
                  <a:schemeClr val="tx1"/>
                </a:solidFill>
              </a:rPr>
              <a:t>Adegil</a:t>
            </a:r>
            <a:r>
              <a:rPr lang="pt-BR" sz="750" i="0" dirty="0">
                <a:solidFill>
                  <a:schemeClr val="tx1"/>
                </a:solidFill>
              </a:rPr>
              <a:t> Henrique Miguel da Silva, Leonardo </a:t>
            </a:r>
            <a:r>
              <a:rPr lang="pt-BR" sz="750" i="0" dirty="0" err="1">
                <a:solidFill>
                  <a:schemeClr val="tx1"/>
                </a:solidFill>
              </a:rPr>
              <a:t>Cogo</a:t>
            </a:r>
            <a:r>
              <a:rPr lang="pt-BR" sz="750" i="0" dirty="0">
                <a:solidFill>
                  <a:schemeClr val="tx1"/>
                </a:solidFill>
              </a:rPr>
              <a:t> Beck; Faculdade de Ciências Médicas da Universidade Estadual de Campinas (UNICAMP): Andrei C. </a:t>
            </a:r>
            <a:r>
              <a:rPr lang="pt-BR" sz="750" i="0" dirty="0" err="1">
                <a:solidFill>
                  <a:schemeClr val="tx1"/>
                </a:solidFill>
              </a:rPr>
              <a:t>Sposito</a:t>
            </a:r>
            <a:r>
              <a:rPr lang="pt-BR" sz="750" i="0" dirty="0">
                <a:solidFill>
                  <a:schemeClr val="tx1"/>
                </a:solidFill>
              </a:rPr>
              <a:t>, Daniel B. Munhoz, Joaquim B. Antunes; Fundação Pública Estadual Hospital de Clínicas Gaspar Vianna: Helder Reis, Valéria Santos, Adriana Veríssimo; Hospital Evangélico de Vila Velha: Roberto Ramos Barbosa, Felipe </a:t>
            </a:r>
            <a:r>
              <a:rPr lang="pt-BR" sz="750" i="0" dirty="0" err="1">
                <a:solidFill>
                  <a:schemeClr val="tx1"/>
                </a:solidFill>
              </a:rPr>
              <a:t>Bortot</a:t>
            </a:r>
            <a:r>
              <a:rPr lang="pt-BR" sz="750" i="0" dirty="0">
                <a:solidFill>
                  <a:schemeClr val="tx1"/>
                </a:solidFill>
              </a:rPr>
              <a:t> Cesar, Vinicius Fraga Mauro; Hospital Universitário de Canoas: Rafael Luiz </a:t>
            </a:r>
            <a:r>
              <a:rPr lang="pt-BR" sz="750" i="0" dirty="0" err="1">
                <a:solidFill>
                  <a:schemeClr val="tx1"/>
                </a:solidFill>
              </a:rPr>
              <a:t>Rech</a:t>
            </a:r>
            <a:r>
              <a:rPr lang="pt-BR" sz="750" i="0" dirty="0">
                <a:solidFill>
                  <a:schemeClr val="tx1"/>
                </a:solidFill>
              </a:rPr>
              <a:t>, Cristine </a:t>
            </a:r>
            <a:r>
              <a:rPr lang="pt-BR" sz="750" i="0" dirty="0" err="1">
                <a:solidFill>
                  <a:schemeClr val="tx1"/>
                </a:solidFill>
              </a:rPr>
              <a:t>Erdmann</a:t>
            </a:r>
            <a:r>
              <a:rPr lang="pt-BR" sz="750" i="0" dirty="0">
                <a:solidFill>
                  <a:schemeClr val="tx1"/>
                </a:solidFill>
              </a:rPr>
              <a:t> Nunes, Patrícia Ely </a:t>
            </a:r>
            <a:r>
              <a:rPr lang="pt-BR" sz="750" i="0" dirty="0" err="1">
                <a:solidFill>
                  <a:schemeClr val="tx1"/>
                </a:solidFill>
              </a:rPr>
              <a:t>Pizzato</a:t>
            </a:r>
            <a:r>
              <a:rPr lang="pt-BR" sz="750" i="0" dirty="0">
                <a:solidFill>
                  <a:schemeClr val="tx1"/>
                </a:solidFill>
              </a:rPr>
              <a:t>; Hospital </a:t>
            </a:r>
            <a:r>
              <a:rPr lang="pt-BR" sz="750" i="0" dirty="0" err="1">
                <a:solidFill>
                  <a:schemeClr val="tx1"/>
                </a:solidFill>
              </a:rPr>
              <a:t>Lifecenter</a:t>
            </a:r>
            <a:r>
              <a:rPr lang="pt-BR" sz="750" i="0" dirty="0">
                <a:solidFill>
                  <a:schemeClr val="tx1"/>
                </a:solidFill>
              </a:rPr>
              <a:t>: Estevão </a:t>
            </a:r>
            <a:r>
              <a:rPr lang="pt-BR" sz="750" i="0" dirty="0" err="1">
                <a:solidFill>
                  <a:schemeClr val="tx1"/>
                </a:solidFill>
              </a:rPr>
              <a:t>Lanna</a:t>
            </a:r>
            <a:r>
              <a:rPr lang="pt-BR" sz="750" i="0" dirty="0">
                <a:solidFill>
                  <a:schemeClr val="tx1"/>
                </a:solidFill>
              </a:rPr>
              <a:t> Figueiredo, Gustavo Fonseca Werner, José Carlos de Faria Garcia; Hospital Regional de Presidente Prudente - Universidade do Oeste Paulista  (UNOESTE): Margaret Assad Cavalcante, Rômulo César </a:t>
            </a:r>
            <a:r>
              <a:rPr lang="pt-BR" sz="750" i="0" dirty="0" err="1">
                <a:solidFill>
                  <a:schemeClr val="tx1"/>
                </a:solidFill>
              </a:rPr>
              <a:t>Arnal</a:t>
            </a:r>
            <a:r>
              <a:rPr lang="pt-BR" sz="750" i="0" dirty="0">
                <a:solidFill>
                  <a:schemeClr val="tx1"/>
                </a:solidFill>
              </a:rPr>
              <a:t> </a:t>
            </a:r>
            <a:r>
              <a:rPr lang="pt-BR" sz="750" i="0" dirty="0" err="1">
                <a:solidFill>
                  <a:schemeClr val="tx1"/>
                </a:solidFill>
              </a:rPr>
              <a:t>Bonini</a:t>
            </a:r>
            <a:r>
              <a:rPr lang="pt-BR" sz="750" i="0" dirty="0">
                <a:solidFill>
                  <a:schemeClr val="tx1"/>
                </a:solidFill>
              </a:rPr>
              <a:t>, Mozart Alves Gonçalves Filho; Instituto de Pesquisa e Estudos Médicos de Itajaí (IPEMI): Felipe </a:t>
            </a:r>
            <a:r>
              <a:rPr lang="pt-BR" sz="750" i="0" dirty="0" err="1">
                <a:solidFill>
                  <a:schemeClr val="tx1"/>
                </a:solidFill>
              </a:rPr>
              <a:t>Baldissera</a:t>
            </a:r>
            <a:r>
              <a:rPr lang="pt-BR" sz="750" i="0" dirty="0">
                <a:solidFill>
                  <a:schemeClr val="tx1"/>
                </a:solidFill>
              </a:rPr>
              <a:t>, Sidney Lourenço, Marcus Vinicius Roberto; Unidade de Hemodinâmica e Cardiologia Intervencionista, Hospital das Clínicas, Faculdade de Medicina de Ribeirão Preto da Universidade de São Paulo: José Antônio Marin-Neto, Rafael B. Pavão, Diego Franca Cunha; Santa Casa de Curitiba: José Augusto Ribas Fortes, </a:t>
            </a:r>
            <a:r>
              <a:rPr lang="pt-BR" sz="750" i="0" dirty="0" err="1">
                <a:solidFill>
                  <a:schemeClr val="tx1"/>
                </a:solidFill>
              </a:rPr>
              <a:t>Jamylle</a:t>
            </a:r>
            <a:r>
              <a:rPr lang="pt-BR" sz="750" i="0" dirty="0">
                <a:solidFill>
                  <a:schemeClr val="tx1"/>
                </a:solidFill>
              </a:rPr>
              <a:t> Araújo Dias dos Santos, Fernando Alves; Hospital São Lucas: Antônio Carlos Sobral Sousa, Andreza Santos Almeida, José Alves Secundo Junior; Hospital de Base Fundação Faculdade de Medicina de São José Do Rio Preto: Lilia Nigro Maia, Marcelo Arruda </a:t>
            </a:r>
            <a:r>
              <a:rPr lang="pt-BR" sz="750" i="0" dirty="0" err="1">
                <a:solidFill>
                  <a:schemeClr val="tx1"/>
                </a:solidFill>
              </a:rPr>
              <a:t>Nakazone</a:t>
            </a:r>
            <a:r>
              <a:rPr lang="pt-BR" sz="750" i="0" dirty="0">
                <a:solidFill>
                  <a:schemeClr val="tx1"/>
                </a:solidFill>
              </a:rPr>
              <a:t> </a:t>
            </a:r>
            <a:r>
              <a:rPr lang="pt-BR" sz="750" i="0" dirty="0" err="1">
                <a:solidFill>
                  <a:schemeClr val="tx1"/>
                </a:solidFill>
              </a:rPr>
              <a:t>Osana</a:t>
            </a:r>
            <a:r>
              <a:rPr lang="pt-BR" sz="750" i="0" dirty="0">
                <a:solidFill>
                  <a:schemeClr val="tx1"/>
                </a:solidFill>
              </a:rPr>
              <a:t> Costa; Hospital Pio XII: Raphael </a:t>
            </a:r>
            <a:r>
              <a:rPr lang="pt-BR" sz="750" i="0" dirty="0" err="1">
                <a:solidFill>
                  <a:schemeClr val="tx1"/>
                </a:solidFill>
              </a:rPr>
              <a:t>Kazuo</a:t>
            </a:r>
            <a:r>
              <a:rPr lang="pt-BR" sz="750" i="0" dirty="0">
                <a:solidFill>
                  <a:schemeClr val="tx1"/>
                </a:solidFill>
              </a:rPr>
              <a:t> </a:t>
            </a:r>
            <a:r>
              <a:rPr lang="pt-BR" sz="750" i="0" dirty="0" err="1">
                <a:solidFill>
                  <a:schemeClr val="tx1"/>
                </a:solidFill>
              </a:rPr>
              <a:t>Osugue</a:t>
            </a:r>
            <a:r>
              <a:rPr lang="pt-BR" sz="750" i="0" dirty="0">
                <a:solidFill>
                  <a:schemeClr val="tx1"/>
                </a:solidFill>
              </a:rPr>
              <a:t>, Marcos Oliveira das Candeias, Pedro Augusto </a:t>
            </a:r>
            <a:r>
              <a:rPr lang="pt-BR" sz="750" i="0" dirty="0" err="1">
                <a:solidFill>
                  <a:schemeClr val="tx1"/>
                </a:solidFill>
              </a:rPr>
              <a:t>Pascoli</a:t>
            </a:r>
            <a:r>
              <a:rPr lang="pt-BR" sz="750" i="0" dirty="0">
                <a:solidFill>
                  <a:schemeClr val="tx1"/>
                </a:solidFill>
              </a:rPr>
              <a:t>; Hospital Universitário Ciências Médicas: Bruno Ramos Nascimento, </a:t>
            </a:r>
            <a:r>
              <a:rPr lang="pt-BR" sz="750" i="0" dirty="0" err="1">
                <a:solidFill>
                  <a:schemeClr val="tx1"/>
                </a:solidFill>
              </a:rPr>
              <a:t>Izabela</a:t>
            </a:r>
            <a:r>
              <a:rPr lang="pt-BR" sz="750" i="0" dirty="0">
                <a:solidFill>
                  <a:schemeClr val="tx1"/>
                </a:solidFill>
              </a:rPr>
              <a:t> </a:t>
            </a:r>
            <a:r>
              <a:rPr lang="pt-BR" sz="750" i="0" dirty="0" err="1">
                <a:solidFill>
                  <a:schemeClr val="tx1"/>
                </a:solidFill>
              </a:rPr>
              <a:t>Rodarte</a:t>
            </a:r>
            <a:r>
              <a:rPr lang="pt-BR" sz="750" i="0" dirty="0">
                <a:solidFill>
                  <a:schemeClr val="tx1"/>
                </a:solidFill>
              </a:rPr>
              <a:t> </a:t>
            </a:r>
            <a:r>
              <a:rPr lang="pt-BR" sz="750" i="0" dirty="0" err="1">
                <a:solidFill>
                  <a:schemeClr val="tx1"/>
                </a:solidFill>
              </a:rPr>
              <a:t>Falco</a:t>
            </a:r>
            <a:r>
              <a:rPr lang="pt-BR" sz="750" i="0" dirty="0">
                <a:solidFill>
                  <a:schemeClr val="tx1"/>
                </a:solidFill>
              </a:rPr>
              <a:t>, Carlos Augusto Formiga </a:t>
            </a:r>
            <a:r>
              <a:rPr lang="pt-BR" sz="750" i="0" dirty="0" err="1">
                <a:solidFill>
                  <a:schemeClr val="tx1"/>
                </a:solidFill>
              </a:rPr>
              <a:t>Arêas</a:t>
            </a:r>
            <a:r>
              <a:rPr lang="pt-BR" sz="750" i="0" dirty="0">
                <a:solidFill>
                  <a:schemeClr val="tx1"/>
                </a:solidFill>
              </a:rPr>
              <a:t>; Hospital Santa Isabel: Adrian </a:t>
            </a:r>
            <a:r>
              <a:rPr lang="pt-BR" sz="750" i="0" dirty="0" err="1">
                <a:solidFill>
                  <a:schemeClr val="tx1"/>
                </a:solidFill>
              </a:rPr>
              <a:t>Kormann</a:t>
            </a:r>
            <a:r>
              <a:rPr lang="pt-BR" sz="750" i="0" dirty="0">
                <a:solidFill>
                  <a:schemeClr val="tx1"/>
                </a:solidFill>
              </a:rPr>
              <a:t>, Frederico T. </a:t>
            </a:r>
            <a:r>
              <a:rPr lang="pt-BR" sz="750" i="0" dirty="0" err="1">
                <a:solidFill>
                  <a:schemeClr val="tx1"/>
                </a:solidFill>
              </a:rPr>
              <a:t>Ultramari</a:t>
            </a:r>
            <a:r>
              <a:rPr lang="pt-BR" sz="750" i="0" dirty="0">
                <a:solidFill>
                  <a:schemeClr val="tx1"/>
                </a:solidFill>
              </a:rPr>
              <a:t>, Anne Marchi; </a:t>
            </a:r>
            <a:r>
              <a:rPr lang="pt-BR" sz="750" i="0" dirty="0" err="1">
                <a:solidFill>
                  <a:schemeClr val="tx1"/>
                </a:solidFill>
              </a:rPr>
              <a:t>Cárdio</a:t>
            </a:r>
            <a:r>
              <a:rPr lang="pt-BR" sz="750" i="0" dirty="0">
                <a:solidFill>
                  <a:schemeClr val="tx1"/>
                </a:solidFill>
              </a:rPr>
              <a:t> Pulmonar da Bahia: Luiz Eduardo </a:t>
            </a:r>
            <a:r>
              <a:rPr lang="pt-BR" sz="750" i="0" dirty="0" err="1">
                <a:solidFill>
                  <a:schemeClr val="tx1"/>
                </a:solidFill>
              </a:rPr>
              <a:t>Ritt</a:t>
            </a:r>
            <a:r>
              <a:rPr lang="pt-BR" sz="750" i="0" dirty="0">
                <a:solidFill>
                  <a:schemeClr val="tx1"/>
                </a:solidFill>
              </a:rPr>
              <a:t>, </a:t>
            </a:r>
            <a:r>
              <a:rPr lang="pt-BR" sz="750" i="0" dirty="0" err="1">
                <a:solidFill>
                  <a:schemeClr val="tx1"/>
                </a:solidFill>
              </a:rPr>
              <a:t>Queila</a:t>
            </a:r>
            <a:r>
              <a:rPr lang="pt-BR" sz="750" i="0" dirty="0">
                <a:solidFill>
                  <a:schemeClr val="tx1"/>
                </a:solidFill>
              </a:rPr>
              <a:t> Borges, Eduardo </a:t>
            </a:r>
            <a:r>
              <a:rPr lang="pt-BR" sz="750" i="0" dirty="0" err="1">
                <a:solidFill>
                  <a:schemeClr val="tx1"/>
                </a:solidFill>
              </a:rPr>
              <a:t>Darzé</a:t>
            </a:r>
            <a:r>
              <a:rPr lang="pt-BR" sz="750" i="0" dirty="0">
                <a:solidFill>
                  <a:schemeClr val="tx1"/>
                </a:solidFill>
              </a:rPr>
              <a:t>; Hospital Universitário Oswaldo Cruz (PROCAPE): Dário Celestino Sobral Filho, Liliane </a:t>
            </a:r>
            <a:r>
              <a:rPr lang="pt-BR" sz="750" i="0" dirty="0" err="1">
                <a:solidFill>
                  <a:schemeClr val="tx1"/>
                </a:solidFill>
              </a:rPr>
              <a:t>Rosaly</a:t>
            </a:r>
            <a:r>
              <a:rPr lang="pt-BR" sz="750" i="0" dirty="0">
                <a:solidFill>
                  <a:schemeClr val="tx1"/>
                </a:solidFill>
              </a:rPr>
              <a:t> de Lira Lima, Fernando Antônio Ribeiro de Souza; Hospital </a:t>
            </a:r>
            <a:r>
              <a:rPr lang="pt-BR" sz="750" i="0" dirty="0" err="1">
                <a:solidFill>
                  <a:schemeClr val="tx1"/>
                </a:solidFill>
              </a:rPr>
              <a:t>TotalCor</a:t>
            </a:r>
            <a:r>
              <a:rPr lang="pt-BR" sz="750" i="0" dirty="0">
                <a:solidFill>
                  <a:schemeClr val="tx1"/>
                </a:solidFill>
              </a:rPr>
              <a:t>: Antonio Claudio do Amaral </a:t>
            </a:r>
            <a:r>
              <a:rPr lang="pt-BR" sz="750" i="0" dirty="0" err="1">
                <a:solidFill>
                  <a:schemeClr val="tx1"/>
                </a:solidFill>
              </a:rPr>
              <a:t>Baruzzi</a:t>
            </a:r>
            <a:r>
              <a:rPr lang="pt-BR" sz="750" i="0" dirty="0">
                <a:solidFill>
                  <a:schemeClr val="tx1"/>
                </a:solidFill>
              </a:rPr>
              <a:t>, Thiago Andrade de Macedo; Hospital São Francisco, Santa Casa de Porto Alegre: Mauro Pontes, Fabio Rodrigo </a:t>
            </a:r>
            <a:r>
              <a:rPr lang="pt-BR" sz="750" i="0" dirty="0" err="1">
                <a:solidFill>
                  <a:schemeClr val="tx1"/>
                </a:solidFill>
              </a:rPr>
              <a:t>Furini</a:t>
            </a:r>
            <a:r>
              <a:rPr lang="pt-BR" sz="750" i="0" dirty="0">
                <a:solidFill>
                  <a:schemeClr val="tx1"/>
                </a:solidFill>
              </a:rPr>
              <a:t>, Valter C. Lima; Hospital </a:t>
            </a:r>
            <a:r>
              <a:rPr lang="pt-BR" sz="750" i="0" dirty="0" err="1">
                <a:solidFill>
                  <a:schemeClr val="tx1"/>
                </a:solidFill>
              </a:rPr>
              <a:t>Policlin</a:t>
            </a:r>
            <a:r>
              <a:rPr lang="pt-BR" sz="750" i="0" dirty="0">
                <a:solidFill>
                  <a:schemeClr val="tx1"/>
                </a:solidFill>
              </a:rPr>
              <a:t>: Raphael </a:t>
            </a:r>
            <a:r>
              <a:rPr lang="pt-BR" sz="750" i="0" dirty="0" err="1">
                <a:solidFill>
                  <a:schemeClr val="tx1"/>
                </a:solidFill>
              </a:rPr>
              <a:t>Kazuo</a:t>
            </a:r>
            <a:r>
              <a:rPr lang="pt-BR" sz="750" i="0" dirty="0">
                <a:solidFill>
                  <a:schemeClr val="tx1"/>
                </a:solidFill>
              </a:rPr>
              <a:t> </a:t>
            </a:r>
            <a:r>
              <a:rPr lang="pt-BR" sz="750" i="0" dirty="0" err="1">
                <a:solidFill>
                  <a:schemeClr val="tx1"/>
                </a:solidFill>
              </a:rPr>
              <a:t>Osugue</a:t>
            </a:r>
            <a:r>
              <a:rPr lang="pt-BR" sz="750" i="0" dirty="0">
                <a:solidFill>
                  <a:schemeClr val="tx1"/>
                </a:solidFill>
              </a:rPr>
              <a:t>, João Manoel </a:t>
            </a:r>
            <a:r>
              <a:rPr lang="pt-BR" sz="750" i="0" dirty="0" err="1">
                <a:solidFill>
                  <a:schemeClr val="tx1"/>
                </a:solidFill>
              </a:rPr>
              <a:t>Theotonio</a:t>
            </a:r>
            <a:r>
              <a:rPr lang="pt-BR" sz="750" i="0" dirty="0">
                <a:solidFill>
                  <a:schemeClr val="tx1"/>
                </a:solidFill>
              </a:rPr>
              <a:t> dos Santos, Silvio </a:t>
            </a:r>
            <a:r>
              <a:rPr lang="pt-BR" sz="750" i="0" dirty="0" err="1">
                <a:solidFill>
                  <a:schemeClr val="tx1"/>
                </a:solidFill>
              </a:rPr>
              <a:t>Delfini</a:t>
            </a:r>
            <a:r>
              <a:rPr lang="pt-BR" sz="750" i="0" dirty="0">
                <a:solidFill>
                  <a:schemeClr val="tx1"/>
                </a:solidFill>
              </a:rPr>
              <a:t> Guerra; Hospital São Vicente de Paulo: Rogerio Tadeu </a:t>
            </a:r>
            <a:r>
              <a:rPr lang="pt-BR" sz="750" i="0" dirty="0" err="1">
                <a:solidFill>
                  <a:schemeClr val="tx1"/>
                </a:solidFill>
              </a:rPr>
              <a:t>Tumelero</a:t>
            </a:r>
            <a:r>
              <a:rPr lang="pt-BR" sz="750" i="0" dirty="0">
                <a:solidFill>
                  <a:schemeClr val="tx1"/>
                </a:solidFill>
              </a:rPr>
              <a:t>, Alexandre Pereira </a:t>
            </a:r>
            <a:r>
              <a:rPr lang="pt-BR" sz="750" i="0" dirty="0" err="1">
                <a:solidFill>
                  <a:schemeClr val="tx1"/>
                </a:solidFill>
              </a:rPr>
              <a:t>Tognon</a:t>
            </a:r>
            <a:r>
              <a:rPr lang="pt-BR" sz="750" i="0" dirty="0">
                <a:solidFill>
                  <a:schemeClr val="tx1"/>
                </a:solidFill>
              </a:rPr>
              <a:t>; Hospital das Clínicas da Unesp de Botucatu: João Carlos </a:t>
            </a:r>
            <a:r>
              <a:rPr lang="pt-BR" sz="750" i="0" dirty="0" err="1">
                <a:solidFill>
                  <a:schemeClr val="tx1"/>
                </a:solidFill>
              </a:rPr>
              <a:t>Hueb</a:t>
            </a:r>
            <a:r>
              <a:rPr lang="pt-BR" sz="750" i="0" dirty="0">
                <a:solidFill>
                  <a:schemeClr val="tx1"/>
                </a:solidFill>
              </a:rPr>
              <a:t>, </a:t>
            </a:r>
            <a:r>
              <a:rPr lang="pt-BR" sz="750" i="0" dirty="0" err="1">
                <a:solidFill>
                  <a:schemeClr val="tx1"/>
                </a:solidFill>
              </a:rPr>
              <a:t>Luis</a:t>
            </a:r>
            <a:r>
              <a:rPr lang="pt-BR" sz="750" i="0" dirty="0">
                <a:solidFill>
                  <a:schemeClr val="tx1"/>
                </a:solidFill>
              </a:rPr>
              <a:t> Alexandre </a:t>
            </a:r>
            <a:r>
              <a:rPr lang="pt-BR" sz="750" i="0" dirty="0" err="1">
                <a:solidFill>
                  <a:schemeClr val="tx1"/>
                </a:solidFill>
              </a:rPr>
              <a:t>Filippi</a:t>
            </a:r>
            <a:r>
              <a:rPr lang="pt-BR" sz="750" i="0" dirty="0">
                <a:solidFill>
                  <a:schemeClr val="tx1"/>
                </a:solidFill>
              </a:rPr>
              <a:t> </a:t>
            </a:r>
            <a:r>
              <a:rPr lang="pt-BR" sz="750" i="0" dirty="0" err="1">
                <a:solidFill>
                  <a:schemeClr val="tx1"/>
                </a:solidFill>
              </a:rPr>
              <a:t>Cicchetto</a:t>
            </a:r>
            <a:r>
              <a:rPr lang="pt-BR" sz="750" i="0" dirty="0">
                <a:solidFill>
                  <a:schemeClr val="tx1"/>
                </a:solidFill>
              </a:rPr>
              <a:t>, Renato Teixeira; Instituto do Coração: Roberto </a:t>
            </a:r>
            <a:r>
              <a:rPr lang="pt-BR" sz="750" i="0" dirty="0" err="1">
                <a:solidFill>
                  <a:schemeClr val="tx1"/>
                </a:solidFill>
              </a:rPr>
              <a:t>Giraldez</a:t>
            </a:r>
            <a:r>
              <a:rPr lang="pt-BR" sz="750" i="0" dirty="0">
                <a:solidFill>
                  <a:schemeClr val="tx1"/>
                </a:solidFill>
              </a:rPr>
              <a:t>, Marcelo </a:t>
            </a:r>
            <a:r>
              <a:rPr lang="pt-BR" sz="750" i="0" dirty="0" err="1">
                <a:solidFill>
                  <a:schemeClr val="tx1"/>
                </a:solidFill>
              </a:rPr>
              <a:t>Franken</a:t>
            </a:r>
            <a:r>
              <a:rPr lang="pt-BR" sz="750" i="0" dirty="0">
                <a:solidFill>
                  <a:schemeClr val="tx1"/>
                </a:solidFill>
              </a:rPr>
              <a:t>, Remo Holanda; Hospital </a:t>
            </a:r>
            <a:r>
              <a:rPr lang="pt-BR" sz="750" i="0" dirty="0" err="1">
                <a:solidFill>
                  <a:schemeClr val="tx1"/>
                </a:solidFill>
              </a:rPr>
              <a:t>Leforte</a:t>
            </a:r>
            <a:r>
              <a:rPr lang="pt-BR" sz="750" i="0" dirty="0">
                <a:solidFill>
                  <a:schemeClr val="tx1"/>
                </a:solidFill>
              </a:rPr>
              <a:t> Liberdade: Marcelo José de Carvalho </a:t>
            </a:r>
            <a:r>
              <a:rPr lang="pt-BR" sz="750" i="0" dirty="0" err="1">
                <a:solidFill>
                  <a:schemeClr val="tx1"/>
                </a:solidFill>
              </a:rPr>
              <a:t>Cantarelli</a:t>
            </a:r>
            <a:r>
              <a:rPr lang="pt-BR" sz="750" i="0" dirty="0">
                <a:solidFill>
                  <a:schemeClr val="tx1"/>
                </a:solidFill>
              </a:rPr>
              <a:t>, Hélio José Castello Junior; Hospital Santa Rita: Raul </a:t>
            </a:r>
            <a:r>
              <a:rPr lang="pt-BR" sz="750" i="0" dirty="0" err="1">
                <a:solidFill>
                  <a:schemeClr val="tx1"/>
                </a:solidFill>
              </a:rPr>
              <a:t>Daurea</a:t>
            </a:r>
            <a:r>
              <a:rPr lang="pt-BR" sz="750" i="0" dirty="0">
                <a:solidFill>
                  <a:schemeClr val="tx1"/>
                </a:solidFill>
              </a:rPr>
              <a:t> Mora Junior; Hospital Beneficência Portuguesa: José A. </a:t>
            </a:r>
            <a:r>
              <a:rPr lang="pt-BR" sz="750" i="0" dirty="0" err="1">
                <a:solidFill>
                  <a:schemeClr val="tx1"/>
                </a:solidFill>
              </a:rPr>
              <a:t>Mangione</a:t>
            </a:r>
            <a:r>
              <a:rPr lang="pt-BR" sz="750" i="0" dirty="0">
                <a:solidFill>
                  <a:schemeClr val="tx1"/>
                </a:solidFill>
              </a:rPr>
              <a:t>, Maria  Fernanda </a:t>
            </a:r>
            <a:r>
              <a:rPr lang="pt-BR" sz="750" i="0" dirty="0" err="1">
                <a:solidFill>
                  <a:schemeClr val="tx1"/>
                </a:solidFill>
              </a:rPr>
              <a:t>Zuliani</a:t>
            </a:r>
            <a:r>
              <a:rPr lang="pt-BR" sz="750" i="0" dirty="0">
                <a:solidFill>
                  <a:schemeClr val="tx1"/>
                </a:solidFill>
              </a:rPr>
              <a:t> Mauro, Salvador A. B. </a:t>
            </a:r>
            <a:r>
              <a:rPr lang="pt-BR" sz="750" i="0" dirty="0" err="1">
                <a:solidFill>
                  <a:schemeClr val="tx1"/>
                </a:solidFill>
              </a:rPr>
              <a:t>Cristovão</a:t>
            </a:r>
            <a:r>
              <a:rPr lang="pt-BR" sz="750" i="0" dirty="0">
                <a:solidFill>
                  <a:schemeClr val="tx1"/>
                </a:solidFill>
              </a:rPr>
              <a:t>; Hospital </a:t>
            </a:r>
            <a:r>
              <a:rPr lang="pt-BR" sz="750" i="0" dirty="0" err="1">
                <a:solidFill>
                  <a:schemeClr val="tx1"/>
                </a:solidFill>
              </a:rPr>
              <a:t>Tacchini</a:t>
            </a:r>
            <a:r>
              <a:rPr lang="pt-BR" sz="750" i="0" dirty="0">
                <a:solidFill>
                  <a:schemeClr val="tx1"/>
                </a:solidFill>
              </a:rPr>
              <a:t>: Ricardo de </a:t>
            </a:r>
            <a:r>
              <a:rPr lang="pt-BR" sz="750" i="0" dirty="0" err="1">
                <a:solidFill>
                  <a:schemeClr val="tx1"/>
                </a:solidFill>
              </a:rPr>
              <a:t>Gasperi</a:t>
            </a:r>
            <a:r>
              <a:rPr lang="pt-BR" sz="750" i="0" dirty="0">
                <a:solidFill>
                  <a:schemeClr val="tx1"/>
                </a:solidFill>
              </a:rPr>
              <a:t>, Samanta da Costa, Juliana </a:t>
            </a:r>
            <a:r>
              <a:rPr lang="pt-BR" sz="750" i="0" dirty="0" err="1">
                <a:solidFill>
                  <a:schemeClr val="tx1"/>
                </a:solidFill>
              </a:rPr>
              <a:t>Giacomazzi</a:t>
            </a:r>
            <a:r>
              <a:rPr lang="pt-BR" sz="750" i="0" dirty="0">
                <a:solidFill>
                  <a:schemeClr val="tx1"/>
                </a:solidFill>
              </a:rPr>
              <a:t>; Hospital Santa Marcelina: Jamil Ribeiro </a:t>
            </a:r>
            <a:r>
              <a:rPr lang="pt-BR" sz="750" i="0" dirty="0" err="1">
                <a:solidFill>
                  <a:schemeClr val="tx1"/>
                </a:solidFill>
              </a:rPr>
              <a:t>Cade</a:t>
            </a:r>
            <a:r>
              <a:rPr lang="pt-BR" sz="750" i="0" dirty="0">
                <a:solidFill>
                  <a:schemeClr val="tx1"/>
                </a:solidFill>
              </a:rPr>
              <a:t>, Bruno </a:t>
            </a:r>
            <a:r>
              <a:rPr lang="pt-BR" sz="750" i="0" dirty="0" err="1">
                <a:solidFill>
                  <a:schemeClr val="tx1"/>
                </a:solidFill>
              </a:rPr>
              <a:t>Laurenti</a:t>
            </a:r>
            <a:r>
              <a:rPr lang="pt-BR" sz="750" i="0" dirty="0">
                <a:solidFill>
                  <a:schemeClr val="tx1"/>
                </a:solidFill>
              </a:rPr>
              <a:t> </a:t>
            </a:r>
            <a:r>
              <a:rPr lang="pt-BR" sz="750" i="0" dirty="0" err="1">
                <a:solidFill>
                  <a:schemeClr val="tx1"/>
                </a:solidFill>
              </a:rPr>
              <a:t>Janella</a:t>
            </a:r>
            <a:r>
              <a:rPr lang="pt-BR" sz="750" i="0" dirty="0">
                <a:solidFill>
                  <a:schemeClr val="tx1"/>
                </a:solidFill>
              </a:rPr>
              <a:t>, Marco Antonio Perin; Hospital Samaritano: Francisco de Paula Stella, Mirela Borges, Karina Nakajima; Hospital Unimed Rio: </a:t>
            </a:r>
            <a:r>
              <a:rPr lang="pt-BR" sz="750" i="0" dirty="0" err="1">
                <a:solidFill>
                  <a:schemeClr val="tx1"/>
                </a:solidFill>
              </a:rPr>
              <a:t>Wolney</a:t>
            </a:r>
            <a:r>
              <a:rPr lang="pt-BR" sz="750" i="0" dirty="0">
                <a:solidFill>
                  <a:schemeClr val="tx1"/>
                </a:solidFill>
              </a:rPr>
              <a:t> de Andrade Martins, Renato Vieira Gomes, Viviane Cristina Caetano Nascimento; Santa Casa de Juiz de Fora: Antônio José Muniz; Hospital Dom Pedro de Alcântara: </a:t>
            </a:r>
            <a:r>
              <a:rPr lang="pt-BR" sz="750" i="0" dirty="0" err="1">
                <a:solidFill>
                  <a:schemeClr val="tx1"/>
                </a:solidFill>
              </a:rPr>
              <a:t>Edval</a:t>
            </a:r>
            <a:r>
              <a:rPr lang="pt-BR" sz="750" i="0" dirty="0">
                <a:solidFill>
                  <a:schemeClr val="tx1"/>
                </a:solidFill>
              </a:rPr>
              <a:t> Gomes dos Santos Jr., Bruno Sousa Pereira, </a:t>
            </a:r>
            <a:r>
              <a:rPr lang="pt-BR" sz="750" i="0" dirty="0" err="1">
                <a:solidFill>
                  <a:schemeClr val="tx1"/>
                </a:solidFill>
              </a:rPr>
              <a:t>Jamikercia</a:t>
            </a:r>
            <a:r>
              <a:rPr lang="pt-BR" sz="750" i="0" dirty="0">
                <a:solidFill>
                  <a:schemeClr val="tx1"/>
                </a:solidFill>
              </a:rPr>
              <a:t> Souza Mascarenhas da Silva; Hospital </a:t>
            </a:r>
            <a:r>
              <a:rPr lang="pt-BR" sz="750" i="0" dirty="0" err="1">
                <a:solidFill>
                  <a:schemeClr val="tx1"/>
                </a:solidFill>
              </a:rPr>
              <a:t>Felicio</a:t>
            </a:r>
            <a:r>
              <a:rPr lang="pt-BR" sz="750" i="0" dirty="0">
                <a:solidFill>
                  <a:schemeClr val="tx1"/>
                </a:solidFill>
              </a:rPr>
              <a:t> </a:t>
            </a:r>
            <a:r>
              <a:rPr lang="pt-BR" sz="750" i="0" dirty="0" err="1">
                <a:solidFill>
                  <a:schemeClr val="tx1"/>
                </a:solidFill>
              </a:rPr>
              <a:t>Rocho</a:t>
            </a:r>
            <a:r>
              <a:rPr lang="pt-BR" sz="750" i="0" dirty="0">
                <a:solidFill>
                  <a:schemeClr val="tx1"/>
                </a:solidFill>
              </a:rPr>
              <a:t>: Jamil Abdalla Saad, Eduardo </a:t>
            </a:r>
            <a:r>
              <a:rPr lang="pt-BR" sz="750" i="0" dirty="0" err="1">
                <a:solidFill>
                  <a:schemeClr val="tx1"/>
                </a:solidFill>
              </a:rPr>
              <a:t>Belisário</a:t>
            </a:r>
            <a:r>
              <a:rPr lang="pt-BR" sz="750" i="0" dirty="0">
                <a:solidFill>
                  <a:schemeClr val="tx1"/>
                </a:solidFill>
              </a:rPr>
              <a:t> </a:t>
            </a:r>
            <a:r>
              <a:rPr lang="pt-BR" sz="750" i="0" dirty="0" err="1">
                <a:solidFill>
                  <a:schemeClr val="tx1"/>
                </a:solidFill>
              </a:rPr>
              <a:t>Falchetto</a:t>
            </a:r>
            <a:r>
              <a:rPr lang="pt-BR" sz="750" i="0" dirty="0">
                <a:solidFill>
                  <a:schemeClr val="tx1"/>
                </a:solidFill>
              </a:rPr>
              <a:t>, Maria Célia Corrêa e Castro Marinho; Fundação </a:t>
            </a:r>
            <a:r>
              <a:rPr lang="pt-BR" sz="750" i="0" dirty="0" err="1">
                <a:solidFill>
                  <a:schemeClr val="tx1"/>
                </a:solidFill>
              </a:rPr>
              <a:t>Bahiana</a:t>
            </a:r>
            <a:r>
              <a:rPr lang="pt-BR" sz="750" i="0" dirty="0">
                <a:solidFill>
                  <a:schemeClr val="tx1"/>
                </a:solidFill>
              </a:rPr>
              <a:t> de Cardiologia FBC: Álvaro Rabelo Júnior, Natali dos Reis Santos Silva, </a:t>
            </a:r>
            <a:r>
              <a:rPr lang="pt-BR" sz="750" i="0" dirty="0" err="1">
                <a:solidFill>
                  <a:schemeClr val="tx1"/>
                </a:solidFill>
              </a:rPr>
              <a:t>Yulo</a:t>
            </a:r>
            <a:r>
              <a:rPr lang="pt-BR" sz="750" i="0" dirty="0">
                <a:solidFill>
                  <a:schemeClr val="tx1"/>
                </a:solidFill>
              </a:rPr>
              <a:t> </a:t>
            </a:r>
            <a:r>
              <a:rPr lang="pt-BR" sz="750" i="0" dirty="0" err="1">
                <a:solidFill>
                  <a:schemeClr val="tx1"/>
                </a:solidFill>
              </a:rPr>
              <a:t>Karo</a:t>
            </a:r>
            <a:r>
              <a:rPr lang="pt-BR" sz="750" i="0" dirty="0">
                <a:solidFill>
                  <a:schemeClr val="tx1"/>
                </a:solidFill>
              </a:rPr>
              <a:t> </a:t>
            </a:r>
            <a:r>
              <a:rPr lang="pt-BR" sz="750" i="0" dirty="0" err="1">
                <a:solidFill>
                  <a:schemeClr val="tx1"/>
                </a:solidFill>
              </a:rPr>
              <a:t>Reinelde</a:t>
            </a:r>
            <a:r>
              <a:rPr lang="pt-BR" sz="750" i="0" dirty="0">
                <a:solidFill>
                  <a:schemeClr val="tx1"/>
                </a:solidFill>
              </a:rPr>
              <a:t> Castro; Instituto de Ensino e Pesquisa do Hospital da Bahia: </a:t>
            </a:r>
            <a:r>
              <a:rPr lang="pt-BR" sz="750" i="0" dirty="0" err="1">
                <a:solidFill>
                  <a:schemeClr val="tx1"/>
                </a:solidFill>
              </a:rPr>
              <a:t>Marianna</a:t>
            </a:r>
            <a:r>
              <a:rPr lang="pt-BR" sz="750" i="0" dirty="0">
                <a:solidFill>
                  <a:schemeClr val="tx1"/>
                </a:solidFill>
              </a:rPr>
              <a:t> </a:t>
            </a:r>
            <a:r>
              <a:rPr lang="pt-BR" sz="750" i="0" dirty="0" err="1">
                <a:solidFill>
                  <a:schemeClr val="tx1"/>
                </a:solidFill>
              </a:rPr>
              <a:t>Deway</a:t>
            </a:r>
            <a:r>
              <a:rPr lang="pt-BR" sz="750" i="0" dirty="0">
                <a:solidFill>
                  <a:schemeClr val="tx1"/>
                </a:solidFill>
              </a:rPr>
              <a:t> Andrade </a:t>
            </a:r>
            <a:r>
              <a:rPr lang="pt-BR" sz="750" i="0" dirty="0" err="1">
                <a:solidFill>
                  <a:schemeClr val="tx1"/>
                </a:solidFill>
              </a:rPr>
              <a:t>Dracoulakis</a:t>
            </a:r>
            <a:r>
              <a:rPr lang="pt-BR" sz="750" i="0" dirty="0">
                <a:solidFill>
                  <a:schemeClr val="tx1"/>
                </a:solidFill>
              </a:rPr>
              <a:t>, Rodolfo Godinho Souza Dourado Lima, Taís Dantas Sarmento; Hospital Vila da Serra: João Carlos Belo Lisboa Dias, Luiz Gustavo </a:t>
            </a:r>
            <a:r>
              <a:rPr lang="pt-BR" sz="750" i="0" dirty="0" err="1">
                <a:solidFill>
                  <a:schemeClr val="tx1"/>
                </a:solidFill>
              </a:rPr>
              <a:t>Zagati</a:t>
            </a:r>
            <a:r>
              <a:rPr lang="pt-BR" sz="750" i="0" dirty="0">
                <a:solidFill>
                  <a:schemeClr val="tx1"/>
                </a:solidFill>
              </a:rPr>
              <a:t> Hernandez, Henrique Horta </a:t>
            </a:r>
            <a:r>
              <a:rPr lang="pt-BR" sz="750" i="0" dirty="0" err="1">
                <a:solidFill>
                  <a:schemeClr val="tx1"/>
                </a:solidFill>
              </a:rPr>
              <a:t>Petrillo</a:t>
            </a:r>
            <a:r>
              <a:rPr lang="pt-BR" sz="750" i="0" dirty="0">
                <a:solidFill>
                  <a:schemeClr val="tx1"/>
                </a:solidFill>
              </a:rPr>
              <a:t>; Instituto de Pesquisa Científica São Bernardo: João Miguel Malta Dantas, Talita </a:t>
            </a:r>
            <a:r>
              <a:rPr lang="pt-BR" sz="750" i="0" dirty="0" err="1">
                <a:solidFill>
                  <a:schemeClr val="tx1"/>
                </a:solidFill>
              </a:rPr>
              <a:t>Uliana</a:t>
            </a:r>
            <a:r>
              <a:rPr lang="pt-BR" sz="750" i="0" dirty="0">
                <a:solidFill>
                  <a:schemeClr val="tx1"/>
                </a:solidFill>
              </a:rPr>
              <a:t> </a:t>
            </a:r>
            <a:r>
              <a:rPr lang="pt-BR" sz="750" i="0" dirty="0" err="1">
                <a:solidFill>
                  <a:schemeClr val="tx1"/>
                </a:solidFill>
              </a:rPr>
              <a:t>Colombi</a:t>
            </a:r>
            <a:r>
              <a:rPr lang="pt-BR" sz="750" i="0" dirty="0">
                <a:solidFill>
                  <a:schemeClr val="tx1"/>
                </a:solidFill>
              </a:rPr>
              <a:t> Leal, </a:t>
            </a:r>
            <a:r>
              <a:rPr lang="pt-BR" sz="750" i="0" dirty="0" err="1">
                <a:solidFill>
                  <a:schemeClr val="tx1"/>
                </a:solidFill>
              </a:rPr>
              <a:t>Rovena</a:t>
            </a:r>
            <a:r>
              <a:rPr lang="pt-BR" sz="750" i="0" dirty="0">
                <a:solidFill>
                  <a:schemeClr val="tx1"/>
                </a:solidFill>
              </a:rPr>
              <a:t> Campana </a:t>
            </a:r>
            <a:r>
              <a:rPr lang="pt-BR" sz="750" i="0" dirty="0" err="1">
                <a:solidFill>
                  <a:schemeClr val="tx1"/>
                </a:solidFill>
              </a:rPr>
              <a:t>Tardin</a:t>
            </a:r>
            <a:r>
              <a:rPr lang="pt-BR" sz="750" i="0" dirty="0">
                <a:solidFill>
                  <a:schemeClr val="tx1"/>
                </a:solidFill>
              </a:rPr>
              <a:t>; Hospital Universitário da Universidade de Marília: Ricardo </a:t>
            </a:r>
            <a:r>
              <a:rPr lang="pt-BR" sz="750" i="0" dirty="0" err="1">
                <a:solidFill>
                  <a:schemeClr val="tx1"/>
                </a:solidFill>
              </a:rPr>
              <a:t>Tofano</a:t>
            </a:r>
            <a:r>
              <a:rPr lang="pt-BR" sz="750" i="0" dirty="0">
                <a:solidFill>
                  <a:schemeClr val="tx1"/>
                </a:solidFill>
              </a:rPr>
              <a:t>; Hospital e Maternidade Dr. </a:t>
            </a:r>
            <a:r>
              <a:rPr lang="pt-BR" sz="750" i="0" dirty="0" err="1">
                <a:solidFill>
                  <a:schemeClr val="tx1"/>
                </a:solidFill>
              </a:rPr>
              <a:t>Christovão</a:t>
            </a:r>
            <a:r>
              <a:rPr lang="pt-BR" sz="750" i="0" dirty="0">
                <a:solidFill>
                  <a:schemeClr val="tx1"/>
                </a:solidFill>
              </a:rPr>
              <a:t> da Gama: Rogerio </a:t>
            </a:r>
            <a:r>
              <a:rPr lang="pt-BR" sz="750" i="0" dirty="0" err="1">
                <a:solidFill>
                  <a:schemeClr val="tx1"/>
                </a:solidFill>
              </a:rPr>
              <a:t>Krakauer</a:t>
            </a:r>
            <a:r>
              <a:rPr lang="pt-BR" sz="750" i="0" dirty="0">
                <a:solidFill>
                  <a:schemeClr val="tx1"/>
                </a:solidFill>
              </a:rPr>
              <a:t>, Bruno Palmieri Bernardi, Leandro </a:t>
            </a:r>
            <a:r>
              <a:rPr lang="pt-BR" sz="750" i="0" dirty="0" err="1">
                <a:solidFill>
                  <a:schemeClr val="tx1"/>
                </a:solidFill>
              </a:rPr>
              <a:t>Barile</a:t>
            </a:r>
            <a:r>
              <a:rPr lang="pt-BR" sz="750" i="0" dirty="0">
                <a:solidFill>
                  <a:schemeClr val="tx1"/>
                </a:solidFill>
              </a:rPr>
              <a:t> </a:t>
            </a:r>
            <a:r>
              <a:rPr lang="pt-BR" sz="750" i="0" dirty="0" err="1">
                <a:solidFill>
                  <a:schemeClr val="tx1"/>
                </a:solidFill>
              </a:rPr>
              <a:t>Agati</a:t>
            </a:r>
            <a:r>
              <a:rPr lang="pt-BR" sz="750" i="0" dirty="0">
                <a:solidFill>
                  <a:schemeClr val="tx1"/>
                </a:solidFill>
              </a:rPr>
              <a:t>; Hospital de </a:t>
            </a:r>
            <a:r>
              <a:rPr lang="pt-BR" sz="750" i="0" dirty="0" err="1">
                <a:solidFill>
                  <a:schemeClr val="tx1"/>
                </a:solidFill>
              </a:rPr>
              <a:t>Messejana</a:t>
            </a:r>
            <a:r>
              <a:rPr lang="pt-BR" sz="750" i="0" dirty="0">
                <a:solidFill>
                  <a:schemeClr val="tx1"/>
                </a:solidFill>
              </a:rPr>
              <a:t>: Sandra Nívea dos Reis Saraiva Falcão, João Luiz de Alencar Araripe Falcão, Breno de Alencar Araripe Falcão; Conferência São José do </a:t>
            </a:r>
            <a:r>
              <a:rPr lang="pt-BR" sz="750" i="0" dirty="0" err="1">
                <a:solidFill>
                  <a:schemeClr val="tx1"/>
                </a:solidFill>
              </a:rPr>
              <a:t>Avai</a:t>
            </a:r>
            <a:r>
              <a:rPr lang="pt-BR" sz="750" i="0" dirty="0">
                <a:solidFill>
                  <a:schemeClr val="tx1"/>
                </a:solidFill>
              </a:rPr>
              <a:t>: Antônio Carlos Botelho da Silva, </a:t>
            </a:r>
            <a:r>
              <a:rPr lang="pt-BR" sz="750" i="0" dirty="0" err="1">
                <a:solidFill>
                  <a:schemeClr val="tx1"/>
                </a:solidFill>
              </a:rPr>
              <a:t>Julio</a:t>
            </a:r>
            <a:r>
              <a:rPr lang="pt-BR" sz="750" i="0" dirty="0">
                <a:solidFill>
                  <a:schemeClr val="tx1"/>
                </a:solidFill>
              </a:rPr>
              <a:t> Tinoco Nunes, Monique Souza </a:t>
            </a:r>
            <a:r>
              <a:rPr lang="pt-BR" sz="750" i="0" dirty="0" err="1">
                <a:solidFill>
                  <a:schemeClr val="tx1"/>
                </a:solidFill>
              </a:rPr>
              <a:t>Bandoli</a:t>
            </a:r>
            <a:r>
              <a:rPr lang="pt-BR" sz="750" i="0" dirty="0">
                <a:solidFill>
                  <a:schemeClr val="tx1"/>
                </a:solidFill>
              </a:rPr>
              <a:t> França; Hospital São Francisco de Assis: Guilherme Abdalla, Márcia </a:t>
            </a:r>
            <a:r>
              <a:rPr lang="pt-BR" sz="750" i="0" dirty="0" err="1">
                <a:solidFill>
                  <a:schemeClr val="tx1"/>
                </a:solidFill>
              </a:rPr>
              <a:t>Sebold</a:t>
            </a:r>
            <a:r>
              <a:rPr lang="pt-BR" sz="750" i="0" dirty="0">
                <a:solidFill>
                  <a:schemeClr val="tx1"/>
                </a:solidFill>
              </a:rPr>
              <a:t>; Hospital Madre Teresa: Marcos Antônio Marino, Roberto Luiz Marino, Walter Rabelo; Instituto de Moléstias Cardiovasculares: Pedro Garzon; Hospital do Coração: Ieda Maria </a:t>
            </a:r>
            <a:r>
              <a:rPr lang="pt-BR" sz="750" i="0" dirty="0" err="1">
                <a:solidFill>
                  <a:schemeClr val="tx1"/>
                </a:solidFill>
              </a:rPr>
              <a:t>Liguori</a:t>
            </a:r>
            <a:r>
              <a:rPr lang="pt-BR" sz="750" i="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66110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4656393" y="1475245"/>
            <a:ext cx="2786063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900" b="0" i="0" dirty="0">
                <a:solidFill>
                  <a:srgbClr val="000000"/>
                </a:solidFill>
                <a:latin typeface="Helvetica" charset="0"/>
                <a:ea typeface="+mn-ea"/>
                <a:cs typeface="Arial" pitchFamily="34" charset="0"/>
              </a:rPr>
              <a:t>Renato D. Lopes, MD, MHS, PhD; </a:t>
            </a:r>
          </a:p>
          <a:p>
            <a:r>
              <a:rPr lang="pt-BR" sz="900" b="0" i="0" dirty="0">
                <a:solidFill>
                  <a:srgbClr val="000000"/>
                </a:solidFill>
                <a:latin typeface="Helvetica" charset="0"/>
                <a:ea typeface="+mn-ea"/>
                <a:cs typeface="Arial" pitchFamily="34" charset="0"/>
              </a:rPr>
              <a:t>Pedro G. M. de Barros e Silva, MD, MHS, PhD; Isabella de Andrade Jesuíno, Pharm; Eliana Vieira Santucci, RT; Lilian Mazza Barbosa, RT; Lucas Petri Damiani, MSc; Renato Hideo Nakagawa Santos, Stat; Ligia Nasi Laranjeira, RT; Frederico Toledo Campo Dall Orto, MD; Pedro Beraldo de Andrade, MD, PhD; Igor Ribeiro de Castro Bienert, MD, PhD; John H. Alexander, MD, MHS; Christopher B. Granger, MD; Otavio Berwanger, MD, PhD</a:t>
            </a:r>
          </a:p>
          <a:p>
            <a:endParaRPr lang="pt-BR" sz="900" b="0" i="0" dirty="0">
              <a:solidFill>
                <a:srgbClr val="000000"/>
              </a:solidFill>
              <a:latin typeface="Helvetica" charset="0"/>
              <a:ea typeface="+mn-ea"/>
              <a:cs typeface="Arial" pitchFamily="34" charset="0"/>
            </a:endParaRPr>
          </a:p>
          <a:p>
            <a:r>
              <a:rPr lang="en-US" sz="900" b="0" i="0" dirty="0">
                <a:solidFill>
                  <a:srgbClr val="000000"/>
                </a:solidFill>
                <a:latin typeface="Helvetica" charset="0"/>
                <a:ea typeface="+mn-ea"/>
                <a:cs typeface="Arial" pitchFamily="34" charset="0"/>
              </a:rPr>
              <a:t>Timing of Loading Dose of Atorvastatin in Patients Undergoing Percutaneous Coronary Intervention for Acute Coronary Syndromes: Insights from the SECURE-PCI </a:t>
            </a:r>
            <a:r>
              <a:rPr lang="en-US" sz="900" b="0" i="0">
                <a:solidFill>
                  <a:srgbClr val="000000"/>
                </a:solidFill>
                <a:latin typeface="Helvetica" charset="0"/>
                <a:ea typeface="+mn-ea"/>
                <a:cs typeface="Arial" pitchFamily="34" charset="0"/>
              </a:rPr>
              <a:t>Randomized Clinical Trial</a:t>
            </a:r>
            <a:endParaRPr lang="en-US" sz="900" b="0" i="0" dirty="0">
              <a:solidFill>
                <a:srgbClr val="000000"/>
              </a:solidFill>
              <a:latin typeface="Helvetica" charset="0"/>
              <a:ea typeface="+mn-ea"/>
              <a:cs typeface="Arial" pitchFamily="34" charset="0"/>
            </a:endParaRPr>
          </a:p>
          <a:p>
            <a:endParaRPr lang="en-US" b="0" i="0" dirty="0">
              <a:solidFill>
                <a:srgbClr val="000000"/>
              </a:solidFill>
              <a:latin typeface="Helvetica" charset="0"/>
              <a:ea typeface="+mn-ea"/>
              <a:cs typeface="Arial" pitchFamily="34" charset="0"/>
            </a:endParaRPr>
          </a:p>
          <a:p>
            <a:r>
              <a:rPr lang="en-US" sz="900" b="0" i="0" dirty="0">
                <a:solidFill>
                  <a:srgbClr val="000000"/>
                </a:solidFill>
                <a:latin typeface="Helvetica" charset="0"/>
                <a:ea typeface="+mn-ea"/>
                <a:cs typeface="Arial" pitchFamily="34" charset="0"/>
              </a:rPr>
              <a:t>Published online September 24, 2018</a:t>
            </a:r>
          </a:p>
          <a:p>
            <a:endParaRPr lang="en-US" b="0" i="0" dirty="0">
              <a:solidFill>
                <a:srgbClr val="000000"/>
              </a:solidFill>
              <a:latin typeface="Helvetica" charset="0"/>
              <a:ea typeface="+mn-ea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b="0" i="0" dirty="0">
              <a:solidFill>
                <a:srgbClr val="000000"/>
              </a:solidFill>
              <a:latin typeface="Helvetica" charset="0"/>
              <a:ea typeface="+mn-ea"/>
              <a:cs typeface="Arial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648E020-9FBD-49CB-921A-4E2F511482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900" y="302216"/>
            <a:ext cx="3446517" cy="446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68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4692" y="1864122"/>
            <a:ext cx="8842664" cy="484748"/>
          </a:xfrm>
        </p:spPr>
        <p:txBody>
          <a:bodyPr/>
          <a:lstStyle/>
          <a:p>
            <a:pPr eaLnBrk="1" hangingPunct="1"/>
            <a:r>
              <a:rPr lang="en-US" dirty="0"/>
              <a:t>Thank you! </a:t>
            </a:r>
          </a:p>
        </p:txBody>
      </p:sp>
      <p:pic>
        <p:nvPicPr>
          <p:cNvPr id="4" name="Picture 3" descr="Z:\Biblioteca\Logo\IP\R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24" y="3473478"/>
            <a:ext cx="1505094" cy="87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8" descr="BCRI - by AGIEP_branco.wm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623" y="3740728"/>
            <a:ext cx="1767157" cy="440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ijesuino\AppData\Local\Microsoft\Windows\Temporary Internet Files\Content.Outlook\0L7FT4C2\PROADI_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2" y="4344267"/>
            <a:ext cx="1444391" cy="36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2636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1943100" y="1458516"/>
            <a:ext cx="4457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b="0" i="0">
              <a:solidFill>
                <a:schemeClr val="tx1"/>
              </a:solidFill>
              <a:ea typeface="MS PGothic" pitchFamily="34" charset="-128"/>
              <a:cs typeface="ヒラギノ角ゴ Pro W3"/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idx="1"/>
          </p:nvPr>
        </p:nvSpPr>
        <p:spPr>
          <a:xfrm>
            <a:off x="290947" y="1145289"/>
            <a:ext cx="8626043" cy="30861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100" dirty="0"/>
              <a:t>I, Renato D. Lopes DO NOT have a financial interest/arrangement </a:t>
            </a:r>
            <a:br>
              <a:rPr lang="en-US" sz="2100" dirty="0"/>
            </a:br>
            <a:r>
              <a:rPr lang="en-US" sz="2100" dirty="0"/>
              <a:t>or affiliation with one or more organizations that could be perceived as a real or apparent conflict of interest in the context of the subject of this presentation.</a:t>
            </a:r>
          </a:p>
          <a:p>
            <a:pPr marL="0" indent="0" eaLnBrk="1" hangingPunct="1"/>
            <a:endParaRPr lang="en-US" sz="21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684216" y="294028"/>
            <a:ext cx="7769225" cy="42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500" i="0" kern="0" dirty="0"/>
              <a:t>Disclosure Statement of Financial Interest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4692" y="1864122"/>
            <a:ext cx="8842664" cy="484748"/>
          </a:xfrm>
        </p:spPr>
        <p:txBody>
          <a:bodyPr/>
          <a:lstStyle/>
          <a:p>
            <a:pPr eaLnBrk="1" hangingPunct="1"/>
            <a:r>
              <a:rPr lang="en-US" dirty="0"/>
              <a:t>BACK UP SLIDES</a:t>
            </a:r>
          </a:p>
        </p:txBody>
      </p:sp>
      <p:pic>
        <p:nvPicPr>
          <p:cNvPr id="4" name="Picture 3" descr="Z:\Biblioteca\Logo\IP\R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24" y="3473478"/>
            <a:ext cx="1505094" cy="87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8" descr="BCRI - by AGIEP_branco.wm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623" y="3740728"/>
            <a:ext cx="1767157" cy="440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ijesuino\AppData\Local\Microsoft\Windows\Temporary Internet Files\Content.Outlook\0L7FT4C2\PROADI_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2" y="4344267"/>
            <a:ext cx="1444391" cy="36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6542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899857" y="94464"/>
            <a:ext cx="8092931" cy="566738"/>
          </a:xfrm>
        </p:spPr>
        <p:txBody>
          <a:bodyPr/>
          <a:lstStyle/>
          <a:p>
            <a:pPr eaLnBrk="1" hangingPunct="1"/>
            <a:r>
              <a:rPr lang="en-US" sz="1800" dirty="0"/>
              <a:t>ATORVASTATIN VERSUS PLACEBO ACCORDING TO STATIN STATUS</a:t>
            </a:r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2" name="Line 7"/>
          <p:cNvSpPr>
            <a:spLocks noChangeShapeType="1"/>
          </p:cNvSpPr>
          <p:nvPr/>
        </p:nvSpPr>
        <p:spPr bwMode="auto">
          <a:xfrm>
            <a:off x="1750996" y="3092080"/>
            <a:ext cx="5906989" cy="0"/>
          </a:xfrm>
          <a:prstGeom prst="line">
            <a:avLst/>
          </a:prstGeom>
          <a:noFill/>
          <a:ln w="6350">
            <a:solidFill>
              <a:srgbClr val="CCCC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defTabSz="720090" fontAlgn="auto">
              <a:spcBef>
                <a:spcPts val="0"/>
              </a:spcBef>
              <a:spcAft>
                <a:spcPts val="0"/>
              </a:spcAft>
            </a:pPr>
            <a:endParaRPr lang="pt-BR" sz="14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488" name="Freeform 16"/>
          <p:cNvSpPr>
            <a:spLocks/>
          </p:cNvSpPr>
          <p:nvPr/>
        </p:nvSpPr>
        <p:spPr bwMode="auto">
          <a:xfrm>
            <a:off x="1750996" y="2176834"/>
            <a:ext cx="5906989" cy="915249"/>
          </a:xfrm>
          <a:custGeom>
            <a:avLst/>
            <a:gdLst>
              <a:gd name="T0" fmla="*/ 15 w 9450"/>
              <a:gd name="T1" fmla="*/ 1830 h 1830"/>
              <a:gd name="T2" fmla="*/ 31 w 9450"/>
              <a:gd name="T3" fmla="*/ 1805 h 1830"/>
              <a:gd name="T4" fmla="*/ 86 w 9450"/>
              <a:gd name="T5" fmla="*/ 1106 h 1830"/>
              <a:gd name="T6" fmla="*/ 102 w 9450"/>
              <a:gd name="T7" fmla="*/ 1075 h 1830"/>
              <a:gd name="T8" fmla="*/ 102 w 9450"/>
              <a:gd name="T9" fmla="*/ 1044 h 1830"/>
              <a:gd name="T10" fmla="*/ 109 w 9450"/>
              <a:gd name="T11" fmla="*/ 1019 h 1830"/>
              <a:gd name="T12" fmla="*/ 125 w 9450"/>
              <a:gd name="T13" fmla="*/ 989 h 1830"/>
              <a:gd name="T14" fmla="*/ 142 w 9450"/>
              <a:gd name="T15" fmla="*/ 958 h 1830"/>
              <a:gd name="T16" fmla="*/ 157 w 9450"/>
              <a:gd name="T17" fmla="*/ 933 h 1830"/>
              <a:gd name="T18" fmla="*/ 180 w 9450"/>
              <a:gd name="T19" fmla="*/ 902 h 1830"/>
              <a:gd name="T20" fmla="*/ 196 w 9450"/>
              <a:gd name="T21" fmla="*/ 871 h 1830"/>
              <a:gd name="T22" fmla="*/ 221 w 9450"/>
              <a:gd name="T23" fmla="*/ 847 h 1830"/>
              <a:gd name="T24" fmla="*/ 298 w 9450"/>
              <a:gd name="T25" fmla="*/ 816 h 1830"/>
              <a:gd name="T26" fmla="*/ 440 w 9450"/>
              <a:gd name="T27" fmla="*/ 785 h 1830"/>
              <a:gd name="T28" fmla="*/ 455 w 9450"/>
              <a:gd name="T29" fmla="*/ 752 h 1830"/>
              <a:gd name="T30" fmla="*/ 714 w 9450"/>
              <a:gd name="T31" fmla="*/ 729 h 1830"/>
              <a:gd name="T32" fmla="*/ 760 w 9450"/>
              <a:gd name="T33" fmla="*/ 699 h 1830"/>
              <a:gd name="T34" fmla="*/ 785 w 9450"/>
              <a:gd name="T35" fmla="*/ 699 h 1830"/>
              <a:gd name="T36" fmla="*/ 793 w 9450"/>
              <a:gd name="T37" fmla="*/ 666 h 1830"/>
              <a:gd name="T38" fmla="*/ 801 w 9450"/>
              <a:gd name="T39" fmla="*/ 643 h 1830"/>
              <a:gd name="T40" fmla="*/ 816 w 9450"/>
              <a:gd name="T41" fmla="*/ 612 h 1830"/>
              <a:gd name="T42" fmla="*/ 839 w 9450"/>
              <a:gd name="T43" fmla="*/ 580 h 1830"/>
              <a:gd name="T44" fmla="*/ 1263 w 9450"/>
              <a:gd name="T45" fmla="*/ 557 h 1830"/>
              <a:gd name="T46" fmla="*/ 1380 w 9450"/>
              <a:gd name="T47" fmla="*/ 526 h 1830"/>
              <a:gd name="T48" fmla="*/ 1419 w 9450"/>
              <a:gd name="T49" fmla="*/ 493 h 1830"/>
              <a:gd name="T50" fmla="*/ 1663 w 9450"/>
              <a:gd name="T51" fmla="*/ 493 h 1830"/>
              <a:gd name="T52" fmla="*/ 1922 w 9450"/>
              <a:gd name="T53" fmla="*/ 463 h 1830"/>
              <a:gd name="T54" fmla="*/ 2062 w 9450"/>
              <a:gd name="T55" fmla="*/ 463 h 1830"/>
              <a:gd name="T56" fmla="*/ 2079 w 9450"/>
              <a:gd name="T57" fmla="*/ 439 h 1830"/>
              <a:gd name="T58" fmla="*/ 2204 w 9450"/>
              <a:gd name="T59" fmla="*/ 439 h 1830"/>
              <a:gd name="T60" fmla="*/ 2306 w 9450"/>
              <a:gd name="T61" fmla="*/ 376 h 1830"/>
              <a:gd name="T62" fmla="*/ 2337 w 9450"/>
              <a:gd name="T63" fmla="*/ 353 h 1830"/>
              <a:gd name="T64" fmla="*/ 2344 w 9450"/>
              <a:gd name="T65" fmla="*/ 320 h 1830"/>
              <a:gd name="T66" fmla="*/ 2550 w 9450"/>
              <a:gd name="T67" fmla="*/ 290 h 1830"/>
              <a:gd name="T68" fmla="*/ 2644 w 9450"/>
              <a:gd name="T69" fmla="*/ 259 h 1830"/>
              <a:gd name="T70" fmla="*/ 3310 w 9450"/>
              <a:gd name="T71" fmla="*/ 234 h 1830"/>
              <a:gd name="T72" fmla="*/ 3318 w 9450"/>
              <a:gd name="T73" fmla="*/ 203 h 1830"/>
              <a:gd name="T74" fmla="*/ 3953 w 9450"/>
              <a:gd name="T75" fmla="*/ 173 h 1830"/>
              <a:gd name="T76" fmla="*/ 4243 w 9450"/>
              <a:gd name="T77" fmla="*/ 148 h 1830"/>
              <a:gd name="T78" fmla="*/ 5199 w 9450"/>
              <a:gd name="T79" fmla="*/ 117 h 1830"/>
              <a:gd name="T80" fmla="*/ 5247 w 9450"/>
              <a:gd name="T81" fmla="*/ 86 h 1830"/>
              <a:gd name="T82" fmla="*/ 6203 w 9450"/>
              <a:gd name="T83" fmla="*/ 54 h 1830"/>
              <a:gd name="T84" fmla="*/ 6392 w 9450"/>
              <a:gd name="T85" fmla="*/ 54 h 1830"/>
              <a:gd name="T86" fmla="*/ 6455 w 9450"/>
              <a:gd name="T87" fmla="*/ 54 h 1830"/>
              <a:gd name="T88" fmla="*/ 6768 w 9450"/>
              <a:gd name="T89" fmla="*/ 54 h 1830"/>
              <a:gd name="T90" fmla="*/ 7012 w 9450"/>
              <a:gd name="T91" fmla="*/ 54 h 1830"/>
              <a:gd name="T92" fmla="*/ 7968 w 9450"/>
              <a:gd name="T93" fmla="*/ 31 h 1830"/>
              <a:gd name="T94" fmla="*/ 8031 w 9450"/>
              <a:gd name="T95" fmla="*/ 31 h 1830"/>
              <a:gd name="T96" fmla="*/ 8039 w 9450"/>
              <a:gd name="T97" fmla="*/ 31 h 1830"/>
              <a:gd name="T98" fmla="*/ 8314 w 9450"/>
              <a:gd name="T99" fmla="*/ 0 h 1830"/>
              <a:gd name="T100" fmla="*/ 8532 w 9450"/>
              <a:gd name="T101" fmla="*/ 0 h 1830"/>
              <a:gd name="T102" fmla="*/ 8941 w 9450"/>
              <a:gd name="T103" fmla="*/ 0 h 1830"/>
              <a:gd name="T104" fmla="*/ 8972 w 9450"/>
              <a:gd name="T105" fmla="*/ 0 h 1830"/>
              <a:gd name="T106" fmla="*/ 9043 w 9450"/>
              <a:gd name="T107" fmla="*/ 0 h 1830"/>
              <a:gd name="T108" fmla="*/ 9293 w 9450"/>
              <a:gd name="T109" fmla="*/ 0 h 1830"/>
              <a:gd name="T110" fmla="*/ 9325 w 9450"/>
              <a:gd name="T111" fmla="*/ 0 h 1830"/>
              <a:gd name="T112" fmla="*/ 9450 w 9450"/>
              <a:gd name="T113" fmla="*/ 0 h 1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450" h="1830">
                <a:moveTo>
                  <a:pt x="0" y="1830"/>
                </a:moveTo>
                <a:lnTo>
                  <a:pt x="15" y="1830"/>
                </a:lnTo>
                <a:lnTo>
                  <a:pt x="15" y="1805"/>
                </a:lnTo>
                <a:lnTo>
                  <a:pt x="31" y="1805"/>
                </a:lnTo>
                <a:lnTo>
                  <a:pt x="31" y="1106"/>
                </a:lnTo>
                <a:lnTo>
                  <a:pt x="86" y="1106"/>
                </a:lnTo>
                <a:lnTo>
                  <a:pt x="86" y="1075"/>
                </a:lnTo>
                <a:lnTo>
                  <a:pt x="102" y="1075"/>
                </a:lnTo>
                <a:lnTo>
                  <a:pt x="102" y="1044"/>
                </a:lnTo>
                <a:lnTo>
                  <a:pt x="102" y="1044"/>
                </a:lnTo>
                <a:lnTo>
                  <a:pt x="102" y="1019"/>
                </a:lnTo>
                <a:lnTo>
                  <a:pt x="109" y="1019"/>
                </a:lnTo>
                <a:lnTo>
                  <a:pt x="109" y="989"/>
                </a:lnTo>
                <a:lnTo>
                  <a:pt x="125" y="989"/>
                </a:lnTo>
                <a:lnTo>
                  <a:pt x="125" y="958"/>
                </a:lnTo>
                <a:lnTo>
                  <a:pt x="142" y="958"/>
                </a:lnTo>
                <a:lnTo>
                  <a:pt x="142" y="933"/>
                </a:lnTo>
                <a:lnTo>
                  <a:pt x="157" y="933"/>
                </a:lnTo>
                <a:lnTo>
                  <a:pt x="157" y="902"/>
                </a:lnTo>
                <a:lnTo>
                  <a:pt x="180" y="902"/>
                </a:lnTo>
                <a:lnTo>
                  <a:pt x="180" y="871"/>
                </a:lnTo>
                <a:lnTo>
                  <a:pt x="196" y="871"/>
                </a:lnTo>
                <a:lnTo>
                  <a:pt x="196" y="847"/>
                </a:lnTo>
                <a:lnTo>
                  <a:pt x="221" y="847"/>
                </a:lnTo>
                <a:lnTo>
                  <a:pt x="221" y="816"/>
                </a:lnTo>
                <a:lnTo>
                  <a:pt x="298" y="816"/>
                </a:lnTo>
                <a:lnTo>
                  <a:pt x="298" y="785"/>
                </a:lnTo>
                <a:lnTo>
                  <a:pt x="440" y="785"/>
                </a:lnTo>
                <a:lnTo>
                  <a:pt x="440" y="752"/>
                </a:lnTo>
                <a:lnTo>
                  <a:pt x="455" y="752"/>
                </a:lnTo>
                <a:lnTo>
                  <a:pt x="455" y="729"/>
                </a:lnTo>
                <a:lnTo>
                  <a:pt x="714" y="729"/>
                </a:lnTo>
                <a:lnTo>
                  <a:pt x="714" y="699"/>
                </a:lnTo>
                <a:lnTo>
                  <a:pt x="760" y="699"/>
                </a:lnTo>
                <a:lnTo>
                  <a:pt x="760" y="699"/>
                </a:lnTo>
                <a:lnTo>
                  <a:pt x="785" y="699"/>
                </a:lnTo>
                <a:lnTo>
                  <a:pt x="785" y="666"/>
                </a:lnTo>
                <a:lnTo>
                  <a:pt x="793" y="666"/>
                </a:lnTo>
                <a:lnTo>
                  <a:pt x="793" y="643"/>
                </a:lnTo>
                <a:lnTo>
                  <a:pt x="801" y="643"/>
                </a:lnTo>
                <a:lnTo>
                  <a:pt x="801" y="612"/>
                </a:lnTo>
                <a:lnTo>
                  <a:pt x="816" y="612"/>
                </a:lnTo>
                <a:lnTo>
                  <a:pt x="816" y="580"/>
                </a:lnTo>
                <a:lnTo>
                  <a:pt x="839" y="580"/>
                </a:lnTo>
                <a:lnTo>
                  <a:pt x="839" y="557"/>
                </a:lnTo>
                <a:lnTo>
                  <a:pt x="1263" y="557"/>
                </a:lnTo>
                <a:lnTo>
                  <a:pt x="1263" y="526"/>
                </a:lnTo>
                <a:lnTo>
                  <a:pt x="1380" y="526"/>
                </a:lnTo>
                <a:lnTo>
                  <a:pt x="1380" y="493"/>
                </a:lnTo>
                <a:lnTo>
                  <a:pt x="1419" y="493"/>
                </a:lnTo>
                <a:lnTo>
                  <a:pt x="1419" y="493"/>
                </a:lnTo>
                <a:lnTo>
                  <a:pt x="1663" y="493"/>
                </a:lnTo>
                <a:lnTo>
                  <a:pt x="1663" y="463"/>
                </a:lnTo>
                <a:lnTo>
                  <a:pt x="1922" y="463"/>
                </a:lnTo>
                <a:lnTo>
                  <a:pt x="1922" y="463"/>
                </a:lnTo>
                <a:lnTo>
                  <a:pt x="2062" y="463"/>
                </a:lnTo>
                <a:lnTo>
                  <a:pt x="2062" y="439"/>
                </a:lnTo>
                <a:lnTo>
                  <a:pt x="2079" y="439"/>
                </a:lnTo>
                <a:lnTo>
                  <a:pt x="2079" y="439"/>
                </a:lnTo>
                <a:lnTo>
                  <a:pt x="2204" y="439"/>
                </a:lnTo>
                <a:lnTo>
                  <a:pt x="2204" y="376"/>
                </a:lnTo>
                <a:lnTo>
                  <a:pt x="2306" y="376"/>
                </a:lnTo>
                <a:lnTo>
                  <a:pt x="2306" y="353"/>
                </a:lnTo>
                <a:lnTo>
                  <a:pt x="2337" y="353"/>
                </a:lnTo>
                <a:lnTo>
                  <a:pt x="2337" y="320"/>
                </a:lnTo>
                <a:lnTo>
                  <a:pt x="2344" y="320"/>
                </a:lnTo>
                <a:lnTo>
                  <a:pt x="2344" y="290"/>
                </a:lnTo>
                <a:lnTo>
                  <a:pt x="2550" y="290"/>
                </a:lnTo>
                <a:lnTo>
                  <a:pt x="2550" y="259"/>
                </a:lnTo>
                <a:lnTo>
                  <a:pt x="2644" y="259"/>
                </a:lnTo>
                <a:lnTo>
                  <a:pt x="2644" y="234"/>
                </a:lnTo>
                <a:lnTo>
                  <a:pt x="3310" y="234"/>
                </a:lnTo>
                <a:lnTo>
                  <a:pt x="3310" y="203"/>
                </a:lnTo>
                <a:lnTo>
                  <a:pt x="3318" y="203"/>
                </a:lnTo>
                <a:lnTo>
                  <a:pt x="3318" y="173"/>
                </a:lnTo>
                <a:lnTo>
                  <a:pt x="3953" y="173"/>
                </a:lnTo>
                <a:lnTo>
                  <a:pt x="3953" y="148"/>
                </a:lnTo>
                <a:lnTo>
                  <a:pt x="4243" y="148"/>
                </a:lnTo>
                <a:lnTo>
                  <a:pt x="4243" y="117"/>
                </a:lnTo>
                <a:lnTo>
                  <a:pt x="5199" y="117"/>
                </a:lnTo>
                <a:lnTo>
                  <a:pt x="5199" y="86"/>
                </a:lnTo>
                <a:lnTo>
                  <a:pt x="5247" y="86"/>
                </a:lnTo>
                <a:lnTo>
                  <a:pt x="5247" y="54"/>
                </a:lnTo>
                <a:lnTo>
                  <a:pt x="6203" y="54"/>
                </a:lnTo>
                <a:lnTo>
                  <a:pt x="6203" y="54"/>
                </a:lnTo>
                <a:lnTo>
                  <a:pt x="6392" y="54"/>
                </a:lnTo>
                <a:lnTo>
                  <a:pt x="6392" y="54"/>
                </a:lnTo>
                <a:lnTo>
                  <a:pt x="6455" y="54"/>
                </a:lnTo>
                <a:lnTo>
                  <a:pt x="6455" y="54"/>
                </a:lnTo>
                <a:lnTo>
                  <a:pt x="6768" y="54"/>
                </a:lnTo>
                <a:lnTo>
                  <a:pt x="6768" y="54"/>
                </a:lnTo>
                <a:lnTo>
                  <a:pt x="7012" y="54"/>
                </a:lnTo>
                <a:lnTo>
                  <a:pt x="7012" y="31"/>
                </a:lnTo>
                <a:lnTo>
                  <a:pt x="7968" y="31"/>
                </a:lnTo>
                <a:lnTo>
                  <a:pt x="7968" y="31"/>
                </a:lnTo>
                <a:lnTo>
                  <a:pt x="8031" y="31"/>
                </a:lnTo>
                <a:lnTo>
                  <a:pt x="8031" y="31"/>
                </a:lnTo>
                <a:lnTo>
                  <a:pt x="8039" y="31"/>
                </a:lnTo>
                <a:lnTo>
                  <a:pt x="8039" y="0"/>
                </a:lnTo>
                <a:lnTo>
                  <a:pt x="8314" y="0"/>
                </a:lnTo>
                <a:lnTo>
                  <a:pt x="8314" y="0"/>
                </a:lnTo>
                <a:lnTo>
                  <a:pt x="8532" y="0"/>
                </a:lnTo>
                <a:lnTo>
                  <a:pt x="8532" y="0"/>
                </a:lnTo>
                <a:lnTo>
                  <a:pt x="8941" y="0"/>
                </a:lnTo>
                <a:lnTo>
                  <a:pt x="8941" y="0"/>
                </a:lnTo>
                <a:lnTo>
                  <a:pt x="8972" y="0"/>
                </a:lnTo>
                <a:lnTo>
                  <a:pt x="8972" y="0"/>
                </a:lnTo>
                <a:lnTo>
                  <a:pt x="9043" y="0"/>
                </a:lnTo>
                <a:lnTo>
                  <a:pt x="9043" y="0"/>
                </a:lnTo>
                <a:lnTo>
                  <a:pt x="9293" y="0"/>
                </a:lnTo>
                <a:lnTo>
                  <a:pt x="9293" y="0"/>
                </a:lnTo>
                <a:lnTo>
                  <a:pt x="9325" y="0"/>
                </a:lnTo>
                <a:lnTo>
                  <a:pt x="9325" y="0"/>
                </a:lnTo>
                <a:lnTo>
                  <a:pt x="9450" y="0"/>
                </a:lnTo>
                <a:lnTo>
                  <a:pt x="9450" y="0"/>
                </a:lnTo>
              </a:path>
            </a:pathLst>
          </a:custGeom>
          <a:noFill/>
          <a:ln w="28575">
            <a:solidFill>
              <a:srgbClr val="FF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defTabSz="720090" fontAlgn="auto">
              <a:spcBef>
                <a:spcPts val="0"/>
              </a:spcBef>
              <a:spcAft>
                <a:spcPts val="0"/>
              </a:spcAft>
            </a:pPr>
            <a:endParaRPr lang="pt-BR" sz="14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489" name="Freeform 17"/>
          <p:cNvSpPr>
            <a:spLocks/>
          </p:cNvSpPr>
          <p:nvPr/>
        </p:nvSpPr>
        <p:spPr bwMode="auto">
          <a:xfrm>
            <a:off x="1750996" y="1866747"/>
            <a:ext cx="5906989" cy="1225334"/>
          </a:xfrm>
          <a:custGeom>
            <a:avLst/>
            <a:gdLst>
              <a:gd name="T0" fmla="*/ 31 w 9450"/>
              <a:gd name="T1" fmla="*/ 1476 h 2450"/>
              <a:gd name="T2" fmla="*/ 86 w 9450"/>
              <a:gd name="T3" fmla="*/ 1443 h 2450"/>
              <a:gd name="T4" fmla="*/ 94 w 9450"/>
              <a:gd name="T5" fmla="*/ 1390 h 2450"/>
              <a:gd name="T6" fmla="*/ 117 w 9450"/>
              <a:gd name="T7" fmla="*/ 1357 h 2450"/>
              <a:gd name="T8" fmla="*/ 117 w 9450"/>
              <a:gd name="T9" fmla="*/ 1303 h 2450"/>
              <a:gd name="T10" fmla="*/ 150 w 9450"/>
              <a:gd name="T11" fmla="*/ 1271 h 2450"/>
              <a:gd name="T12" fmla="*/ 298 w 9450"/>
              <a:gd name="T13" fmla="*/ 1217 h 2450"/>
              <a:gd name="T14" fmla="*/ 399 w 9450"/>
              <a:gd name="T15" fmla="*/ 1184 h 2450"/>
              <a:gd name="T16" fmla="*/ 455 w 9450"/>
              <a:gd name="T17" fmla="*/ 1131 h 2450"/>
              <a:gd name="T18" fmla="*/ 478 w 9450"/>
              <a:gd name="T19" fmla="*/ 1098 h 2450"/>
              <a:gd name="T20" fmla="*/ 534 w 9450"/>
              <a:gd name="T21" fmla="*/ 1067 h 2450"/>
              <a:gd name="T22" fmla="*/ 658 w 9450"/>
              <a:gd name="T23" fmla="*/ 1044 h 2450"/>
              <a:gd name="T24" fmla="*/ 760 w 9450"/>
              <a:gd name="T25" fmla="*/ 981 h 2450"/>
              <a:gd name="T26" fmla="*/ 925 w 9450"/>
              <a:gd name="T27" fmla="*/ 958 h 2450"/>
              <a:gd name="T28" fmla="*/ 948 w 9450"/>
              <a:gd name="T29" fmla="*/ 894 h 2450"/>
              <a:gd name="T30" fmla="*/ 1027 w 9450"/>
              <a:gd name="T31" fmla="*/ 871 h 2450"/>
              <a:gd name="T32" fmla="*/ 1098 w 9450"/>
              <a:gd name="T33" fmla="*/ 808 h 2450"/>
              <a:gd name="T34" fmla="*/ 1137 w 9450"/>
              <a:gd name="T35" fmla="*/ 785 h 2450"/>
              <a:gd name="T36" fmla="*/ 1154 w 9450"/>
              <a:gd name="T37" fmla="*/ 722 h 2450"/>
              <a:gd name="T38" fmla="*/ 1428 w 9450"/>
              <a:gd name="T39" fmla="*/ 699 h 2450"/>
              <a:gd name="T40" fmla="*/ 1428 w 9450"/>
              <a:gd name="T41" fmla="*/ 635 h 2450"/>
              <a:gd name="T42" fmla="*/ 1482 w 9450"/>
              <a:gd name="T43" fmla="*/ 612 h 2450"/>
              <a:gd name="T44" fmla="*/ 1701 w 9450"/>
              <a:gd name="T45" fmla="*/ 549 h 2450"/>
              <a:gd name="T46" fmla="*/ 2016 w 9450"/>
              <a:gd name="T47" fmla="*/ 526 h 2450"/>
              <a:gd name="T48" fmla="*/ 2102 w 9450"/>
              <a:gd name="T49" fmla="*/ 462 h 2450"/>
              <a:gd name="T50" fmla="*/ 2204 w 9450"/>
              <a:gd name="T51" fmla="*/ 439 h 2450"/>
              <a:gd name="T52" fmla="*/ 2588 w 9450"/>
              <a:gd name="T53" fmla="*/ 407 h 2450"/>
              <a:gd name="T54" fmla="*/ 2738 w 9450"/>
              <a:gd name="T55" fmla="*/ 376 h 2450"/>
              <a:gd name="T56" fmla="*/ 3302 w 9450"/>
              <a:gd name="T57" fmla="*/ 320 h 2450"/>
              <a:gd name="T58" fmla="*/ 3921 w 9450"/>
              <a:gd name="T59" fmla="*/ 290 h 2450"/>
              <a:gd name="T60" fmla="*/ 4187 w 9450"/>
              <a:gd name="T61" fmla="*/ 234 h 2450"/>
              <a:gd name="T62" fmla="*/ 4886 w 9450"/>
              <a:gd name="T63" fmla="*/ 203 h 2450"/>
              <a:gd name="T64" fmla="*/ 5105 w 9450"/>
              <a:gd name="T65" fmla="*/ 180 h 2450"/>
              <a:gd name="T66" fmla="*/ 5530 w 9450"/>
              <a:gd name="T67" fmla="*/ 147 h 2450"/>
              <a:gd name="T68" fmla="*/ 6180 w 9450"/>
              <a:gd name="T69" fmla="*/ 86 h 2450"/>
              <a:gd name="T70" fmla="*/ 7066 w 9450"/>
              <a:gd name="T71" fmla="*/ 86 h 2450"/>
              <a:gd name="T72" fmla="*/ 7434 w 9450"/>
              <a:gd name="T73" fmla="*/ 61 h 2450"/>
              <a:gd name="T74" fmla="*/ 7749 w 9450"/>
              <a:gd name="T75" fmla="*/ 30 h 2450"/>
              <a:gd name="T76" fmla="*/ 8039 w 9450"/>
              <a:gd name="T77" fmla="*/ 0 h 2450"/>
              <a:gd name="T78" fmla="*/ 8502 w 9450"/>
              <a:gd name="T79" fmla="*/ 0 h 2450"/>
              <a:gd name="T80" fmla="*/ 8532 w 9450"/>
              <a:gd name="T81" fmla="*/ 0 h 2450"/>
              <a:gd name="T82" fmla="*/ 8657 w 9450"/>
              <a:gd name="T83" fmla="*/ 0 h 2450"/>
              <a:gd name="T84" fmla="*/ 8721 w 9450"/>
              <a:gd name="T85" fmla="*/ 0 h 2450"/>
              <a:gd name="T86" fmla="*/ 8972 w 9450"/>
              <a:gd name="T87" fmla="*/ 0 h 2450"/>
              <a:gd name="T88" fmla="*/ 9137 w 9450"/>
              <a:gd name="T89" fmla="*/ 0 h 2450"/>
              <a:gd name="T90" fmla="*/ 9262 w 9450"/>
              <a:gd name="T91" fmla="*/ 0 h 2450"/>
              <a:gd name="T92" fmla="*/ 9293 w 9450"/>
              <a:gd name="T93" fmla="*/ 0 h 2450"/>
              <a:gd name="T94" fmla="*/ 9450 w 9450"/>
              <a:gd name="T95" fmla="*/ 0 h 2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450" h="2450">
                <a:moveTo>
                  <a:pt x="0" y="2450"/>
                </a:moveTo>
                <a:lnTo>
                  <a:pt x="31" y="2450"/>
                </a:lnTo>
                <a:lnTo>
                  <a:pt x="31" y="1476"/>
                </a:lnTo>
                <a:lnTo>
                  <a:pt x="79" y="1476"/>
                </a:lnTo>
                <a:lnTo>
                  <a:pt x="79" y="1443"/>
                </a:lnTo>
                <a:lnTo>
                  <a:pt x="86" y="1443"/>
                </a:lnTo>
                <a:lnTo>
                  <a:pt x="86" y="1413"/>
                </a:lnTo>
                <a:lnTo>
                  <a:pt x="94" y="1413"/>
                </a:lnTo>
                <a:lnTo>
                  <a:pt x="94" y="1390"/>
                </a:lnTo>
                <a:lnTo>
                  <a:pt x="94" y="1390"/>
                </a:lnTo>
                <a:lnTo>
                  <a:pt x="94" y="1357"/>
                </a:lnTo>
                <a:lnTo>
                  <a:pt x="117" y="1357"/>
                </a:lnTo>
                <a:lnTo>
                  <a:pt x="117" y="1326"/>
                </a:lnTo>
                <a:lnTo>
                  <a:pt x="117" y="1326"/>
                </a:lnTo>
                <a:lnTo>
                  <a:pt x="117" y="1303"/>
                </a:lnTo>
                <a:lnTo>
                  <a:pt x="142" y="1303"/>
                </a:lnTo>
                <a:lnTo>
                  <a:pt x="142" y="1271"/>
                </a:lnTo>
                <a:lnTo>
                  <a:pt x="150" y="1271"/>
                </a:lnTo>
                <a:lnTo>
                  <a:pt x="150" y="1240"/>
                </a:lnTo>
                <a:lnTo>
                  <a:pt x="298" y="1240"/>
                </a:lnTo>
                <a:lnTo>
                  <a:pt x="298" y="1217"/>
                </a:lnTo>
                <a:lnTo>
                  <a:pt x="384" y="1217"/>
                </a:lnTo>
                <a:lnTo>
                  <a:pt x="384" y="1184"/>
                </a:lnTo>
                <a:lnTo>
                  <a:pt x="399" y="1184"/>
                </a:lnTo>
                <a:lnTo>
                  <a:pt x="399" y="1154"/>
                </a:lnTo>
                <a:lnTo>
                  <a:pt x="455" y="1154"/>
                </a:lnTo>
                <a:lnTo>
                  <a:pt x="455" y="1131"/>
                </a:lnTo>
                <a:lnTo>
                  <a:pt x="470" y="1131"/>
                </a:lnTo>
                <a:lnTo>
                  <a:pt x="470" y="1098"/>
                </a:lnTo>
                <a:lnTo>
                  <a:pt x="478" y="1098"/>
                </a:lnTo>
                <a:lnTo>
                  <a:pt x="478" y="1067"/>
                </a:lnTo>
                <a:lnTo>
                  <a:pt x="534" y="1067"/>
                </a:lnTo>
                <a:lnTo>
                  <a:pt x="534" y="1067"/>
                </a:lnTo>
                <a:lnTo>
                  <a:pt x="541" y="1067"/>
                </a:lnTo>
                <a:lnTo>
                  <a:pt x="541" y="1044"/>
                </a:lnTo>
                <a:lnTo>
                  <a:pt x="658" y="1044"/>
                </a:lnTo>
                <a:lnTo>
                  <a:pt x="658" y="1011"/>
                </a:lnTo>
                <a:lnTo>
                  <a:pt x="760" y="1011"/>
                </a:lnTo>
                <a:lnTo>
                  <a:pt x="760" y="981"/>
                </a:lnTo>
                <a:lnTo>
                  <a:pt x="768" y="981"/>
                </a:lnTo>
                <a:lnTo>
                  <a:pt x="768" y="958"/>
                </a:lnTo>
                <a:lnTo>
                  <a:pt x="925" y="958"/>
                </a:lnTo>
                <a:lnTo>
                  <a:pt x="925" y="925"/>
                </a:lnTo>
                <a:lnTo>
                  <a:pt x="948" y="925"/>
                </a:lnTo>
                <a:lnTo>
                  <a:pt x="948" y="894"/>
                </a:lnTo>
                <a:lnTo>
                  <a:pt x="973" y="894"/>
                </a:lnTo>
                <a:lnTo>
                  <a:pt x="973" y="871"/>
                </a:lnTo>
                <a:lnTo>
                  <a:pt x="1027" y="871"/>
                </a:lnTo>
                <a:lnTo>
                  <a:pt x="1027" y="839"/>
                </a:lnTo>
                <a:lnTo>
                  <a:pt x="1098" y="839"/>
                </a:lnTo>
                <a:lnTo>
                  <a:pt x="1098" y="808"/>
                </a:lnTo>
                <a:lnTo>
                  <a:pt x="1114" y="808"/>
                </a:lnTo>
                <a:lnTo>
                  <a:pt x="1114" y="785"/>
                </a:lnTo>
                <a:lnTo>
                  <a:pt x="1137" y="785"/>
                </a:lnTo>
                <a:lnTo>
                  <a:pt x="1137" y="752"/>
                </a:lnTo>
                <a:lnTo>
                  <a:pt x="1154" y="752"/>
                </a:lnTo>
                <a:lnTo>
                  <a:pt x="1154" y="722"/>
                </a:lnTo>
                <a:lnTo>
                  <a:pt x="1403" y="722"/>
                </a:lnTo>
                <a:lnTo>
                  <a:pt x="1403" y="699"/>
                </a:lnTo>
                <a:lnTo>
                  <a:pt x="1428" y="699"/>
                </a:lnTo>
                <a:lnTo>
                  <a:pt x="1428" y="666"/>
                </a:lnTo>
                <a:lnTo>
                  <a:pt x="1428" y="666"/>
                </a:lnTo>
                <a:lnTo>
                  <a:pt x="1428" y="635"/>
                </a:lnTo>
                <a:lnTo>
                  <a:pt x="1436" y="635"/>
                </a:lnTo>
                <a:lnTo>
                  <a:pt x="1436" y="612"/>
                </a:lnTo>
                <a:lnTo>
                  <a:pt x="1482" y="612"/>
                </a:lnTo>
                <a:lnTo>
                  <a:pt x="1482" y="579"/>
                </a:lnTo>
                <a:lnTo>
                  <a:pt x="1701" y="579"/>
                </a:lnTo>
                <a:lnTo>
                  <a:pt x="1701" y="549"/>
                </a:lnTo>
                <a:lnTo>
                  <a:pt x="1993" y="549"/>
                </a:lnTo>
                <a:lnTo>
                  <a:pt x="1993" y="526"/>
                </a:lnTo>
                <a:lnTo>
                  <a:pt x="2016" y="526"/>
                </a:lnTo>
                <a:lnTo>
                  <a:pt x="2016" y="493"/>
                </a:lnTo>
                <a:lnTo>
                  <a:pt x="2102" y="493"/>
                </a:lnTo>
                <a:lnTo>
                  <a:pt x="2102" y="462"/>
                </a:lnTo>
                <a:lnTo>
                  <a:pt x="2102" y="462"/>
                </a:lnTo>
                <a:lnTo>
                  <a:pt x="2102" y="439"/>
                </a:lnTo>
                <a:lnTo>
                  <a:pt x="2204" y="439"/>
                </a:lnTo>
                <a:lnTo>
                  <a:pt x="2204" y="439"/>
                </a:lnTo>
                <a:lnTo>
                  <a:pt x="2588" y="439"/>
                </a:lnTo>
                <a:lnTo>
                  <a:pt x="2588" y="407"/>
                </a:lnTo>
                <a:lnTo>
                  <a:pt x="2713" y="407"/>
                </a:lnTo>
                <a:lnTo>
                  <a:pt x="2713" y="376"/>
                </a:lnTo>
                <a:lnTo>
                  <a:pt x="2738" y="376"/>
                </a:lnTo>
                <a:lnTo>
                  <a:pt x="2738" y="353"/>
                </a:lnTo>
                <a:lnTo>
                  <a:pt x="3302" y="353"/>
                </a:lnTo>
                <a:lnTo>
                  <a:pt x="3302" y="320"/>
                </a:lnTo>
                <a:lnTo>
                  <a:pt x="3686" y="320"/>
                </a:lnTo>
                <a:lnTo>
                  <a:pt x="3686" y="290"/>
                </a:lnTo>
                <a:lnTo>
                  <a:pt x="3921" y="290"/>
                </a:lnTo>
                <a:lnTo>
                  <a:pt x="3921" y="267"/>
                </a:lnTo>
                <a:lnTo>
                  <a:pt x="4187" y="267"/>
                </a:lnTo>
                <a:lnTo>
                  <a:pt x="4187" y="234"/>
                </a:lnTo>
                <a:lnTo>
                  <a:pt x="4581" y="234"/>
                </a:lnTo>
                <a:lnTo>
                  <a:pt x="4581" y="203"/>
                </a:lnTo>
                <a:lnTo>
                  <a:pt x="4886" y="203"/>
                </a:lnTo>
                <a:lnTo>
                  <a:pt x="4886" y="180"/>
                </a:lnTo>
                <a:lnTo>
                  <a:pt x="5105" y="180"/>
                </a:lnTo>
                <a:lnTo>
                  <a:pt x="5105" y="180"/>
                </a:lnTo>
                <a:lnTo>
                  <a:pt x="5255" y="180"/>
                </a:lnTo>
                <a:lnTo>
                  <a:pt x="5255" y="147"/>
                </a:lnTo>
                <a:lnTo>
                  <a:pt x="5530" y="147"/>
                </a:lnTo>
                <a:lnTo>
                  <a:pt x="5530" y="117"/>
                </a:lnTo>
                <a:lnTo>
                  <a:pt x="6180" y="117"/>
                </a:lnTo>
                <a:lnTo>
                  <a:pt x="6180" y="86"/>
                </a:lnTo>
                <a:lnTo>
                  <a:pt x="6486" y="86"/>
                </a:lnTo>
                <a:lnTo>
                  <a:pt x="6486" y="86"/>
                </a:lnTo>
                <a:lnTo>
                  <a:pt x="7066" y="86"/>
                </a:lnTo>
                <a:lnTo>
                  <a:pt x="7066" y="61"/>
                </a:lnTo>
                <a:lnTo>
                  <a:pt x="7434" y="61"/>
                </a:lnTo>
                <a:lnTo>
                  <a:pt x="7434" y="61"/>
                </a:lnTo>
                <a:lnTo>
                  <a:pt x="7716" y="61"/>
                </a:lnTo>
                <a:lnTo>
                  <a:pt x="7716" y="30"/>
                </a:lnTo>
                <a:lnTo>
                  <a:pt x="7749" y="30"/>
                </a:lnTo>
                <a:lnTo>
                  <a:pt x="7749" y="30"/>
                </a:lnTo>
                <a:lnTo>
                  <a:pt x="8039" y="30"/>
                </a:lnTo>
                <a:lnTo>
                  <a:pt x="8039" y="0"/>
                </a:lnTo>
                <a:lnTo>
                  <a:pt x="8344" y="0"/>
                </a:lnTo>
                <a:lnTo>
                  <a:pt x="8344" y="0"/>
                </a:lnTo>
                <a:lnTo>
                  <a:pt x="8502" y="0"/>
                </a:lnTo>
                <a:lnTo>
                  <a:pt x="8502" y="0"/>
                </a:lnTo>
                <a:lnTo>
                  <a:pt x="8532" y="0"/>
                </a:lnTo>
                <a:lnTo>
                  <a:pt x="8532" y="0"/>
                </a:lnTo>
                <a:lnTo>
                  <a:pt x="8596" y="0"/>
                </a:lnTo>
                <a:lnTo>
                  <a:pt x="8596" y="0"/>
                </a:lnTo>
                <a:lnTo>
                  <a:pt x="8657" y="0"/>
                </a:lnTo>
                <a:lnTo>
                  <a:pt x="8657" y="0"/>
                </a:lnTo>
                <a:lnTo>
                  <a:pt x="8721" y="0"/>
                </a:lnTo>
                <a:lnTo>
                  <a:pt x="8721" y="0"/>
                </a:lnTo>
                <a:lnTo>
                  <a:pt x="8847" y="0"/>
                </a:lnTo>
                <a:lnTo>
                  <a:pt x="8847" y="0"/>
                </a:lnTo>
                <a:lnTo>
                  <a:pt x="8972" y="0"/>
                </a:lnTo>
                <a:lnTo>
                  <a:pt x="8972" y="0"/>
                </a:lnTo>
                <a:lnTo>
                  <a:pt x="9137" y="0"/>
                </a:lnTo>
                <a:lnTo>
                  <a:pt x="9137" y="0"/>
                </a:lnTo>
                <a:lnTo>
                  <a:pt x="9199" y="0"/>
                </a:lnTo>
                <a:lnTo>
                  <a:pt x="9199" y="0"/>
                </a:lnTo>
                <a:lnTo>
                  <a:pt x="9262" y="0"/>
                </a:lnTo>
                <a:lnTo>
                  <a:pt x="9262" y="0"/>
                </a:lnTo>
                <a:lnTo>
                  <a:pt x="9293" y="0"/>
                </a:lnTo>
                <a:lnTo>
                  <a:pt x="9293" y="0"/>
                </a:lnTo>
                <a:lnTo>
                  <a:pt x="9325" y="0"/>
                </a:lnTo>
                <a:lnTo>
                  <a:pt x="9325" y="0"/>
                </a:lnTo>
                <a:lnTo>
                  <a:pt x="9450" y="0"/>
                </a:lnTo>
                <a:lnTo>
                  <a:pt x="9450" y="0"/>
                </a:lnTo>
              </a:path>
            </a:pathLst>
          </a:custGeom>
          <a:noFill/>
          <a:ln w="28575">
            <a:solidFill>
              <a:schemeClr val="accent6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defTabSz="720090" fontAlgn="auto">
              <a:spcBef>
                <a:spcPts val="0"/>
              </a:spcBef>
              <a:spcAft>
                <a:spcPts val="0"/>
              </a:spcAft>
            </a:pPr>
            <a:endParaRPr lang="pt-BR" sz="14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490" name="Freeform 18"/>
          <p:cNvSpPr>
            <a:spLocks/>
          </p:cNvSpPr>
          <p:nvPr/>
        </p:nvSpPr>
        <p:spPr bwMode="auto">
          <a:xfrm>
            <a:off x="1750996" y="2384890"/>
            <a:ext cx="5906989" cy="707193"/>
          </a:xfrm>
          <a:custGeom>
            <a:avLst/>
            <a:gdLst>
              <a:gd name="T0" fmla="*/ 0 w 9450"/>
              <a:gd name="T1" fmla="*/ 1415 h 1415"/>
              <a:gd name="T2" fmla="*/ 31 w 9450"/>
              <a:gd name="T3" fmla="*/ 1415 h 1415"/>
              <a:gd name="T4" fmla="*/ 31 w 9450"/>
              <a:gd name="T5" fmla="*/ 706 h 1415"/>
              <a:gd name="T6" fmla="*/ 71 w 9450"/>
              <a:gd name="T7" fmla="*/ 706 h 1415"/>
              <a:gd name="T8" fmla="*/ 71 w 9450"/>
              <a:gd name="T9" fmla="*/ 629 h 1415"/>
              <a:gd name="T10" fmla="*/ 409 w 9450"/>
              <a:gd name="T11" fmla="*/ 629 h 1415"/>
              <a:gd name="T12" fmla="*/ 409 w 9450"/>
              <a:gd name="T13" fmla="*/ 551 h 1415"/>
              <a:gd name="T14" fmla="*/ 1459 w 9450"/>
              <a:gd name="T15" fmla="*/ 551 h 1415"/>
              <a:gd name="T16" fmla="*/ 1459 w 9450"/>
              <a:gd name="T17" fmla="*/ 472 h 1415"/>
              <a:gd name="T18" fmla="*/ 1985 w 9450"/>
              <a:gd name="T19" fmla="*/ 472 h 1415"/>
              <a:gd name="T20" fmla="*/ 1985 w 9450"/>
              <a:gd name="T21" fmla="*/ 393 h 1415"/>
              <a:gd name="T22" fmla="*/ 2024 w 9450"/>
              <a:gd name="T23" fmla="*/ 393 h 1415"/>
              <a:gd name="T24" fmla="*/ 2024 w 9450"/>
              <a:gd name="T25" fmla="*/ 314 h 1415"/>
              <a:gd name="T26" fmla="*/ 2713 w 9450"/>
              <a:gd name="T27" fmla="*/ 314 h 1415"/>
              <a:gd name="T28" fmla="*/ 2713 w 9450"/>
              <a:gd name="T29" fmla="*/ 236 h 1415"/>
              <a:gd name="T30" fmla="*/ 3646 w 9450"/>
              <a:gd name="T31" fmla="*/ 236 h 1415"/>
              <a:gd name="T32" fmla="*/ 3646 w 9450"/>
              <a:gd name="T33" fmla="*/ 157 h 1415"/>
              <a:gd name="T34" fmla="*/ 4627 w 9450"/>
              <a:gd name="T35" fmla="*/ 157 h 1415"/>
              <a:gd name="T36" fmla="*/ 4627 w 9450"/>
              <a:gd name="T37" fmla="*/ 157 h 1415"/>
              <a:gd name="T38" fmla="*/ 4721 w 9450"/>
              <a:gd name="T39" fmla="*/ 157 h 1415"/>
              <a:gd name="T40" fmla="*/ 4721 w 9450"/>
              <a:gd name="T41" fmla="*/ 157 h 1415"/>
              <a:gd name="T42" fmla="*/ 5522 w 9450"/>
              <a:gd name="T43" fmla="*/ 157 h 1415"/>
              <a:gd name="T44" fmla="*/ 5522 w 9450"/>
              <a:gd name="T45" fmla="*/ 78 h 1415"/>
              <a:gd name="T46" fmla="*/ 6173 w 9450"/>
              <a:gd name="T47" fmla="*/ 78 h 1415"/>
              <a:gd name="T48" fmla="*/ 6173 w 9450"/>
              <a:gd name="T49" fmla="*/ 0 h 1415"/>
              <a:gd name="T50" fmla="*/ 6173 w 9450"/>
              <a:gd name="T51" fmla="*/ 0 h 1415"/>
              <a:gd name="T52" fmla="*/ 6173 w 9450"/>
              <a:gd name="T53" fmla="*/ 0 h 1415"/>
              <a:gd name="T54" fmla="*/ 6799 w 9450"/>
              <a:gd name="T55" fmla="*/ 0 h 1415"/>
              <a:gd name="T56" fmla="*/ 6799 w 9450"/>
              <a:gd name="T57" fmla="*/ 0 h 1415"/>
              <a:gd name="T58" fmla="*/ 7090 w 9450"/>
              <a:gd name="T59" fmla="*/ 0 h 1415"/>
              <a:gd name="T60" fmla="*/ 7090 w 9450"/>
              <a:gd name="T61" fmla="*/ 0 h 1415"/>
              <a:gd name="T62" fmla="*/ 7121 w 9450"/>
              <a:gd name="T63" fmla="*/ 0 h 1415"/>
              <a:gd name="T64" fmla="*/ 7121 w 9450"/>
              <a:gd name="T65" fmla="*/ 0 h 1415"/>
              <a:gd name="T66" fmla="*/ 7434 w 9450"/>
              <a:gd name="T67" fmla="*/ 0 h 1415"/>
              <a:gd name="T68" fmla="*/ 7434 w 9450"/>
              <a:gd name="T69" fmla="*/ 0 h 1415"/>
              <a:gd name="T70" fmla="*/ 8408 w 9450"/>
              <a:gd name="T71" fmla="*/ 0 h 1415"/>
              <a:gd name="T72" fmla="*/ 8408 w 9450"/>
              <a:gd name="T73" fmla="*/ 0 h 1415"/>
              <a:gd name="T74" fmla="*/ 9003 w 9450"/>
              <a:gd name="T75" fmla="*/ 0 h 1415"/>
              <a:gd name="T76" fmla="*/ 9003 w 9450"/>
              <a:gd name="T77" fmla="*/ 0 h 1415"/>
              <a:gd name="T78" fmla="*/ 9293 w 9450"/>
              <a:gd name="T79" fmla="*/ 0 h 1415"/>
              <a:gd name="T80" fmla="*/ 9293 w 9450"/>
              <a:gd name="T81" fmla="*/ 0 h 1415"/>
              <a:gd name="T82" fmla="*/ 9325 w 9450"/>
              <a:gd name="T83" fmla="*/ 0 h 1415"/>
              <a:gd name="T84" fmla="*/ 9325 w 9450"/>
              <a:gd name="T85" fmla="*/ 0 h 1415"/>
              <a:gd name="T86" fmla="*/ 9450 w 9450"/>
              <a:gd name="T87" fmla="*/ 0 h 1415"/>
              <a:gd name="T88" fmla="*/ 9450 w 9450"/>
              <a:gd name="T89" fmla="*/ 0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9450" h="1415">
                <a:moveTo>
                  <a:pt x="0" y="1415"/>
                </a:moveTo>
                <a:lnTo>
                  <a:pt x="31" y="1415"/>
                </a:lnTo>
                <a:lnTo>
                  <a:pt x="31" y="706"/>
                </a:lnTo>
                <a:lnTo>
                  <a:pt x="71" y="706"/>
                </a:lnTo>
                <a:lnTo>
                  <a:pt x="71" y="629"/>
                </a:lnTo>
                <a:lnTo>
                  <a:pt x="409" y="629"/>
                </a:lnTo>
                <a:lnTo>
                  <a:pt x="409" y="551"/>
                </a:lnTo>
                <a:lnTo>
                  <a:pt x="1459" y="551"/>
                </a:lnTo>
                <a:lnTo>
                  <a:pt x="1459" y="472"/>
                </a:lnTo>
                <a:lnTo>
                  <a:pt x="1985" y="472"/>
                </a:lnTo>
                <a:lnTo>
                  <a:pt x="1985" y="393"/>
                </a:lnTo>
                <a:lnTo>
                  <a:pt x="2024" y="393"/>
                </a:lnTo>
                <a:lnTo>
                  <a:pt x="2024" y="314"/>
                </a:lnTo>
                <a:lnTo>
                  <a:pt x="2713" y="314"/>
                </a:lnTo>
                <a:lnTo>
                  <a:pt x="2713" y="236"/>
                </a:lnTo>
                <a:lnTo>
                  <a:pt x="3646" y="236"/>
                </a:lnTo>
                <a:lnTo>
                  <a:pt x="3646" y="157"/>
                </a:lnTo>
                <a:lnTo>
                  <a:pt x="4627" y="157"/>
                </a:lnTo>
                <a:lnTo>
                  <a:pt x="4627" y="157"/>
                </a:lnTo>
                <a:lnTo>
                  <a:pt x="4721" y="157"/>
                </a:lnTo>
                <a:lnTo>
                  <a:pt x="4721" y="157"/>
                </a:lnTo>
                <a:lnTo>
                  <a:pt x="5522" y="157"/>
                </a:lnTo>
                <a:lnTo>
                  <a:pt x="5522" y="78"/>
                </a:lnTo>
                <a:lnTo>
                  <a:pt x="6173" y="78"/>
                </a:lnTo>
                <a:lnTo>
                  <a:pt x="6173" y="0"/>
                </a:lnTo>
                <a:lnTo>
                  <a:pt x="6173" y="0"/>
                </a:lnTo>
                <a:lnTo>
                  <a:pt x="6173" y="0"/>
                </a:lnTo>
                <a:lnTo>
                  <a:pt x="6799" y="0"/>
                </a:lnTo>
                <a:lnTo>
                  <a:pt x="6799" y="0"/>
                </a:lnTo>
                <a:lnTo>
                  <a:pt x="7090" y="0"/>
                </a:lnTo>
                <a:lnTo>
                  <a:pt x="7090" y="0"/>
                </a:lnTo>
                <a:lnTo>
                  <a:pt x="7121" y="0"/>
                </a:lnTo>
                <a:lnTo>
                  <a:pt x="7121" y="0"/>
                </a:lnTo>
                <a:lnTo>
                  <a:pt x="7434" y="0"/>
                </a:lnTo>
                <a:lnTo>
                  <a:pt x="7434" y="0"/>
                </a:lnTo>
                <a:lnTo>
                  <a:pt x="8408" y="0"/>
                </a:lnTo>
                <a:lnTo>
                  <a:pt x="8408" y="0"/>
                </a:lnTo>
                <a:lnTo>
                  <a:pt x="9003" y="0"/>
                </a:lnTo>
                <a:lnTo>
                  <a:pt x="9003" y="0"/>
                </a:lnTo>
                <a:lnTo>
                  <a:pt x="9293" y="0"/>
                </a:lnTo>
                <a:lnTo>
                  <a:pt x="9293" y="0"/>
                </a:lnTo>
                <a:lnTo>
                  <a:pt x="9325" y="0"/>
                </a:lnTo>
                <a:lnTo>
                  <a:pt x="9325" y="0"/>
                </a:lnTo>
                <a:lnTo>
                  <a:pt x="9450" y="0"/>
                </a:lnTo>
                <a:lnTo>
                  <a:pt x="9450" y="0"/>
                </a:lnTo>
              </a:path>
            </a:pathLst>
          </a:custGeom>
          <a:noFill/>
          <a:ln w="28575">
            <a:solidFill>
              <a:srgbClr val="FF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defTabSz="720090" fontAlgn="auto">
              <a:spcBef>
                <a:spcPts val="0"/>
              </a:spcBef>
              <a:spcAft>
                <a:spcPts val="0"/>
              </a:spcAft>
            </a:pPr>
            <a:endParaRPr lang="pt-BR" sz="14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491" name="Freeform 19"/>
          <p:cNvSpPr>
            <a:spLocks/>
          </p:cNvSpPr>
          <p:nvPr/>
        </p:nvSpPr>
        <p:spPr bwMode="auto">
          <a:xfrm>
            <a:off x="1750996" y="2030792"/>
            <a:ext cx="5906989" cy="1061289"/>
          </a:xfrm>
          <a:custGeom>
            <a:avLst/>
            <a:gdLst>
              <a:gd name="T0" fmla="*/ 0 w 9450"/>
              <a:gd name="T1" fmla="*/ 2122 h 2122"/>
              <a:gd name="T2" fmla="*/ 31 w 9450"/>
              <a:gd name="T3" fmla="*/ 2122 h 2122"/>
              <a:gd name="T4" fmla="*/ 31 w 9450"/>
              <a:gd name="T5" fmla="*/ 1021 h 2122"/>
              <a:gd name="T6" fmla="*/ 71 w 9450"/>
              <a:gd name="T7" fmla="*/ 1021 h 2122"/>
              <a:gd name="T8" fmla="*/ 71 w 9450"/>
              <a:gd name="T9" fmla="*/ 943 h 2122"/>
              <a:gd name="T10" fmla="*/ 86 w 9450"/>
              <a:gd name="T11" fmla="*/ 943 h 2122"/>
              <a:gd name="T12" fmla="*/ 86 w 9450"/>
              <a:gd name="T13" fmla="*/ 864 h 2122"/>
              <a:gd name="T14" fmla="*/ 86 w 9450"/>
              <a:gd name="T15" fmla="*/ 864 h 2122"/>
              <a:gd name="T16" fmla="*/ 86 w 9450"/>
              <a:gd name="T17" fmla="*/ 785 h 2122"/>
              <a:gd name="T18" fmla="*/ 125 w 9450"/>
              <a:gd name="T19" fmla="*/ 785 h 2122"/>
              <a:gd name="T20" fmla="*/ 125 w 9450"/>
              <a:gd name="T21" fmla="*/ 708 h 2122"/>
              <a:gd name="T22" fmla="*/ 409 w 9450"/>
              <a:gd name="T23" fmla="*/ 708 h 2122"/>
              <a:gd name="T24" fmla="*/ 409 w 9450"/>
              <a:gd name="T25" fmla="*/ 630 h 2122"/>
              <a:gd name="T26" fmla="*/ 417 w 9450"/>
              <a:gd name="T27" fmla="*/ 630 h 2122"/>
              <a:gd name="T28" fmla="*/ 417 w 9450"/>
              <a:gd name="T29" fmla="*/ 551 h 2122"/>
              <a:gd name="T30" fmla="*/ 486 w 9450"/>
              <a:gd name="T31" fmla="*/ 551 h 2122"/>
              <a:gd name="T32" fmla="*/ 486 w 9450"/>
              <a:gd name="T33" fmla="*/ 472 h 2122"/>
              <a:gd name="T34" fmla="*/ 518 w 9450"/>
              <a:gd name="T35" fmla="*/ 472 h 2122"/>
              <a:gd name="T36" fmla="*/ 518 w 9450"/>
              <a:gd name="T37" fmla="*/ 394 h 2122"/>
              <a:gd name="T38" fmla="*/ 948 w 9450"/>
              <a:gd name="T39" fmla="*/ 394 h 2122"/>
              <a:gd name="T40" fmla="*/ 948 w 9450"/>
              <a:gd name="T41" fmla="*/ 315 h 2122"/>
              <a:gd name="T42" fmla="*/ 1083 w 9450"/>
              <a:gd name="T43" fmla="*/ 315 h 2122"/>
              <a:gd name="T44" fmla="*/ 1083 w 9450"/>
              <a:gd name="T45" fmla="*/ 236 h 2122"/>
              <a:gd name="T46" fmla="*/ 1106 w 9450"/>
              <a:gd name="T47" fmla="*/ 236 h 2122"/>
              <a:gd name="T48" fmla="*/ 1106 w 9450"/>
              <a:gd name="T49" fmla="*/ 157 h 2122"/>
              <a:gd name="T50" fmla="*/ 3780 w 9450"/>
              <a:gd name="T51" fmla="*/ 157 h 2122"/>
              <a:gd name="T52" fmla="*/ 3780 w 9450"/>
              <a:gd name="T53" fmla="*/ 79 h 2122"/>
              <a:gd name="T54" fmla="*/ 6768 w 9450"/>
              <a:gd name="T55" fmla="*/ 79 h 2122"/>
              <a:gd name="T56" fmla="*/ 6768 w 9450"/>
              <a:gd name="T57" fmla="*/ 79 h 2122"/>
              <a:gd name="T58" fmla="*/ 8314 w 9450"/>
              <a:gd name="T59" fmla="*/ 79 h 2122"/>
              <a:gd name="T60" fmla="*/ 8314 w 9450"/>
              <a:gd name="T61" fmla="*/ 79 h 2122"/>
              <a:gd name="T62" fmla="*/ 8972 w 9450"/>
              <a:gd name="T63" fmla="*/ 79 h 2122"/>
              <a:gd name="T64" fmla="*/ 8972 w 9450"/>
              <a:gd name="T65" fmla="*/ 79 h 2122"/>
              <a:gd name="T66" fmla="*/ 9003 w 9450"/>
              <a:gd name="T67" fmla="*/ 79 h 2122"/>
              <a:gd name="T68" fmla="*/ 9003 w 9450"/>
              <a:gd name="T69" fmla="*/ 79 h 2122"/>
              <a:gd name="T70" fmla="*/ 9168 w 9450"/>
              <a:gd name="T71" fmla="*/ 79 h 2122"/>
              <a:gd name="T72" fmla="*/ 9168 w 9450"/>
              <a:gd name="T73" fmla="*/ 79 h 2122"/>
              <a:gd name="T74" fmla="*/ 9262 w 9450"/>
              <a:gd name="T75" fmla="*/ 79 h 2122"/>
              <a:gd name="T76" fmla="*/ 9262 w 9450"/>
              <a:gd name="T77" fmla="*/ 79 h 2122"/>
              <a:gd name="T78" fmla="*/ 9277 w 9450"/>
              <a:gd name="T79" fmla="*/ 79 h 2122"/>
              <a:gd name="T80" fmla="*/ 9277 w 9450"/>
              <a:gd name="T81" fmla="*/ 0 h 2122"/>
              <a:gd name="T82" fmla="*/ 9293 w 9450"/>
              <a:gd name="T83" fmla="*/ 0 h 2122"/>
              <a:gd name="T84" fmla="*/ 9293 w 9450"/>
              <a:gd name="T85" fmla="*/ 0 h 2122"/>
              <a:gd name="T86" fmla="*/ 9325 w 9450"/>
              <a:gd name="T87" fmla="*/ 0 h 2122"/>
              <a:gd name="T88" fmla="*/ 9325 w 9450"/>
              <a:gd name="T89" fmla="*/ 0 h 2122"/>
              <a:gd name="T90" fmla="*/ 9450 w 9450"/>
              <a:gd name="T91" fmla="*/ 0 h 2122"/>
              <a:gd name="T92" fmla="*/ 9450 w 9450"/>
              <a:gd name="T93" fmla="*/ 0 h 2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9450" h="2122">
                <a:moveTo>
                  <a:pt x="0" y="2122"/>
                </a:moveTo>
                <a:lnTo>
                  <a:pt x="31" y="2122"/>
                </a:lnTo>
                <a:lnTo>
                  <a:pt x="31" y="1021"/>
                </a:lnTo>
                <a:lnTo>
                  <a:pt x="71" y="1021"/>
                </a:lnTo>
                <a:lnTo>
                  <a:pt x="71" y="943"/>
                </a:lnTo>
                <a:lnTo>
                  <a:pt x="86" y="943"/>
                </a:lnTo>
                <a:lnTo>
                  <a:pt x="86" y="864"/>
                </a:lnTo>
                <a:lnTo>
                  <a:pt x="86" y="864"/>
                </a:lnTo>
                <a:lnTo>
                  <a:pt x="86" y="785"/>
                </a:lnTo>
                <a:lnTo>
                  <a:pt x="125" y="785"/>
                </a:lnTo>
                <a:lnTo>
                  <a:pt x="125" y="708"/>
                </a:lnTo>
                <a:lnTo>
                  <a:pt x="409" y="708"/>
                </a:lnTo>
                <a:lnTo>
                  <a:pt x="409" y="630"/>
                </a:lnTo>
                <a:lnTo>
                  <a:pt x="417" y="630"/>
                </a:lnTo>
                <a:lnTo>
                  <a:pt x="417" y="551"/>
                </a:lnTo>
                <a:lnTo>
                  <a:pt x="486" y="551"/>
                </a:lnTo>
                <a:lnTo>
                  <a:pt x="486" y="472"/>
                </a:lnTo>
                <a:lnTo>
                  <a:pt x="518" y="472"/>
                </a:lnTo>
                <a:lnTo>
                  <a:pt x="518" y="394"/>
                </a:lnTo>
                <a:lnTo>
                  <a:pt x="948" y="394"/>
                </a:lnTo>
                <a:lnTo>
                  <a:pt x="948" y="315"/>
                </a:lnTo>
                <a:lnTo>
                  <a:pt x="1083" y="315"/>
                </a:lnTo>
                <a:lnTo>
                  <a:pt x="1083" y="236"/>
                </a:lnTo>
                <a:lnTo>
                  <a:pt x="1106" y="236"/>
                </a:lnTo>
                <a:lnTo>
                  <a:pt x="1106" y="157"/>
                </a:lnTo>
                <a:lnTo>
                  <a:pt x="3780" y="157"/>
                </a:lnTo>
                <a:lnTo>
                  <a:pt x="3780" y="79"/>
                </a:lnTo>
                <a:lnTo>
                  <a:pt x="6768" y="79"/>
                </a:lnTo>
                <a:lnTo>
                  <a:pt x="6768" y="79"/>
                </a:lnTo>
                <a:lnTo>
                  <a:pt x="8314" y="79"/>
                </a:lnTo>
                <a:lnTo>
                  <a:pt x="8314" y="79"/>
                </a:lnTo>
                <a:lnTo>
                  <a:pt x="8972" y="79"/>
                </a:lnTo>
                <a:lnTo>
                  <a:pt x="8972" y="79"/>
                </a:lnTo>
                <a:lnTo>
                  <a:pt x="9003" y="79"/>
                </a:lnTo>
                <a:lnTo>
                  <a:pt x="9003" y="79"/>
                </a:lnTo>
                <a:lnTo>
                  <a:pt x="9168" y="79"/>
                </a:lnTo>
                <a:lnTo>
                  <a:pt x="9168" y="79"/>
                </a:lnTo>
                <a:lnTo>
                  <a:pt x="9262" y="79"/>
                </a:lnTo>
                <a:lnTo>
                  <a:pt x="9262" y="79"/>
                </a:lnTo>
                <a:lnTo>
                  <a:pt x="9277" y="79"/>
                </a:lnTo>
                <a:lnTo>
                  <a:pt x="9277" y="0"/>
                </a:lnTo>
                <a:lnTo>
                  <a:pt x="9293" y="0"/>
                </a:lnTo>
                <a:lnTo>
                  <a:pt x="9293" y="0"/>
                </a:lnTo>
                <a:lnTo>
                  <a:pt x="9325" y="0"/>
                </a:lnTo>
                <a:lnTo>
                  <a:pt x="9325" y="0"/>
                </a:lnTo>
                <a:lnTo>
                  <a:pt x="9450" y="0"/>
                </a:lnTo>
                <a:lnTo>
                  <a:pt x="9450" y="0"/>
                </a:lnTo>
              </a:path>
            </a:pathLst>
          </a:custGeom>
          <a:noFill/>
          <a:ln w="28575">
            <a:solidFill>
              <a:schemeClr val="accent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defTabSz="720090" fontAlgn="auto">
              <a:spcBef>
                <a:spcPts val="0"/>
              </a:spcBef>
              <a:spcAft>
                <a:spcPts val="0"/>
              </a:spcAft>
            </a:pPr>
            <a:endParaRPr lang="pt-BR" sz="1400" b="0" i="0">
              <a:ln>
                <a:solidFill>
                  <a:schemeClr val="accent6"/>
                </a:solidFill>
              </a:ln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492" name="Rectangle 20"/>
          <p:cNvSpPr>
            <a:spLocks noChangeArrowheads="1"/>
          </p:cNvSpPr>
          <p:nvPr/>
        </p:nvSpPr>
        <p:spPr bwMode="auto">
          <a:xfrm>
            <a:off x="5605310" y="2518924"/>
            <a:ext cx="207428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Previous statin use: (p-interaction </a:t>
            </a:r>
            <a:r>
              <a:rPr kumimoji="0" lang="pt-BR" altLang="pt-BR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=0.71</a:t>
            </a: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</a:t>
            </a:r>
            <a:endParaRPr kumimoji="0" lang="pt-BR" altLang="pt-BR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95" name="Rectangle 23"/>
          <p:cNvSpPr>
            <a:spLocks noChangeArrowheads="1"/>
          </p:cNvSpPr>
          <p:nvPr/>
        </p:nvSpPr>
        <p:spPr bwMode="auto">
          <a:xfrm>
            <a:off x="5045090" y="2698522"/>
            <a:ext cx="267701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No: Hazard ratio 0.74 (</a:t>
            </a:r>
            <a:r>
              <a:rPr kumimoji="0" lang="pt-BR" altLang="pt-BR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95% </a:t>
            </a: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CI,</a:t>
            </a:r>
            <a:r>
              <a:rPr kumimoji="0" lang="pt-BR" altLang="pt-BR" sz="900" b="0" i="0" u="none" strike="noStrike" kern="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0.53 – 1.03); </a:t>
            </a:r>
            <a:r>
              <a:rPr kumimoji="0" lang="pt-BR" altLang="pt-BR" sz="9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p=0.07</a:t>
            </a:r>
            <a:r>
              <a:rPr kumimoji="0" lang="pt-BR" altLang="pt-BR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pt-BR" altLang="pt-BR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07" name="Line 35"/>
          <p:cNvSpPr>
            <a:spLocks noChangeShapeType="1"/>
          </p:cNvSpPr>
          <p:nvPr/>
        </p:nvSpPr>
        <p:spPr bwMode="auto">
          <a:xfrm flipV="1">
            <a:off x="1750993" y="803459"/>
            <a:ext cx="0" cy="2288623"/>
          </a:xfrm>
          <a:prstGeom prst="line">
            <a:avLst/>
          </a:prstGeom>
          <a:noFill/>
          <a:ln w="6350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200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  <p:sp>
        <p:nvSpPr>
          <p:cNvPr id="508" name="Rectangle 36"/>
          <p:cNvSpPr>
            <a:spLocks noChangeArrowheads="1"/>
          </p:cNvSpPr>
          <p:nvPr/>
        </p:nvSpPr>
        <p:spPr bwMode="auto">
          <a:xfrm>
            <a:off x="1613476" y="2760992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2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09" name="Rectangle 37"/>
          <p:cNvSpPr>
            <a:spLocks noChangeArrowheads="1"/>
          </p:cNvSpPr>
          <p:nvPr/>
        </p:nvSpPr>
        <p:spPr bwMode="auto">
          <a:xfrm>
            <a:off x="1613476" y="2472913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4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0" name="Rectangle 38"/>
          <p:cNvSpPr>
            <a:spLocks noChangeArrowheads="1"/>
          </p:cNvSpPr>
          <p:nvPr/>
        </p:nvSpPr>
        <p:spPr bwMode="auto">
          <a:xfrm>
            <a:off x="1613476" y="2186836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6</a:t>
            </a:r>
            <a:endParaRPr kumimoji="0" lang="pt-BR" altLang="pt-B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1" name="Rectangle 39"/>
          <p:cNvSpPr>
            <a:spLocks noChangeArrowheads="1"/>
          </p:cNvSpPr>
          <p:nvPr/>
        </p:nvSpPr>
        <p:spPr bwMode="auto">
          <a:xfrm>
            <a:off x="1613476" y="189975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8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2" name="Rectangle 40"/>
          <p:cNvSpPr>
            <a:spLocks noChangeArrowheads="1"/>
          </p:cNvSpPr>
          <p:nvPr/>
        </p:nvSpPr>
        <p:spPr bwMode="auto">
          <a:xfrm>
            <a:off x="1574721" y="1613681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10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3" name="Rectangle 41"/>
          <p:cNvSpPr>
            <a:spLocks noChangeArrowheads="1"/>
          </p:cNvSpPr>
          <p:nvPr/>
        </p:nvSpPr>
        <p:spPr bwMode="auto">
          <a:xfrm>
            <a:off x="1574721" y="1327604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12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4" name="Rectangle 42"/>
          <p:cNvSpPr>
            <a:spLocks noChangeArrowheads="1"/>
          </p:cNvSpPr>
          <p:nvPr/>
        </p:nvSpPr>
        <p:spPr bwMode="auto">
          <a:xfrm>
            <a:off x="1574721" y="1040525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14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5" name="Rectangle 43"/>
          <p:cNvSpPr>
            <a:spLocks noChangeArrowheads="1"/>
          </p:cNvSpPr>
          <p:nvPr/>
        </p:nvSpPr>
        <p:spPr bwMode="auto">
          <a:xfrm>
            <a:off x="1574721" y="754447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16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6" name="Line 44"/>
          <p:cNvSpPr>
            <a:spLocks noChangeShapeType="1"/>
          </p:cNvSpPr>
          <p:nvPr/>
        </p:nvSpPr>
        <p:spPr bwMode="auto">
          <a:xfrm>
            <a:off x="1735991" y="3092080"/>
            <a:ext cx="15002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defTabSz="720090" fontAlgn="auto">
              <a:spcBef>
                <a:spcPts val="0"/>
              </a:spcBef>
              <a:spcAft>
                <a:spcPts val="0"/>
              </a:spcAft>
            </a:pPr>
            <a:endParaRPr lang="pt-BR" sz="14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517" name="Line 45"/>
          <p:cNvSpPr>
            <a:spLocks noChangeShapeType="1"/>
          </p:cNvSpPr>
          <p:nvPr/>
        </p:nvSpPr>
        <p:spPr bwMode="auto">
          <a:xfrm>
            <a:off x="1735991" y="2805002"/>
            <a:ext cx="15002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defTabSz="720090" fontAlgn="auto">
              <a:spcBef>
                <a:spcPts val="0"/>
              </a:spcBef>
              <a:spcAft>
                <a:spcPts val="0"/>
              </a:spcAft>
            </a:pPr>
            <a:endParaRPr lang="pt-BR" sz="14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518" name="Line 46"/>
          <p:cNvSpPr>
            <a:spLocks noChangeShapeType="1"/>
          </p:cNvSpPr>
          <p:nvPr/>
        </p:nvSpPr>
        <p:spPr bwMode="auto">
          <a:xfrm>
            <a:off x="1735991" y="2518924"/>
            <a:ext cx="15002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defTabSz="720090" fontAlgn="auto">
              <a:spcBef>
                <a:spcPts val="0"/>
              </a:spcBef>
              <a:spcAft>
                <a:spcPts val="0"/>
              </a:spcAft>
            </a:pPr>
            <a:endParaRPr lang="pt-BR" sz="14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519" name="Line 47"/>
          <p:cNvSpPr>
            <a:spLocks noChangeShapeType="1"/>
          </p:cNvSpPr>
          <p:nvPr/>
        </p:nvSpPr>
        <p:spPr bwMode="auto">
          <a:xfrm>
            <a:off x="1734741" y="2231848"/>
            <a:ext cx="16252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defTabSz="720090" fontAlgn="auto">
              <a:spcBef>
                <a:spcPts val="0"/>
              </a:spcBef>
              <a:spcAft>
                <a:spcPts val="0"/>
              </a:spcAft>
            </a:pPr>
            <a:endParaRPr lang="pt-BR" sz="14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520" name="Line 48"/>
          <p:cNvSpPr>
            <a:spLocks noChangeShapeType="1"/>
          </p:cNvSpPr>
          <p:nvPr/>
        </p:nvSpPr>
        <p:spPr bwMode="auto">
          <a:xfrm>
            <a:off x="1734741" y="1945770"/>
            <a:ext cx="16252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defTabSz="720090" fontAlgn="auto">
              <a:spcBef>
                <a:spcPts val="0"/>
              </a:spcBef>
              <a:spcAft>
                <a:spcPts val="0"/>
              </a:spcAft>
            </a:pPr>
            <a:endParaRPr lang="pt-BR" sz="14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521" name="Line 49"/>
          <p:cNvSpPr>
            <a:spLocks noChangeShapeType="1"/>
          </p:cNvSpPr>
          <p:nvPr/>
        </p:nvSpPr>
        <p:spPr bwMode="auto">
          <a:xfrm>
            <a:off x="1734741" y="1662692"/>
            <a:ext cx="16252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defTabSz="720090" fontAlgn="auto">
              <a:spcBef>
                <a:spcPts val="0"/>
              </a:spcBef>
              <a:spcAft>
                <a:spcPts val="0"/>
              </a:spcAft>
            </a:pPr>
            <a:endParaRPr lang="pt-BR" sz="14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522" name="Line 50"/>
          <p:cNvSpPr>
            <a:spLocks noChangeShapeType="1"/>
          </p:cNvSpPr>
          <p:nvPr/>
        </p:nvSpPr>
        <p:spPr bwMode="auto">
          <a:xfrm>
            <a:off x="1734741" y="1376614"/>
            <a:ext cx="16252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defTabSz="720090" fontAlgn="auto">
              <a:spcBef>
                <a:spcPts val="0"/>
              </a:spcBef>
              <a:spcAft>
                <a:spcPts val="0"/>
              </a:spcAft>
            </a:pPr>
            <a:endParaRPr lang="pt-BR" sz="14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523" name="Line 51"/>
          <p:cNvSpPr>
            <a:spLocks noChangeShapeType="1"/>
          </p:cNvSpPr>
          <p:nvPr/>
        </p:nvSpPr>
        <p:spPr bwMode="auto">
          <a:xfrm>
            <a:off x="1734741" y="1090536"/>
            <a:ext cx="16252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defTabSz="720090" fontAlgn="auto">
              <a:spcBef>
                <a:spcPts val="0"/>
              </a:spcBef>
              <a:spcAft>
                <a:spcPts val="0"/>
              </a:spcAft>
            </a:pPr>
            <a:endParaRPr lang="pt-BR" sz="14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524" name="Line 52"/>
          <p:cNvSpPr>
            <a:spLocks noChangeShapeType="1"/>
          </p:cNvSpPr>
          <p:nvPr/>
        </p:nvSpPr>
        <p:spPr bwMode="auto">
          <a:xfrm>
            <a:off x="1734741" y="803458"/>
            <a:ext cx="16252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defTabSz="720090" fontAlgn="auto">
              <a:spcBef>
                <a:spcPts val="0"/>
              </a:spcBef>
              <a:spcAft>
                <a:spcPts val="0"/>
              </a:spcAft>
            </a:pPr>
            <a:endParaRPr lang="pt-BR" sz="14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525" name="Line 53"/>
          <p:cNvSpPr>
            <a:spLocks noChangeShapeType="1"/>
          </p:cNvSpPr>
          <p:nvPr/>
        </p:nvSpPr>
        <p:spPr bwMode="auto">
          <a:xfrm>
            <a:off x="1750996" y="3092080"/>
            <a:ext cx="5906989" cy="0"/>
          </a:xfrm>
          <a:prstGeom prst="line">
            <a:avLst/>
          </a:prstGeom>
          <a:noFill/>
          <a:ln w="6350">
            <a:solidFill>
              <a:sysClr val="window" lastClr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200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  <p:sp>
        <p:nvSpPr>
          <p:cNvPr id="526" name="Line 54"/>
          <p:cNvSpPr>
            <a:spLocks noChangeShapeType="1"/>
          </p:cNvSpPr>
          <p:nvPr/>
        </p:nvSpPr>
        <p:spPr bwMode="auto">
          <a:xfrm flipV="1">
            <a:off x="1750993" y="3092081"/>
            <a:ext cx="0" cy="15005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defTabSz="720090" fontAlgn="auto">
              <a:spcBef>
                <a:spcPts val="0"/>
              </a:spcBef>
              <a:spcAft>
                <a:spcPts val="0"/>
              </a:spcAft>
            </a:pPr>
            <a:endParaRPr lang="pt-BR" sz="14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527" name="Line 55"/>
          <p:cNvSpPr>
            <a:spLocks noChangeShapeType="1"/>
          </p:cNvSpPr>
          <p:nvPr/>
        </p:nvSpPr>
        <p:spPr bwMode="auto">
          <a:xfrm flipV="1">
            <a:off x="2344817" y="3092081"/>
            <a:ext cx="0" cy="15005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defTabSz="720090" fontAlgn="auto">
              <a:spcBef>
                <a:spcPts val="0"/>
              </a:spcBef>
              <a:spcAft>
                <a:spcPts val="0"/>
              </a:spcAft>
            </a:pPr>
            <a:endParaRPr lang="pt-BR" sz="14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528" name="Line 56"/>
          <p:cNvSpPr>
            <a:spLocks noChangeShapeType="1"/>
          </p:cNvSpPr>
          <p:nvPr/>
        </p:nvSpPr>
        <p:spPr bwMode="auto">
          <a:xfrm flipV="1">
            <a:off x="2932390" y="3092081"/>
            <a:ext cx="0" cy="15005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defTabSz="720090" fontAlgn="auto">
              <a:spcBef>
                <a:spcPts val="0"/>
              </a:spcBef>
              <a:spcAft>
                <a:spcPts val="0"/>
              </a:spcAft>
            </a:pPr>
            <a:endParaRPr lang="pt-BR" sz="14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529" name="Line 57"/>
          <p:cNvSpPr>
            <a:spLocks noChangeShapeType="1"/>
          </p:cNvSpPr>
          <p:nvPr/>
        </p:nvSpPr>
        <p:spPr bwMode="auto">
          <a:xfrm flipV="1">
            <a:off x="3526215" y="3092081"/>
            <a:ext cx="0" cy="15005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defTabSz="720090" fontAlgn="auto">
              <a:spcBef>
                <a:spcPts val="0"/>
              </a:spcBef>
              <a:spcAft>
                <a:spcPts val="0"/>
              </a:spcAft>
            </a:pPr>
            <a:endParaRPr lang="pt-BR" sz="14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530" name="Line 58"/>
          <p:cNvSpPr>
            <a:spLocks noChangeShapeType="1"/>
          </p:cNvSpPr>
          <p:nvPr/>
        </p:nvSpPr>
        <p:spPr bwMode="auto">
          <a:xfrm flipV="1">
            <a:off x="4113788" y="3092081"/>
            <a:ext cx="0" cy="15005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defTabSz="720090" fontAlgn="auto">
              <a:spcBef>
                <a:spcPts val="0"/>
              </a:spcBef>
              <a:spcAft>
                <a:spcPts val="0"/>
              </a:spcAft>
            </a:pPr>
            <a:endParaRPr lang="pt-BR" sz="14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531" name="Line 59"/>
          <p:cNvSpPr>
            <a:spLocks noChangeShapeType="1"/>
          </p:cNvSpPr>
          <p:nvPr/>
        </p:nvSpPr>
        <p:spPr bwMode="auto">
          <a:xfrm flipV="1">
            <a:off x="4702612" y="3092081"/>
            <a:ext cx="0" cy="15005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defTabSz="720090" fontAlgn="auto">
              <a:spcBef>
                <a:spcPts val="0"/>
              </a:spcBef>
              <a:spcAft>
                <a:spcPts val="0"/>
              </a:spcAft>
            </a:pPr>
            <a:endParaRPr lang="pt-BR" sz="14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537" name="Rectangle 65"/>
          <p:cNvSpPr>
            <a:spLocks noChangeArrowheads="1"/>
          </p:cNvSpPr>
          <p:nvPr/>
        </p:nvSpPr>
        <p:spPr bwMode="auto">
          <a:xfrm>
            <a:off x="1717239" y="311908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0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38" name="Rectangle 66"/>
          <p:cNvSpPr>
            <a:spLocks noChangeArrowheads="1"/>
          </p:cNvSpPr>
          <p:nvPr/>
        </p:nvSpPr>
        <p:spPr bwMode="auto">
          <a:xfrm>
            <a:off x="2311063" y="311908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3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39" name="Rectangle 67"/>
          <p:cNvSpPr>
            <a:spLocks noChangeArrowheads="1"/>
          </p:cNvSpPr>
          <p:nvPr/>
        </p:nvSpPr>
        <p:spPr bwMode="auto">
          <a:xfrm>
            <a:off x="2899886" y="311908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6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40" name="Rectangle 68"/>
          <p:cNvSpPr>
            <a:spLocks noChangeArrowheads="1"/>
          </p:cNvSpPr>
          <p:nvPr/>
        </p:nvSpPr>
        <p:spPr bwMode="auto">
          <a:xfrm>
            <a:off x="3492461" y="311908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9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41" name="Rectangle 69"/>
          <p:cNvSpPr>
            <a:spLocks noChangeArrowheads="1"/>
          </p:cNvSpPr>
          <p:nvPr/>
        </p:nvSpPr>
        <p:spPr bwMode="auto">
          <a:xfrm>
            <a:off x="4060031" y="311908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12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42" name="Rectangle 70"/>
          <p:cNvSpPr>
            <a:spLocks noChangeArrowheads="1"/>
          </p:cNvSpPr>
          <p:nvPr/>
        </p:nvSpPr>
        <p:spPr bwMode="auto">
          <a:xfrm>
            <a:off x="4648855" y="311908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15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43" name="Rectangle 71"/>
          <p:cNvSpPr>
            <a:spLocks noChangeArrowheads="1"/>
          </p:cNvSpPr>
          <p:nvPr/>
        </p:nvSpPr>
        <p:spPr bwMode="auto">
          <a:xfrm>
            <a:off x="5242679" y="311908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18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44" name="Rectangle 72"/>
          <p:cNvSpPr>
            <a:spLocks noChangeArrowheads="1"/>
          </p:cNvSpPr>
          <p:nvPr/>
        </p:nvSpPr>
        <p:spPr bwMode="auto">
          <a:xfrm>
            <a:off x="5830252" y="311908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21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45" name="Rectangle 73"/>
          <p:cNvSpPr>
            <a:spLocks noChangeArrowheads="1"/>
          </p:cNvSpPr>
          <p:nvPr/>
        </p:nvSpPr>
        <p:spPr bwMode="auto">
          <a:xfrm>
            <a:off x="6422826" y="311908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24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46" name="Rectangle 74"/>
          <p:cNvSpPr>
            <a:spLocks noChangeArrowheads="1"/>
          </p:cNvSpPr>
          <p:nvPr/>
        </p:nvSpPr>
        <p:spPr bwMode="auto">
          <a:xfrm>
            <a:off x="7012900" y="311908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27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47" name="Rectangle 75"/>
          <p:cNvSpPr>
            <a:spLocks noChangeArrowheads="1"/>
          </p:cNvSpPr>
          <p:nvPr/>
        </p:nvSpPr>
        <p:spPr bwMode="auto">
          <a:xfrm>
            <a:off x="7604225" y="311908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30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48" name="Rectangle 76"/>
          <p:cNvSpPr>
            <a:spLocks noChangeArrowheads="1"/>
          </p:cNvSpPr>
          <p:nvPr/>
        </p:nvSpPr>
        <p:spPr bwMode="auto">
          <a:xfrm>
            <a:off x="4446336" y="3318144"/>
            <a:ext cx="310983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Time (</a:t>
            </a:r>
            <a:endParaRPr kumimoji="0" lang="pt-BR" altLang="pt-B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49" name="Rectangle 77"/>
          <p:cNvSpPr>
            <a:spLocks noChangeArrowheads="1"/>
          </p:cNvSpPr>
          <p:nvPr/>
        </p:nvSpPr>
        <p:spPr bwMode="auto">
          <a:xfrm>
            <a:off x="4766373" y="3318144"/>
            <a:ext cx="21159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days</a:t>
            </a:r>
            <a:endParaRPr kumimoji="0" lang="pt-BR" altLang="pt-B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50" name="Rectangle 78"/>
          <p:cNvSpPr>
            <a:spLocks noChangeArrowheads="1"/>
          </p:cNvSpPr>
          <p:nvPr/>
        </p:nvSpPr>
        <p:spPr bwMode="auto">
          <a:xfrm>
            <a:off x="4982646" y="3318144"/>
            <a:ext cx="3847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)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51" name="Line 106"/>
          <p:cNvSpPr>
            <a:spLocks noChangeShapeType="1"/>
          </p:cNvSpPr>
          <p:nvPr/>
        </p:nvSpPr>
        <p:spPr bwMode="auto">
          <a:xfrm>
            <a:off x="2631066" y="1023060"/>
            <a:ext cx="93762" cy="0"/>
          </a:xfrm>
          <a:prstGeom prst="line">
            <a:avLst/>
          </a:prstGeom>
          <a:noFill/>
          <a:ln w="28575">
            <a:solidFill>
              <a:srgbClr val="FFFF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defTabSz="720090" fontAlgn="auto">
              <a:spcBef>
                <a:spcPts val="0"/>
              </a:spcBef>
              <a:spcAft>
                <a:spcPts val="0"/>
              </a:spcAft>
            </a:pPr>
            <a:endParaRPr lang="pt-BR" sz="14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552" name="Line 107"/>
          <p:cNvSpPr>
            <a:spLocks noChangeShapeType="1"/>
          </p:cNvSpPr>
          <p:nvPr/>
        </p:nvSpPr>
        <p:spPr bwMode="auto">
          <a:xfrm>
            <a:off x="2632315" y="856665"/>
            <a:ext cx="92512" cy="0"/>
          </a:xfrm>
          <a:prstGeom prst="line">
            <a:avLst/>
          </a:prstGeom>
          <a:noFill/>
          <a:ln w="28575">
            <a:solidFill>
              <a:schemeClr val="accent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defTabSz="720090" fontAlgn="auto">
              <a:spcBef>
                <a:spcPts val="0"/>
              </a:spcBef>
              <a:spcAft>
                <a:spcPts val="0"/>
              </a:spcAft>
            </a:pPr>
            <a:endParaRPr lang="pt-BR" sz="14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553" name="Line 108"/>
          <p:cNvSpPr>
            <a:spLocks noChangeShapeType="1"/>
          </p:cNvSpPr>
          <p:nvPr/>
        </p:nvSpPr>
        <p:spPr bwMode="auto">
          <a:xfrm>
            <a:off x="5590311" y="1025351"/>
            <a:ext cx="87511" cy="0"/>
          </a:xfrm>
          <a:prstGeom prst="line">
            <a:avLst/>
          </a:prstGeom>
          <a:noFill/>
          <a:ln w="28575">
            <a:solidFill>
              <a:srgbClr val="FF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defTabSz="720090" fontAlgn="auto">
              <a:spcBef>
                <a:spcPts val="0"/>
              </a:spcBef>
              <a:spcAft>
                <a:spcPts val="0"/>
              </a:spcAft>
            </a:pPr>
            <a:endParaRPr lang="pt-BR" sz="14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554" name="Line 109"/>
          <p:cNvSpPr>
            <a:spLocks noChangeShapeType="1"/>
          </p:cNvSpPr>
          <p:nvPr/>
        </p:nvSpPr>
        <p:spPr bwMode="auto">
          <a:xfrm>
            <a:off x="5589062" y="846257"/>
            <a:ext cx="88761" cy="0"/>
          </a:xfrm>
          <a:prstGeom prst="line">
            <a:avLst/>
          </a:prstGeom>
          <a:noFill/>
          <a:ln w="28575">
            <a:solidFill>
              <a:schemeClr val="accent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defTabSz="720090" fontAlgn="auto">
              <a:spcBef>
                <a:spcPts val="0"/>
              </a:spcBef>
              <a:spcAft>
                <a:spcPts val="0"/>
              </a:spcAft>
            </a:pPr>
            <a:endParaRPr lang="pt-BR" sz="1400" b="0" i="0">
              <a:solidFill>
                <a:prstClr val="white"/>
              </a:solidFill>
              <a:latin typeface="Palatino Linotype"/>
              <a:ea typeface="+mn-ea"/>
              <a:cs typeface="+mn-cs"/>
            </a:endParaRPr>
          </a:p>
        </p:txBody>
      </p:sp>
      <p:sp>
        <p:nvSpPr>
          <p:cNvPr id="555" name="Rectangle 110"/>
          <p:cNvSpPr>
            <a:spLocks noChangeArrowheads="1"/>
          </p:cNvSpPr>
          <p:nvPr/>
        </p:nvSpPr>
        <p:spPr bwMode="auto">
          <a:xfrm>
            <a:off x="2777337" y="976654"/>
            <a:ext cx="54502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Atorvastatin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56" name="Rectangle 111"/>
          <p:cNvSpPr>
            <a:spLocks noChangeArrowheads="1"/>
          </p:cNvSpPr>
          <p:nvPr/>
        </p:nvSpPr>
        <p:spPr bwMode="auto">
          <a:xfrm>
            <a:off x="3302396" y="976654"/>
            <a:ext cx="2180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No 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57" name="Rectangle 112"/>
          <p:cNvSpPr>
            <a:spLocks noChangeArrowheads="1"/>
          </p:cNvSpPr>
          <p:nvPr/>
        </p:nvSpPr>
        <p:spPr bwMode="auto">
          <a:xfrm>
            <a:off x="3512422" y="976654"/>
            <a:ext cx="38953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previous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58" name="Rectangle 113"/>
          <p:cNvSpPr>
            <a:spLocks noChangeArrowheads="1"/>
          </p:cNvSpPr>
          <p:nvPr/>
        </p:nvSpPr>
        <p:spPr bwMode="auto">
          <a:xfrm>
            <a:off x="3916226" y="976654"/>
            <a:ext cx="24686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statin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59" name="Rectangle 114"/>
          <p:cNvSpPr>
            <a:spLocks noChangeArrowheads="1"/>
          </p:cNvSpPr>
          <p:nvPr/>
        </p:nvSpPr>
        <p:spPr bwMode="auto">
          <a:xfrm>
            <a:off x="4182506" y="976654"/>
            <a:ext cx="16671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use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60" name="Rectangle 115"/>
          <p:cNvSpPr>
            <a:spLocks noChangeArrowheads="1"/>
          </p:cNvSpPr>
          <p:nvPr/>
        </p:nvSpPr>
        <p:spPr bwMode="auto">
          <a:xfrm>
            <a:off x="2772329" y="805608"/>
            <a:ext cx="4023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Placebo,</a:t>
            </a:r>
            <a:endParaRPr kumimoji="0" lang="pt-BR" altLang="pt-B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61" name="Rectangle 116"/>
          <p:cNvSpPr>
            <a:spLocks noChangeArrowheads="1"/>
          </p:cNvSpPr>
          <p:nvPr/>
        </p:nvSpPr>
        <p:spPr bwMode="auto">
          <a:xfrm>
            <a:off x="3186132" y="805608"/>
            <a:ext cx="737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</a:t>
            </a:r>
            <a:endParaRPr kumimoji="0" lang="pt-BR" altLang="pt-B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62" name="Rectangle 117"/>
          <p:cNvSpPr>
            <a:spLocks noChangeArrowheads="1"/>
          </p:cNvSpPr>
          <p:nvPr/>
        </p:nvSpPr>
        <p:spPr bwMode="auto">
          <a:xfrm>
            <a:off x="3257390" y="805608"/>
            <a:ext cx="8656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 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63" name="Rectangle 118"/>
          <p:cNvSpPr>
            <a:spLocks noChangeArrowheads="1"/>
          </p:cNvSpPr>
          <p:nvPr/>
        </p:nvSpPr>
        <p:spPr bwMode="auto">
          <a:xfrm>
            <a:off x="3341151" y="805608"/>
            <a:ext cx="38953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previous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64" name="Rectangle 119"/>
          <p:cNvSpPr>
            <a:spLocks noChangeArrowheads="1"/>
          </p:cNvSpPr>
          <p:nvPr/>
        </p:nvSpPr>
        <p:spPr bwMode="auto">
          <a:xfrm>
            <a:off x="3743705" y="805608"/>
            <a:ext cx="24686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statin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65" name="Rectangle 120"/>
          <p:cNvSpPr>
            <a:spLocks noChangeArrowheads="1"/>
          </p:cNvSpPr>
          <p:nvPr/>
        </p:nvSpPr>
        <p:spPr bwMode="auto">
          <a:xfrm>
            <a:off x="4008735" y="805608"/>
            <a:ext cx="16671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use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66" name="Rectangle 121"/>
          <p:cNvSpPr>
            <a:spLocks noChangeArrowheads="1"/>
          </p:cNvSpPr>
          <p:nvPr/>
        </p:nvSpPr>
        <p:spPr bwMode="auto">
          <a:xfrm>
            <a:off x="5731579" y="969247"/>
            <a:ext cx="147476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Atorvastatin, Previous statin use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67" name="Rectangle 122"/>
          <p:cNvSpPr>
            <a:spLocks noChangeArrowheads="1"/>
          </p:cNvSpPr>
          <p:nvPr/>
        </p:nvSpPr>
        <p:spPr bwMode="auto">
          <a:xfrm>
            <a:off x="5735327" y="795200"/>
            <a:ext cx="4312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Placebo, </a:t>
            </a:r>
            <a:endParaRPr kumimoji="0" lang="pt-BR" altLang="pt-B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68" name="Rectangle 123"/>
          <p:cNvSpPr>
            <a:spLocks noChangeArrowheads="1"/>
          </p:cNvSpPr>
          <p:nvPr/>
        </p:nvSpPr>
        <p:spPr bwMode="auto">
          <a:xfrm>
            <a:off x="6149128" y="795200"/>
            <a:ext cx="6893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69" name="Rectangle 124"/>
          <p:cNvSpPr>
            <a:spLocks noChangeArrowheads="1"/>
          </p:cNvSpPr>
          <p:nvPr/>
        </p:nvSpPr>
        <p:spPr bwMode="auto">
          <a:xfrm>
            <a:off x="6215387" y="795200"/>
            <a:ext cx="33182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revious</a:t>
            </a:r>
            <a:endParaRPr kumimoji="0" lang="pt-BR" altLang="pt-B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70" name="Rectangle 125"/>
          <p:cNvSpPr>
            <a:spLocks noChangeArrowheads="1"/>
          </p:cNvSpPr>
          <p:nvPr/>
        </p:nvSpPr>
        <p:spPr bwMode="auto">
          <a:xfrm>
            <a:off x="6564180" y="795200"/>
            <a:ext cx="24686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statin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71" name="Rectangle 126"/>
          <p:cNvSpPr>
            <a:spLocks noChangeArrowheads="1"/>
          </p:cNvSpPr>
          <p:nvPr/>
        </p:nvSpPr>
        <p:spPr bwMode="auto">
          <a:xfrm>
            <a:off x="6827963" y="795200"/>
            <a:ext cx="16671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use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72" name="Rectangle 127"/>
          <p:cNvSpPr>
            <a:spLocks noChangeArrowheads="1"/>
          </p:cNvSpPr>
          <p:nvPr/>
        </p:nvSpPr>
        <p:spPr bwMode="auto">
          <a:xfrm>
            <a:off x="1665982" y="3651571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986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73" name="Rectangle 128"/>
          <p:cNvSpPr>
            <a:spLocks noChangeArrowheads="1"/>
          </p:cNvSpPr>
          <p:nvPr/>
        </p:nvSpPr>
        <p:spPr bwMode="auto">
          <a:xfrm>
            <a:off x="2259806" y="3651571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941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74" name="Rectangle 129"/>
          <p:cNvSpPr>
            <a:spLocks noChangeArrowheads="1"/>
          </p:cNvSpPr>
          <p:nvPr/>
        </p:nvSpPr>
        <p:spPr bwMode="auto">
          <a:xfrm>
            <a:off x="2851130" y="3651571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937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75" name="Rectangle 130"/>
          <p:cNvSpPr>
            <a:spLocks noChangeArrowheads="1"/>
          </p:cNvSpPr>
          <p:nvPr/>
        </p:nvSpPr>
        <p:spPr bwMode="auto">
          <a:xfrm>
            <a:off x="3444954" y="3651571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926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76" name="Rectangle 131"/>
          <p:cNvSpPr>
            <a:spLocks noChangeArrowheads="1"/>
          </p:cNvSpPr>
          <p:nvPr/>
        </p:nvSpPr>
        <p:spPr bwMode="auto">
          <a:xfrm>
            <a:off x="4038779" y="3651571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924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77" name="Rectangle 132"/>
          <p:cNvSpPr>
            <a:spLocks noChangeArrowheads="1"/>
          </p:cNvSpPr>
          <p:nvPr/>
        </p:nvSpPr>
        <p:spPr bwMode="auto">
          <a:xfrm>
            <a:off x="4632603" y="3651571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922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78" name="Rectangle 133"/>
          <p:cNvSpPr>
            <a:spLocks noChangeArrowheads="1"/>
          </p:cNvSpPr>
          <p:nvPr/>
        </p:nvSpPr>
        <p:spPr bwMode="auto">
          <a:xfrm>
            <a:off x="5223927" y="3651571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920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79" name="Rectangle 134"/>
          <p:cNvSpPr>
            <a:spLocks noChangeArrowheads="1"/>
          </p:cNvSpPr>
          <p:nvPr/>
        </p:nvSpPr>
        <p:spPr bwMode="auto">
          <a:xfrm>
            <a:off x="5821502" y="3651571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917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80" name="Rectangle 135"/>
          <p:cNvSpPr>
            <a:spLocks noChangeArrowheads="1"/>
          </p:cNvSpPr>
          <p:nvPr/>
        </p:nvSpPr>
        <p:spPr bwMode="auto">
          <a:xfrm>
            <a:off x="6415326" y="3651571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915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81" name="Rectangle 136"/>
          <p:cNvSpPr>
            <a:spLocks noChangeArrowheads="1"/>
          </p:cNvSpPr>
          <p:nvPr/>
        </p:nvSpPr>
        <p:spPr bwMode="auto">
          <a:xfrm>
            <a:off x="7009150" y="3651571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910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82" name="Rectangle 137"/>
          <p:cNvSpPr>
            <a:spLocks noChangeArrowheads="1"/>
          </p:cNvSpPr>
          <p:nvPr/>
        </p:nvSpPr>
        <p:spPr bwMode="auto">
          <a:xfrm>
            <a:off x="7602974" y="3651571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902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83" name="Rectangle 138"/>
          <p:cNvSpPr>
            <a:spLocks noChangeArrowheads="1"/>
          </p:cNvSpPr>
          <p:nvPr/>
        </p:nvSpPr>
        <p:spPr bwMode="auto">
          <a:xfrm>
            <a:off x="1665982" y="3858629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995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84" name="Rectangle 139"/>
          <p:cNvSpPr>
            <a:spLocks noChangeArrowheads="1"/>
          </p:cNvSpPr>
          <p:nvPr/>
        </p:nvSpPr>
        <p:spPr bwMode="auto">
          <a:xfrm>
            <a:off x="2259806" y="3858629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941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85" name="Rectangle 140"/>
          <p:cNvSpPr>
            <a:spLocks noChangeArrowheads="1"/>
          </p:cNvSpPr>
          <p:nvPr/>
        </p:nvSpPr>
        <p:spPr bwMode="auto">
          <a:xfrm>
            <a:off x="2851130" y="3858629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928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86" name="Rectangle 141"/>
          <p:cNvSpPr>
            <a:spLocks noChangeArrowheads="1"/>
          </p:cNvSpPr>
          <p:nvPr/>
        </p:nvSpPr>
        <p:spPr bwMode="auto">
          <a:xfrm>
            <a:off x="3444954" y="3858629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920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87" name="Rectangle 142"/>
          <p:cNvSpPr>
            <a:spLocks noChangeArrowheads="1"/>
          </p:cNvSpPr>
          <p:nvPr/>
        </p:nvSpPr>
        <p:spPr bwMode="auto">
          <a:xfrm>
            <a:off x="4038779" y="3858629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918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88" name="Rectangle 143"/>
          <p:cNvSpPr>
            <a:spLocks noChangeArrowheads="1"/>
          </p:cNvSpPr>
          <p:nvPr/>
        </p:nvSpPr>
        <p:spPr bwMode="auto">
          <a:xfrm>
            <a:off x="4632603" y="3858629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915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89" name="Rectangle 144"/>
          <p:cNvSpPr>
            <a:spLocks noChangeArrowheads="1"/>
          </p:cNvSpPr>
          <p:nvPr/>
        </p:nvSpPr>
        <p:spPr bwMode="auto">
          <a:xfrm>
            <a:off x="5223927" y="3858629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911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90" name="Rectangle 145"/>
          <p:cNvSpPr>
            <a:spLocks noChangeArrowheads="1"/>
          </p:cNvSpPr>
          <p:nvPr/>
        </p:nvSpPr>
        <p:spPr bwMode="auto">
          <a:xfrm>
            <a:off x="5821502" y="3858629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909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91" name="Rectangle 146"/>
          <p:cNvSpPr>
            <a:spLocks noChangeArrowheads="1"/>
          </p:cNvSpPr>
          <p:nvPr/>
        </p:nvSpPr>
        <p:spPr bwMode="auto">
          <a:xfrm>
            <a:off x="6415326" y="3858629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907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92" name="Rectangle 147"/>
          <p:cNvSpPr>
            <a:spLocks noChangeArrowheads="1"/>
          </p:cNvSpPr>
          <p:nvPr/>
        </p:nvSpPr>
        <p:spPr bwMode="auto">
          <a:xfrm>
            <a:off x="7009150" y="3858629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903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93" name="Rectangle 148"/>
          <p:cNvSpPr>
            <a:spLocks noChangeArrowheads="1"/>
          </p:cNvSpPr>
          <p:nvPr/>
        </p:nvSpPr>
        <p:spPr bwMode="auto">
          <a:xfrm>
            <a:off x="7602974" y="3858629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888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94" name="Rectangle 149"/>
          <p:cNvSpPr>
            <a:spLocks noChangeArrowheads="1"/>
          </p:cNvSpPr>
          <p:nvPr/>
        </p:nvSpPr>
        <p:spPr bwMode="auto">
          <a:xfrm>
            <a:off x="1665982" y="4175715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365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95" name="Rectangle 150"/>
          <p:cNvSpPr>
            <a:spLocks noChangeArrowheads="1"/>
          </p:cNvSpPr>
          <p:nvPr/>
        </p:nvSpPr>
        <p:spPr bwMode="auto">
          <a:xfrm>
            <a:off x="2259806" y="4175715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354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96" name="Rectangle 151"/>
          <p:cNvSpPr>
            <a:spLocks noChangeArrowheads="1"/>
          </p:cNvSpPr>
          <p:nvPr/>
        </p:nvSpPr>
        <p:spPr bwMode="auto">
          <a:xfrm>
            <a:off x="2851130" y="4175715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353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97" name="Rectangle 152"/>
          <p:cNvSpPr>
            <a:spLocks noChangeArrowheads="1"/>
          </p:cNvSpPr>
          <p:nvPr/>
        </p:nvSpPr>
        <p:spPr bwMode="auto">
          <a:xfrm>
            <a:off x="3444954" y="4175715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350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98" name="Rectangle 153"/>
          <p:cNvSpPr>
            <a:spLocks noChangeArrowheads="1"/>
          </p:cNvSpPr>
          <p:nvPr/>
        </p:nvSpPr>
        <p:spPr bwMode="auto">
          <a:xfrm>
            <a:off x="4038779" y="4175715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349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99" name="Rectangle 154"/>
          <p:cNvSpPr>
            <a:spLocks noChangeArrowheads="1"/>
          </p:cNvSpPr>
          <p:nvPr/>
        </p:nvSpPr>
        <p:spPr bwMode="auto">
          <a:xfrm>
            <a:off x="4632603" y="4175715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348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00" name="Rectangle 155"/>
          <p:cNvSpPr>
            <a:spLocks noChangeArrowheads="1"/>
          </p:cNvSpPr>
          <p:nvPr/>
        </p:nvSpPr>
        <p:spPr bwMode="auto">
          <a:xfrm>
            <a:off x="5223927" y="4175715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346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01" name="Rectangle 156"/>
          <p:cNvSpPr>
            <a:spLocks noChangeArrowheads="1"/>
          </p:cNvSpPr>
          <p:nvPr/>
        </p:nvSpPr>
        <p:spPr bwMode="auto">
          <a:xfrm>
            <a:off x="5821502" y="4175715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344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02" name="Rectangle 157"/>
          <p:cNvSpPr>
            <a:spLocks noChangeArrowheads="1"/>
          </p:cNvSpPr>
          <p:nvPr/>
        </p:nvSpPr>
        <p:spPr bwMode="auto">
          <a:xfrm>
            <a:off x="6415326" y="4175715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339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03" name="Rectangle 158"/>
          <p:cNvSpPr>
            <a:spLocks noChangeArrowheads="1"/>
          </p:cNvSpPr>
          <p:nvPr/>
        </p:nvSpPr>
        <p:spPr bwMode="auto">
          <a:xfrm>
            <a:off x="7009150" y="4175715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338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04" name="Rectangle 159"/>
          <p:cNvSpPr>
            <a:spLocks noChangeArrowheads="1"/>
          </p:cNvSpPr>
          <p:nvPr/>
        </p:nvSpPr>
        <p:spPr bwMode="auto">
          <a:xfrm>
            <a:off x="7602974" y="4175715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333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05" name="Rectangle 160"/>
          <p:cNvSpPr>
            <a:spLocks noChangeArrowheads="1"/>
          </p:cNvSpPr>
          <p:nvPr/>
        </p:nvSpPr>
        <p:spPr bwMode="auto">
          <a:xfrm>
            <a:off x="1678484" y="4377770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364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06" name="Rectangle 161"/>
          <p:cNvSpPr>
            <a:spLocks noChangeArrowheads="1"/>
          </p:cNvSpPr>
          <p:nvPr/>
        </p:nvSpPr>
        <p:spPr bwMode="auto">
          <a:xfrm>
            <a:off x="2273558" y="4377770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342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07" name="Rectangle 162"/>
          <p:cNvSpPr>
            <a:spLocks noChangeArrowheads="1"/>
          </p:cNvSpPr>
          <p:nvPr/>
        </p:nvSpPr>
        <p:spPr bwMode="auto">
          <a:xfrm>
            <a:off x="2866132" y="4377770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339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08" name="Rectangle 163"/>
          <p:cNvSpPr>
            <a:spLocks noChangeArrowheads="1"/>
          </p:cNvSpPr>
          <p:nvPr/>
        </p:nvSpPr>
        <p:spPr bwMode="auto">
          <a:xfrm>
            <a:off x="3458706" y="4377770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339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09" name="Rectangle 164"/>
          <p:cNvSpPr>
            <a:spLocks noChangeArrowheads="1"/>
          </p:cNvSpPr>
          <p:nvPr/>
        </p:nvSpPr>
        <p:spPr bwMode="auto">
          <a:xfrm>
            <a:off x="4051280" y="4377770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339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10" name="Rectangle 165"/>
          <p:cNvSpPr>
            <a:spLocks noChangeArrowheads="1"/>
          </p:cNvSpPr>
          <p:nvPr/>
        </p:nvSpPr>
        <p:spPr bwMode="auto">
          <a:xfrm>
            <a:off x="4645104" y="4377770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338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11" name="Rectangle 166"/>
          <p:cNvSpPr>
            <a:spLocks noChangeArrowheads="1"/>
          </p:cNvSpPr>
          <p:nvPr/>
        </p:nvSpPr>
        <p:spPr bwMode="auto">
          <a:xfrm>
            <a:off x="5238929" y="4377770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338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12" name="Rectangle 167"/>
          <p:cNvSpPr>
            <a:spLocks noChangeArrowheads="1"/>
          </p:cNvSpPr>
          <p:nvPr/>
        </p:nvSpPr>
        <p:spPr bwMode="auto">
          <a:xfrm>
            <a:off x="5836504" y="4377770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338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13" name="Rectangle 168"/>
          <p:cNvSpPr>
            <a:spLocks noChangeArrowheads="1"/>
          </p:cNvSpPr>
          <p:nvPr/>
        </p:nvSpPr>
        <p:spPr bwMode="auto">
          <a:xfrm>
            <a:off x="6429078" y="4377770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337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14" name="Rectangle 169"/>
          <p:cNvSpPr>
            <a:spLocks noChangeArrowheads="1"/>
          </p:cNvSpPr>
          <p:nvPr/>
        </p:nvSpPr>
        <p:spPr bwMode="auto">
          <a:xfrm>
            <a:off x="7021652" y="4377770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336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15" name="Rectangle 170"/>
          <p:cNvSpPr>
            <a:spLocks noChangeArrowheads="1"/>
          </p:cNvSpPr>
          <p:nvPr/>
        </p:nvSpPr>
        <p:spPr bwMode="auto">
          <a:xfrm>
            <a:off x="7615476" y="4377770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328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16" name="Rectangle 171"/>
          <p:cNvSpPr>
            <a:spLocks noChangeArrowheads="1"/>
          </p:cNvSpPr>
          <p:nvPr/>
        </p:nvSpPr>
        <p:spPr bwMode="auto">
          <a:xfrm>
            <a:off x="1125915" y="3838623"/>
            <a:ext cx="37350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Placebo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17" name="Rectangle 172"/>
          <p:cNvSpPr>
            <a:spLocks noChangeArrowheads="1"/>
          </p:cNvSpPr>
          <p:nvPr/>
        </p:nvSpPr>
        <p:spPr bwMode="auto">
          <a:xfrm>
            <a:off x="637553" y="3470523"/>
            <a:ext cx="110447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 </a:t>
            </a:r>
            <a:r>
              <a:rPr kumimoji="0" lang="pt-BR" altLang="pt-BR" sz="80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previous</a:t>
            </a:r>
            <a:r>
              <a:rPr kumimoji="0" lang="pt-BR" altLang="pt-BR" sz="80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pt-BR" altLang="pt-BR" sz="80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statin</a:t>
            </a:r>
            <a:r>
              <a:rPr kumimoji="0" lang="pt-BR" altLang="pt-BR" sz="80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use</a:t>
            </a:r>
          </a:p>
        </p:txBody>
      </p:sp>
      <p:sp>
        <p:nvSpPr>
          <p:cNvPr id="618" name="Rectangle 173"/>
          <p:cNvSpPr>
            <a:spLocks noChangeArrowheads="1"/>
          </p:cNvSpPr>
          <p:nvPr/>
        </p:nvSpPr>
        <p:spPr bwMode="auto">
          <a:xfrm>
            <a:off x="737116" y="3470523"/>
            <a:ext cx="288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pt-BR" altLang="pt-B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19" name="Rectangle 177"/>
          <p:cNvSpPr>
            <a:spLocks noChangeArrowheads="1"/>
          </p:cNvSpPr>
          <p:nvPr/>
        </p:nvSpPr>
        <p:spPr bwMode="auto">
          <a:xfrm>
            <a:off x="639167" y="3305174"/>
            <a:ext cx="19877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No. </a:t>
            </a:r>
            <a:endParaRPr kumimoji="0" lang="pt-BR" altLang="pt-B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20" name="Rectangle 178"/>
          <p:cNvSpPr>
            <a:spLocks noChangeArrowheads="1"/>
          </p:cNvSpPr>
          <p:nvPr/>
        </p:nvSpPr>
        <p:spPr bwMode="auto">
          <a:xfrm>
            <a:off x="845443" y="3305174"/>
            <a:ext cx="8335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at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21" name="Rectangle 179"/>
          <p:cNvSpPr>
            <a:spLocks noChangeArrowheads="1"/>
          </p:cNvSpPr>
          <p:nvPr/>
        </p:nvSpPr>
        <p:spPr bwMode="auto">
          <a:xfrm>
            <a:off x="975460" y="3305174"/>
            <a:ext cx="17312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9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risk</a:t>
            </a:r>
            <a:endParaRPr kumimoji="0" lang="pt-BR" altLang="pt-B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22" name="Rectangle 180"/>
          <p:cNvSpPr>
            <a:spLocks noChangeArrowheads="1"/>
          </p:cNvSpPr>
          <p:nvPr/>
        </p:nvSpPr>
        <p:spPr bwMode="auto">
          <a:xfrm>
            <a:off x="973402" y="3640569"/>
            <a:ext cx="54502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Atorvastatin</a:t>
            </a:r>
            <a:endParaRPr kumimoji="0" lang="pt-BR" altLang="pt-B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23" name="Rectangle 185"/>
          <p:cNvSpPr>
            <a:spLocks noChangeArrowheads="1"/>
          </p:cNvSpPr>
          <p:nvPr/>
        </p:nvSpPr>
        <p:spPr bwMode="auto">
          <a:xfrm>
            <a:off x="1125915" y="4377770"/>
            <a:ext cx="37350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Placebo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24" name="Rectangle 186"/>
          <p:cNvSpPr>
            <a:spLocks noChangeArrowheads="1"/>
          </p:cNvSpPr>
          <p:nvPr/>
        </p:nvSpPr>
        <p:spPr bwMode="auto">
          <a:xfrm>
            <a:off x="994655" y="4151708"/>
            <a:ext cx="54502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Atorvastatin</a:t>
            </a:r>
            <a:endParaRPr kumimoji="0" lang="pt-BR" altLang="pt-BR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25" name="Rectangle 172"/>
          <p:cNvSpPr>
            <a:spLocks noChangeArrowheads="1"/>
          </p:cNvSpPr>
          <p:nvPr/>
        </p:nvSpPr>
        <p:spPr bwMode="auto">
          <a:xfrm>
            <a:off x="639167" y="4007747"/>
            <a:ext cx="94577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80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Previous</a:t>
            </a:r>
            <a:r>
              <a:rPr kumimoji="0" lang="pt-BR" altLang="pt-BR" sz="80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pt-BR" altLang="pt-BR" sz="80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statin</a:t>
            </a:r>
            <a:r>
              <a:rPr kumimoji="0" lang="pt-BR" altLang="pt-BR" sz="80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use</a:t>
            </a:r>
          </a:p>
        </p:txBody>
      </p:sp>
      <p:sp>
        <p:nvSpPr>
          <p:cNvPr id="627" name="CaixaDeTexto 626"/>
          <p:cNvSpPr txBox="1"/>
          <p:nvPr/>
        </p:nvSpPr>
        <p:spPr>
          <a:xfrm rot="16200000">
            <a:off x="360448" y="1636699"/>
            <a:ext cx="1837220" cy="211213"/>
          </a:xfrm>
          <a:prstGeom prst="rect">
            <a:avLst/>
          </a:prstGeom>
          <a:noFill/>
        </p:spPr>
        <p:txBody>
          <a:bodyPr wrap="square" lIns="72009" tIns="36005" rIns="72009" bIns="36005" rtlCol="0">
            <a:spAutoFit/>
          </a:bodyPr>
          <a:lstStyle/>
          <a:p>
            <a:pPr defTabSz="720090" fontAlgn="auto">
              <a:spcBef>
                <a:spcPts val="0"/>
              </a:spcBef>
              <a:spcAft>
                <a:spcPts val="0"/>
              </a:spcAft>
            </a:pPr>
            <a:r>
              <a:rPr lang="pt-BR" sz="900" b="0" i="0" dirty="0" err="1">
                <a:solidFill>
                  <a:prstClr val="whit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Cumulative</a:t>
            </a:r>
            <a:r>
              <a:rPr lang="pt-BR" sz="900" b="0" i="0" dirty="0">
                <a:solidFill>
                  <a:prstClr val="whit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MACE </a:t>
            </a:r>
            <a:r>
              <a:rPr lang="pt-BR" sz="900" b="0" i="0" dirty="0" err="1">
                <a:solidFill>
                  <a:prstClr val="whit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Incidence</a:t>
            </a:r>
            <a:r>
              <a:rPr lang="pt-BR" sz="900" b="0" i="0" dirty="0">
                <a:solidFill>
                  <a:prstClr val="whit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(%) </a:t>
            </a:r>
          </a:p>
        </p:txBody>
      </p:sp>
      <p:sp>
        <p:nvSpPr>
          <p:cNvPr id="146" name="Rectangle 23"/>
          <p:cNvSpPr>
            <a:spLocks noChangeArrowheads="1"/>
          </p:cNvSpPr>
          <p:nvPr/>
        </p:nvSpPr>
        <p:spPr bwMode="auto">
          <a:xfrm>
            <a:off x="4993794" y="2899491"/>
            <a:ext cx="272831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72009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900" b="0" i="0" kern="0" dirty="0">
                <a:solidFill>
                  <a:prstClr val="white"/>
                </a:solidFill>
                <a:ea typeface="+mn-ea"/>
              </a:rPr>
              <a:t>Yes</a:t>
            </a: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 </a:t>
            </a:r>
            <a:r>
              <a:rPr kumimoji="0" lang="pt-BR" altLang="pt-BR" sz="9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Hazard</a:t>
            </a: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pt-BR" altLang="pt-BR" sz="9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ratio</a:t>
            </a: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0.65 </a:t>
            </a:r>
            <a:r>
              <a:rPr kumimoji="0" lang="pt-BR" altLang="pt-BR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kumimoji="0" lang="pt-BR" altLang="pt-BR" sz="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95% </a:t>
            </a:r>
            <a:r>
              <a:rPr kumimoji="0" lang="pt-BR" altLang="pt-B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CI,</a:t>
            </a:r>
            <a:r>
              <a:rPr kumimoji="0" lang="pt-BR" altLang="pt-BR" sz="900" b="0" i="0" u="none" strike="noStrike" kern="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0.36 – 1.19</a:t>
            </a:r>
            <a:r>
              <a:rPr kumimoji="0" lang="pt-BR" altLang="pt-BR" sz="900" b="0" i="0" u="none" strike="noStrike" kern="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); </a:t>
            </a:r>
            <a:r>
              <a:rPr kumimoji="0" lang="pt-BR" altLang="pt-BR" sz="900" b="0" i="0" u="none" strike="noStrike" kern="0" cap="none" spc="0" normalizeH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p=0.16</a:t>
            </a:r>
            <a:r>
              <a:rPr kumimoji="0" lang="pt-BR" altLang="pt-BR" sz="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pt-BR" altLang="pt-BR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0493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hidden">
          <a:xfrm>
            <a:off x="534652" y="1563408"/>
            <a:ext cx="8383587" cy="1346047"/>
          </a:xfrm>
          <a:prstGeom prst="rect">
            <a:avLst/>
          </a:prstGeom>
          <a:solidFill>
            <a:srgbClr val="14202E"/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6" y="294813"/>
            <a:ext cx="7769225" cy="566738"/>
          </a:xfrm>
        </p:spPr>
        <p:txBody>
          <a:bodyPr/>
          <a:lstStyle/>
          <a:p>
            <a:pPr eaLnBrk="1" hangingPunct="1"/>
            <a:r>
              <a:rPr lang="en-US" dirty="0"/>
              <a:t>BACKGROUND</a:t>
            </a:r>
            <a:endParaRPr lang="en-US" sz="25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20349" y="1591839"/>
            <a:ext cx="8231188" cy="1251807"/>
          </a:xfrm>
        </p:spPr>
        <p:txBody>
          <a:bodyPr/>
          <a:lstStyle/>
          <a:p>
            <a:pPr lvl="1" eaLnBrk="1" hangingPunct="1"/>
            <a:r>
              <a:rPr lang="en-US" dirty="0"/>
              <a:t>In the SECURE-PCI trial, loading doses of atorvastatin did not improve clinical outcomes in patients with acute coronary syndrome, but a potential benefit was identified in the subgroup of patients who underwent percutaneous coronary intervention (PCI) </a:t>
            </a:r>
            <a:endParaRPr lang="en-US" sz="2100" dirty="0"/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m 8" descr="BCRI - by AGIEP_branco.wm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90" y="195264"/>
            <a:ext cx="8651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Z:\Biblioteca\Logo\IP\R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90" y="50800"/>
            <a:ext cx="108108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5"/>
          <p:cNvSpPr>
            <a:spLocks noChangeArrowheads="1"/>
          </p:cNvSpPr>
          <p:nvPr/>
        </p:nvSpPr>
        <p:spPr bwMode="hidden">
          <a:xfrm>
            <a:off x="534652" y="3584164"/>
            <a:ext cx="8383587" cy="754639"/>
          </a:xfrm>
          <a:prstGeom prst="rect">
            <a:avLst/>
          </a:prstGeom>
          <a:solidFill>
            <a:srgbClr val="14202E"/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12762" y="3685633"/>
            <a:ext cx="8231188" cy="744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10000"/>
              <a:buChar char="•"/>
              <a:defRPr sz="2100" b="1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 2" pitchFamily="18" charset="2"/>
              <a:buChar char="¡"/>
              <a:defRPr sz="1800" b="1" baseline="0">
                <a:solidFill>
                  <a:schemeClr val="tx1"/>
                </a:solidFill>
                <a:latin typeface="+mn-lt"/>
              </a:defRPr>
            </a:lvl2pPr>
            <a:lvl3pPr marL="857250" indent="-17145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600" b="1" baseline="0">
                <a:solidFill>
                  <a:schemeClr val="tx1"/>
                </a:solidFill>
                <a:latin typeface="+mn-lt"/>
              </a:defRPr>
            </a:lvl3pPr>
            <a:lvl4pPr marL="1200150" indent="-17145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400" b="1" baseline="0">
                <a:solidFill>
                  <a:schemeClr val="tx1"/>
                </a:solidFill>
                <a:latin typeface="+mj-lt"/>
              </a:defRPr>
            </a:lvl4pPr>
            <a:lvl5pPr marL="1543050" indent="-171450" algn="l" rtl="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1200" b="1" baseline="0">
                <a:solidFill>
                  <a:schemeClr val="tx1"/>
                </a:solidFill>
                <a:latin typeface="+mn-lt"/>
              </a:defRPr>
            </a:lvl5pPr>
            <a:lvl6pPr marL="1885950" indent="-171450" algn="l" rtl="0" fontAlgn="base">
              <a:spcBef>
                <a:spcPct val="30000"/>
              </a:spcBef>
              <a:spcAft>
                <a:spcPct val="0"/>
              </a:spcAft>
              <a:buChar char="»"/>
              <a:defRPr sz="1500" b="1">
                <a:solidFill>
                  <a:schemeClr val="tx1"/>
                </a:solidFill>
                <a:latin typeface="+mn-lt"/>
              </a:defRPr>
            </a:lvl6pPr>
            <a:lvl7pPr marL="2228850" indent="-171450" algn="l" rtl="0" fontAlgn="base">
              <a:spcBef>
                <a:spcPct val="30000"/>
              </a:spcBef>
              <a:spcAft>
                <a:spcPct val="0"/>
              </a:spcAft>
              <a:buChar char="»"/>
              <a:defRPr sz="1500" b="1">
                <a:solidFill>
                  <a:schemeClr val="tx1"/>
                </a:solidFill>
                <a:latin typeface="+mn-lt"/>
              </a:defRPr>
            </a:lvl7pPr>
            <a:lvl8pPr marL="2571750" indent="-171450" algn="l" rtl="0" fontAlgn="base">
              <a:spcBef>
                <a:spcPct val="30000"/>
              </a:spcBef>
              <a:spcAft>
                <a:spcPct val="0"/>
              </a:spcAft>
              <a:buChar char="»"/>
              <a:defRPr sz="1500" b="1">
                <a:solidFill>
                  <a:schemeClr val="tx1"/>
                </a:solidFill>
                <a:latin typeface="+mn-lt"/>
              </a:defRPr>
            </a:lvl8pPr>
            <a:lvl9pPr marL="2914650" indent="-171450" algn="l" rtl="0" fontAlgn="base">
              <a:spcBef>
                <a:spcPct val="30000"/>
              </a:spcBef>
              <a:spcAft>
                <a:spcPct val="0"/>
              </a:spcAft>
              <a:buChar char="»"/>
              <a:defRPr sz="1500" b="1"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hangingPunct="1"/>
            <a:r>
              <a:rPr lang="en-US" i="0" kern="0" dirty="0"/>
              <a:t>We hypothesize that the potential benefit of loading statins pre-PCI might be related to the timing of the statin administration before PCI</a:t>
            </a:r>
            <a:endParaRPr lang="en-US" sz="2100" i="0" kern="0" dirty="0"/>
          </a:p>
        </p:txBody>
      </p:sp>
      <p:sp>
        <p:nvSpPr>
          <p:cNvPr id="3" name="Retângulo 2"/>
          <p:cNvSpPr/>
          <p:nvPr/>
        </p:nvSpPr>
        <p:spPr>
          <a:xfrm>
            <a:off x="5573457" y="3015233"/>
            <a:ext cx="33295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/>
              <a:t>JAMA. 2018 </a:t>
            </a:r>
            <a:r>
              <a:rPr lang="pt-BR" sz="1400" dirty="0" err="1"/>
              <a:t>Apr</a:t>
            </a:r>
            <a:r>
              <a:rPr lang="pt-BR" sz="1400" dirty="0"/>
              <a:t> 3;319(13):1331-1340.</a:t>
            </a:r>
          </a:p>
        </p:txBody>
      </p:sp>
    </p:spTree>
    <p:extLst>
      <p:ext uri="{BB962C8B-B14F-4D97-AF65-F5344CB8AC3E}">
        <p14:creationId xmlns:p14="http://schemas.microsoft.com/office/powerpoint/2010/main" val="330751086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BBD3EBB0-1731-44C7-8075-F90EF76AA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3" y="771525"/>
            <a:ext cx="8813800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46038" rIns="360000" bIns="46038"/>
          <a:lstStyle>
            <a:lvl1pPr defTabSz="85248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76237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52488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7623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5248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7623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52488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7623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52488" eaLnBrk="0" hangingPunct="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7623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7623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7623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7623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7623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8524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3762375" algn="l"/>
              </a:tabLst>
              <a:defRPr/>
            </a:pPr>
            <a:r>
              <a:rPr kumimoji="0" lang="en-US" altLang="pt-BR" sz="1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charset="0"/>
              </a:rPr>
              <a:t>Trial Steering Committee</a:t>
            </a:r>
            <a:r>
              <a:rPr kumimoji="0" lang="en-US" altLang="pt-BR" sz="1400" b="1" i="1" u="none" strike="noStrike" kern="1200" cap="none" spc="0" normalizeH="0" baseline="0" noProof="0" dirty="0">
                <a:ln>
                  <a:noFill/>
                </a:ln>
                <a:solidFill>
                  <a:srgbClr val="002E4B"/>
                </a:solidFill>
                <a:effectLst/>
                <a:uLnTx/>
                <a:uFillTx/>
                <a:latin typeface="Arial" panose="020B0604020202020204" pitchFamily="34" charset="0"/>
                <a:cs typeface="Arial" charset="0"/>
              </a:rPr>
              <a:t>	 	</a:t>
            </a:r>
          </a:p>
          <a:p>
            <a:pPr marL="0" marR="0" lvl="0" indent="0" algn="l" defTabSz="8524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2375" algn="l"/>
              </a:tabLst>
              <a:defRPr/>
            </a:pPr>
            <a:r>
              <a:rPr kumimoji="0" lang="pt-BR" altLang="pt-BR" sz="1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charset="0"/>
              </a:rPr>
              <a:t>Dr. Otávio </a:t>
            </a:r>
            <a:r>
              <a:rPr kumimoji="0" lang="pt-BR" altLang="pt-BR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charset="0"/>
              </a:rPr>
              <a:t>Berwanger</a:t>
            </a:r>
            <a:r>
              <a:rPr kumimoji="0" lang="pt-BR" altLang="pt-BR" sz="1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charset="0"/>
              </a:rPr>
              <a:t> (</a:t>
            </a:r>
            <a:r>
              <a:rPr kumimoji="0" lang="pt-BR" altLang="pt-BR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charset="0"/>
              </a:rPr>
              <a:t>Co-Chair</a:t>
            </a:r>
            <a:r>
              <a:rPr kumimoji="0" lang="pt-BR" altLang="pt-BR" sz="1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charset="0"/>
              </a:rPr>
              <a:t>)</a:t>
            </a:r>
          </a:p>
          <a:p>
            <a:pPr marL="0" marR="0" lvl="0" indent="0" algn="l" defTabSz="8524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2375" algn="l"/>
              </a:tabLst>
              <a:defRPr/>
            </a:pPr>
            <a:r>
              <a:rPr kumimoji="0" lang="pt-BR" altLang="pt-BR" sz="1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charset="0"/>
              </a:rPr>
              <a:t>Dr Renato </a:t>
            </a:r>
            <a:r>
              <a:rPr kumimoji="0" lang="pt-BR" altLang="pt-BR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charset="0"/>
              </a:rPr>
              <a:t>Delascio</a:t>
            </a:r>
            <a:r>
              <a:rPr kumimoji="0" lang="pt-BR" altLang="pt-BR" sz="1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charset="0"/>
              </a:rPr>
              <a:t> Lopes (</a:t>
            </a:r>
            <a:r>
              <a:rPr kumimoji="0" lang="pt-BR" altLang="pt-BR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charset="0"/>
              </a:rPr>
              <a:t>Co-Chair</a:t>
            </a:r>
            <a:r>
              <a:rPr kumimoji="0" lang="pt-BR" altLang="pt-BR" sz="1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charset="0"/>
              </a:rPr>
              <a:t>)</a:t>
            </a:r>
          </a:p>
          <a:p>
            <a:pPr marL="0" marR="0" lvl="0" indent="0" algn="l" defTabSz="8524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2375" algn="l"/>
              </a:tabLst>
              <a:defRPr/>
            </a:pPr>
            <a:r>
              <a:rPr kumimoji="0" lang="pt-BR" altLang="pt-BR" sz="1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charset="0"/>
              </a:rPr>
              <a:t>Dr Luiz Alberto Mattos</a:t>
            </a:r>
          </a:p>
          <a:p>
            <a:pPr marL="0" marR="0" lvl="0" indent="0" algn="l" defTabSz="8524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2375" algn="l"/>
              </a:tabLst>
              <a:defRPr/>
            </a:pPr>
            <a:r>
              <a:rPr kumimoji="0" lang="pt-BR" altLang="pt-BR" sz="1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charset="0"/>
              </a:rPr>
              <a:t>Dr. Alexandre Biasi Cavalcanti</a:t>
            </a:r>
          </a:p>
          <a:p>
            <a:pPr marL="0" marR="0" lvl="0" indent="0" algn="l" defTabSz="8524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2375" algn="l"/>
              </a:tabLst>
              <a:defRPr/>
            </a:pPr>
            <a:r>
              <a:rPr kumimoji="0" lang="pt-BR" altLang="pt-BR" sz="1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charset="0"/>
              </a:rPr>
              <a:t>Dr. Pedro G. M. de Barros e Silva</a:t>
            </a:r>
          </a:p>
          <a:p>
            <a:pPr marL="0" marR="0" lvl="0" indent="0" algn="l" defTabSz="8524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2375" algn="l"/>
              </a:tabLst>
              <a:defRPr/>
            </a:pPr>
            <a:r>
              <a:rPr kumimoji="0" lang="pt-BR" altLang="pt-BR" sz="1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charset="0"/>
              </a:rPr>
              <a:t>Dr. Hélio Penna Guimarães</a:t>
            </a:r>
          </a:p>
          <a:p>
            <a:pPr marL="0" marR="0" lvl="0" indent="0" algn="l" defTabSz="8524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2375" algn="l"/>
              </a:tabLst>
              <a:defRPr/>
            </a:pPr>
            <a:r>
              <a:rPr kumimoji="0" lang="pt-BR" altLang="pt-BR" sz="1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charset="0"/>
              </a:rPr>
              <a:t>Dr. Amanda Sousa</a:t>
            </a:r>
          </a:p>
          <a:p>
            <a:pPr marL="0" marR="0" lvl="0" indent="0" algn="l" defTabSz="8524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2375" algn="l"/>
              </a:tabLst>
              <a:defRPr/>
            </a:pPr>
            <a:r>
              <a:rPr kumimoji="0" lang="pt-BR" altLang="pt-BR" sz="1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charset="0"/>
              </a:rPr>
              <a:t>Dr. José Eduardo Sousa</a:t>
            </a:r>
          </a:p>
          <a:p>
            <a:pPr marL="0" marR="0" lvl="0" indent="0" algn="l" defTabSz="8524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2375" algn="l"/>
              </a:tabLst>
              <a:defRPr/>
            </a:pPr>
            <a:r>
              <a:rPr kumimoji="0" lang="pt-BR" altLang="pt-BR" sz="1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charset="0"/>
              </a:rPr>
              <a:t>Dr. Roberto </a:t>
            </a:r>
            <a:r>
              <a:rPr kumimoji="0" lang="pt-BR" altLang="pt-BR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charset="0"/>
              </a:rPr>
              <a:t>Giraldez</a:t>
            </a:r>
            <a:endParaRPr kumimoji="0" lang="pt-BR" altLang="pt-BR" sz="14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charset="0"/>
            </a:endParaRPr>
          </a:p>
          <a:p>
            <a:pPr marL="0" marR="0" lvl="0" indent="0" algn="l" defTabSz="8524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2375" algn="l"/>
              </a:tabLst>
              <a:defRPr/>
            </a:pPr>
            <a:r>
              <a:rPr kumimoji="0" lang="en-US" altLang="pt-BR" sz="1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charset="0"/>
              </a:rPr>
              <a:t>Dr. Christopher B. Granger</a:t>
            </a:r>
            <a:endParaRPr kumimoji="0" lang="pt-BR" altLang="pt-BR" sz="14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charset="0"/>
            </a:endParaRPr>
          </a:p>
          <a:p>
            <a:pPr marL="0" marR="0" lvl="0" indent="0" algn="l" defTabSz="8524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2375" algn="l"/>
              </a:tabLst>
              <a:defRPr/>
            </a:pPr>
            <a:r>
              <a:rPr kumimoji="0" lang="en-US" altLang="pt-BR" sz="1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charset="0"/>
              </a:rPr>
              <a:t>Dr. John H. Alexander</a:t>
            </a:r>
            <a:endParaRPr kumimoji="0" lang="pt-BR" altLang="pt-BR" sz="14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charset="0"/>
            </a:endParaRPr>
          </a:p>
          <a:p>
            <a:pPr marL="0" marR="0" lvl="0" indent="0" algn="l" defTabSz="852488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2375" algn="l"/>
              </a:tabLst>
              <a:defRPr/>
            </a:pPr>
            <a:endParaRPr kumimoji="0" lang="pt-BR" altLang="pt-BR" sz="1400" b="1" i="1" u="none" strike="noStrike" kern="1200" cap="none" spc="0" normalizeH="0" baseline="0" noProof="0" dirty="0">
              <a:ln>
                <a:noFill/>
              </a:ln>
              <a:solidFill>
                <a:srgbClr val="002E4B"/>
              </a:solidFill>
              <a:effectLst/>
              <a:uLnTx/>
              <a:uFillTx/>
              <a:latin typeface="Arial" panose="020B0604020202020204" pitchFamily="34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kumimoji="0" lang="en-US" altLang="pt-BR" sz="1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charset="0"/>
              </a:rPr>
              <a:t>Study Coordinating </a:t>
            </a:r>
            <a:r>
              <a:rPr lang="en-US" altLang="pt-BR" sz="1400" noProof="0" dirty="0" smtClean="0">
                <a:solidFill>
                  <a:srgbClr val="FFFF00"/>
                </a:solidFill>
                <a:latin typeface="Arial" panose="020B0604020202020204" pitchFamily="34" charset="0"/>
              </a:rPr>
              <a:t>Centers             </a:t>
            </a:r>
            <a:r>
              <a:rPr lang="en-US" altLang="pt-BR" sz="1400" dirty="0" smtClean="0">
                <a:solidFill>
                  <a:srgbClr val="FFFF00"/>
                </a:solidFill>
                <a:latin typeface="Arial" panose="020B0604020202020204" pitchFamily="34" charset="0"/>
              </a:rPr>
              <a:t>                                         </a:t>
            </a:r>
            <a:r>
              <a:rPr lang="en-US" altLang="pt-BR" sz="1400" dirty="0">
                <a:solidFill>
                  <a:srgbClr val="FFFF00"/>
                </a:solidFill>
                <a:latin typeface="Arial" panose="020B0604020202020204" pitchFamily="34" charset="0"/>
              </a:rPr>
              <a:t>Funding Source</a:t>
            </a:r>
            <a:endParaRPr kumimoji="0" lang="en-US" altLang="pt-BR" sz="14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charset="0"/>
            </a:endParaRPr>
          </a:p>
          <a:p>
            <a:pPr lvl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en-US" altLang="pt-BR" sz="1400" dirty="0">
                <a:solidFill>
                  <a:srgbClr val="FFFFFF"/>
                </a:solidFill>
                <a:latin typeface="Arial" panose="020B0604020202020204" pitchFamily="34" charset="0"/>
              </a:rPr>
              <a:t>Research Institute – Heart Hospital (</a:t>
            </a:r>
            <a:r>
              <a:rPr lang="en-US" altLang="pt-BR" sz="1400" dirty="0" err="1">
                <a:solidFill>
                  <a:srgbClr val="FFFFFF"/>
                </a:solidFill>
                <a:latin typeface="Arial" panose="020B0604020202020204" pitchFamily="34" charset="0"/>
              </a:rPr>
              <a:t>HCor</a:t>
            </a:r>
            <a:r>
              <a:rPr lang="en-US" altLang="pt-BR" sz="1400" dirty="0">
                <a:solidFill>
                  <a:srgbClr val="FFFFFF"/>
                </a:solidFill>
                <a:latin typeface="Arial" panose="020B0604020202020204" pitchFamily="34" charset="0"/>
              </a:rPr>
              <a:t>)               PROADI/ Brazilian Ministry of Health </a:t>
            </a:r>
          </a:p>
          <a:p>
            <a:pPr marL="0" marR="0" lvl="0" indent="0" algn="l" defTabSz="8524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3762375" algn="l"/>
              </a:tabLst>
              <a:defRPr/>
            </a:pPr>
            <a:r>
              <a:rPr kumimoji="0" lang="en-US" altLang="pt-BR" sz="1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charset="0"/>
              </a:rPr>
              <a:t>Brazilian Clinical Research Institute (BCRI) </a:t>
            </a:r>
          </a:p>
          <a:p>
            <a:pPr marL="0" marR="0" lvl="0" indent="0" algn="l" defTabSz="852488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2375" algn="l"/>
              </a:tabLst>
              <a:defRPr/>
            </a:pPr>
            <a:r>
              <a:rPr kumimoji="0" lang="pt-BR" altLang="pt-BR" sz="1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charset="0"/>
              </a:rPr>
              <a:t>	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145A0325-3246-48E0-AD74-2FF1894FA6E0}"/>
              </a:ext>
            </a:extLst>
          </p:cNvPr>
          <p:cNvSpPr txBox="1">
            <a:spLocks/>
          </p:cNvSpPr>
          <p:nvPr/>
        </p:nvSpPr>
        <p:spPr>
          <a:xfrm>
            <a:off x="107950" y="87314"/>
            <a:ext cx="8928100" cy="490537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Trial</a:t>
            </a:r>
            <a:r>
              <a:rPr kumimoji="0" lang="pt-BR" sz="3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pt-BR" sz="36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Organization</a:t>
            </a:r>
            <a:endParaRPr kumimoji="0" lang="pt-BR" sz="3500" b="1" i="1" u="none" strike="noStrike" kern="1200" cap="none" spc="30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12" name="Imagem 8" descr="BCRI - by AGIEP_branco.wmf">
            <a:extLst>
              <a:ext uri="{FF2B5EF4-FFF2-40B4-BE49-F238E27FC236}">
                <a16:creationId xmlns:a16="http://schemas.microsoft.com/office/drawing/2014/main" xmlns="" id="{8FD68D43-C8D0-415F-A5AE-DD371F0479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90" y="195264"/>
            <a:ext cx="8651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m 1">
            <a:extLst>
              <a:ext uri="{FF2B5EF4-FFF2-40B4-BE49-F238E27FC236}">
                <a16:creationId xmlns:a16="http://schemas.microsoft.com/office/drawing/2014/main" xmlns="" id="{BEB0916C-5C8E-4A95-BC15-B69FA99C3C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 descr="Z:\Biblioteca\Logo\IP\RI.png">
            <a:extLst>
              <a:ext uri="{FF2B5EF4-FFF2-40B4-BE49-F238E27FC236}">
                <a16:creationId xmlns:a16="http://schemas.microsoft.com/office/drawing/2014/main" xmlns="" id="{429C6B85-8784-4231-97B1-2B09EC4DE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90" y="50800"/>
            <a:ext cx="108108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C:\Users\ijesuino\AppData\Local\Microsoft\Windows\Temporary Internet Files\Content.Outlook\0L7FT4C2\PROADI_logo.png">
            <a:extLst>
              <a:ext uri="{FF2B5EF4-FFF2-40B4-BE49-F238E27FC236}">
                <a16:creationId xmlns:a16="http://schemas.microsoft.com/office/drawing/2014/main" xmlns="" id="{DE92AA30-5A4A-4AAE-BBD7-F6FAA60DA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1" y="156077"/>
            <a:ext cx="1152291" cy="294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2086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29">
            <a:extLst>
              <a:ext uri="{FF2B5EF4-FFF2-40B4-BE49-F238E27FC236}">
                <a16:creationId xmlns:a16="http://schemas.microsoft.com/office/drawing/2014/main" xmlns="" id="{EF318C7B-27D0-4462-A6B3-C6500809BD13}"/>
              </a:ext>
            </a:extLst>
          </p:cNvPr>
          <p:cNvSpPr/>
          <p:nvPr/>
        </p:nvSpPr>
        <p:spPr bwMode="auto">
          <a:xfrm>
            <a:off x="250825" y="2652713"/>
            <a:ext cx="3055938" cy="614362"/>
          </a:xfrm>
          <a:prstGeom prst="round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54075" indent="-854075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54075" indent="-854075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Atorvastatin</a:t>
            </a:r>
            <a:endParaRPr lang="pt-B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80mg pre-procedure, followed by 80mg 24 hours after PCI</a:t>
            </a:r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Conector de seta reta 20">
            <a:extLst>
              <a:ext uri="{FF2B5EF4-FFF2-40B4-BE49-F238E27FC236}">
                <a16:creationId xmlns:a16="http://schemas.microsoft.com/office/drawing/2014/main" xmlns="" id="{78CD6CF4-07F1-4184-AD6B-14A8F40FE69A}"/>
              </a:ext>
            </a:extLst>
          </p:cNvPr>
          <p:cNvCxnSpPr/>
          <p:nvPr/>
        </p:nvCxnSpPr>
        <p:spPr bwMode="auto">
          <a:xfrm rot="5400000">
            <a:off x="4304507" y="1934370"/>
            <a:ext cx="457200" cy="158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de cantos arredondados 21">
            <a:extLst>
              <a:ext uri="{FF2B5EF4-FFF2-40B4-BE49-F238E27FC236}">
                <a16:creationId xmlns:a16="http://schemas.microsoft.com/office/drawing/2014/main" xmlns="" id="{F17261B0-B99E-443A-A665-D3C3D9CCA548}"/>
              </a:ext>
            </a:extLst>
          </p:cNvPr>
          <p:cNvSpPr/>
          <p:nvPr/>
        </p:nvSpPr>
        <p:spPr>
          <a:xfrm>
            <a:off x="250825" y="896939"/>
            <a:ext cx="8580438" cy="809625"/>
          </a:xfrm>
          <a:prstGeom prst="roundRect">
            <a:avLst>
              <a:gd name="adj" fmla="val 7109"/>
            </a:avLst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 with age ≥ 18 years and with Acute Coronary Syndrome (ACS) intended to be treated with PCI</a:t>
            </a:r>
          </a:p>
        </p:txBody>
      </p:sp>
      <p:cxnSp>
        <p:nvCxnSpPr>
          <p:cNvPr id="7" name="Forma 17">
            <a:extLst>
              <a:ext uri="{FF2B5EF4-FFF2-40B4-BE49-F238E27FC236}">
                <a16:creationId xmlns:a16="http://schemas.microsoft.com/office/drawing/2014/main" xmlns="" id="{31C0876C-7367-4A45-BB74-5DD03F774705}"/>
              </a:ext>
            </a:extLst>
          </p:cNvPr>
          <p:cNvCxnSpPr>
            <a:stCxn id="8" idx="3"/>
            <a:endCxn id="9" idx="0"/>
          </p:cNvCxnSpPr>
          <p:nvPr/>
        </p:nvCxnSpPr>
        <p:spPr bwMode="auto">
          <a:xfrm>
            <a:off x="5592765" y="2413000"/>
            <a:ext cx="1717675" cy="223838"/>
          </a:xfrm>
          <a:prstGeom prst="bentConnector2">
            <a:avLst/>
          </a:prstGeom>
          <a:noFill/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de cantos arredondados 28">
            <a:extLst>
              <a:ext uri="{FF2B5EF4-FFF2-40B4-BE49-F238E27FC236}">
                <a16:creationId xmlns:a16="http://schemas.microsoft.com/office/drawing/2014/main" xmlns="" id="{B254E4DA-D23F-4EE6-BD84-937ED748C555}"/>
              </a:ext>
            </a:extLst>
          </p:cNvPr>
          <p:cNvSpPr/>
          <p:nvPr/>
        </p:nvSpPr>
        <p:spPr bwMode="auto">
          <a:xfrm>
            <a:off x="3513140" y="2189164"/>
            <a:ext cx="2079625" cy="447675"/>
          </a:xfrm>
          <a:prstGeom prst="round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RANDOMIZATION</a:t>
            </a:r>
            <a:endParaRPr lang="pt-BR" sz="1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de cantos arredondados 32">
            <a:extLst>
              <a:ext uri="{FF2B5EF4-FFF2-40B4-BE49-F238E27FC236}">
                <a16:creationId xmlns:a16="http://schemas.microsoft.com/office/drawing/2014/main" xmlns="" id="{8CA9CEA2-2A13-4C47-8192-BB4D4B1E7B79}"/>
              </a:ext>
            </a:extLst>
          </p:cNvPr>
          <p:cNvSpPr/>
          <p:nvPr/>
        </p:nvSpPr>
        <p:spPr bwMode="auto">
          <a:xfrm>
            <a:off x="5791202" y="2636839"/>
            <a:ext cx="3040063" cy="647700"/>
          </a:xfrm>
          <a:prstGeom prst="round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Conventional management</a:t>
            </a:r>
            <a:endParaRPr lang="pt-B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Placebo pre-procedure, followed by placebo 24 hours after PCI</a:t>
            </a:r>
            <a:endParaRPr lang="pt-BR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4075" indent="-854075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de cantos arredondados 33">
            <a:extLst>
              <a:ext uri="{FF2B5EF4-FFF2-40B4-BE49-F238E27FC236}">
                <a16:creationId xmlns:a16="http://schemas.microsoft.com/office/drawing/2014/main" xmlns="" id="{F02A5F40-39B2-43F0-98FB-6624D0C1B756}"/>
              </a:ext>
            </a:extLst>
          </p:cNvPr>
          <p:cNvSpPr/>
          <p:nvPr/>
        </p:nvSpPr>
        <p:spPr bwMode="auto">
          <a:xfrm>
            <a:off x="5167313" y="3617914"/>
            <a:ext cx="3663950" cy="323850"/>
          </a:xfrm>
          <a:prstGeom prst="round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54075" indent="-854075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54075" indent="-854075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Atorvastatin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40mg/day for 30 days</a:t>
            </a:r>
            <a:endParaRPr lang="pt-B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de cantos arredondados 34">
            <a:extLst>
              <a:ext uri="{FF2B5EF4-FFF2-40B4-BE49-F238E27FC236}">
                <a16:creationId xmlns:a16="http://schemas.microsoft.com/office/drawing/2014/main" xmlns="" id="{05BC5486-8113-4237-BB5B-94600A93E213}"/>
              </a:ext>
            </a:extLst>
          </p:cNvPr>
          <p:cNvSpPr/>
          <p:nvPr/>
        </p:nvSpPr>
        <p:spPr bwMode="auto">
          <a:xfrm>
            <a:off x="250827" y="3627439"/>
            <a:ext cx="3662363" cy="323850"/>
          </a:xfrm>
          <a:prstGeom prst="round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54075" indent="-854075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54075" indent="-854075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Atorvastatin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40mg/day for 30 days</a:t>
            </a:r>
            <a:endParaRPr lang="pt-B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ângulo de cantos arredondados 51">
            <a:extLst>
              <a:ext uri="{FF2B5EF4-FFF2-40B4-BE49-F238E27FC236}">
                <a16:creationId xmlns:a16="http://schemas.microsoft.com/office/drawing/2014/main" xmlns="" id="{53EA826F-6D03-4E1E-8DAC-04E56289D33E}"/>
              </a:ext>
            </a:extLst>
          </p:cNvPr>
          <p:cNvSpPr/>
          <p:nvPr/>
        </p:nvSpPr>
        <p:spPr bwMode="auto">
          <a:xfrm>
            <a:off x="155865" y="4055918"/>
            <a:ext cx="8873836" cy="495299"/>
          </a:xfrm>
          <a:prstGeom prst="round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54075" indent="-854075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54075" indent="-854075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</a:t>
            </a:r>
            <a:r>
              <a:rPr lang="pt-BR" sz="1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  <a:r>
              <a:rPr lang="pt-BR" sz="1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MACE </a:t>
            </a:r>
            <a:r>
              <a:rPr lang="pt-BR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pt-BR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-cause </a:t>
            </a:r>
            <a:r>
              <a:rPr lang="pt-BR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mortality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acute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myocardial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infarction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stroke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unplanned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revascularization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Conector de seta reta 30">
            <a:extLst>
              <a:ext uri="{FF2B5EF4-FFF2-40B4-BE49-F238E27FC236}">
                <a16:creationId xmlns:a16="http://schemas.microsoft.com/office/drawing/2014/main" xmlns="" id="{1BCC1769-1317-42B5-955E-D1B465B5054C}"/>
              </a:ext>
            </a:extLst>
          </p:cNvPr>
          <p:cNvCxnSpPr/>
          <p:nvPr/>
        </p:nvCxnSpPr>
        <p:spPr bwMode="auto">
          <a:xfrm flipH="1">
            <a:off x="7310440" y="3292475"/>
            <a:ext cx="1587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23">
            <a:extLst>
              <a:ext uri="{FF2B5EF4-FFF2-40B4-BE49-F238E27FC236}">
                <a16:creationId xmlns:a16="http://schemas.microsoft.com/office/drawing/2014/main" xmlns="" id="{EEABEDB4-45C0-42EC-A3EA-6812DEBF58F7}"/>
              </a:ext>
            </a:extLst>
          </p:cNvPr>
          <p:cNvCxnSpPr/>
          <p:nvPr/>
        </p:nvCxnSpPr>
        <p:spPr bwMode="auto">
          <a:xfrm flipH="1">
            <a:off x="1785940" y="3292475"/>
            <a:ext cx="1587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Forma 17">
            <a:extLst>
              <a:ext uri="{FF2B5EF4-FFF2-40B4-BE49-F238E27FC236}">
                <a16:creationId xmlns:a16="http://schemas.microsoft.com/office/drawing/2014/main" xmlns="" id="{A5C52C58-3EAA-40E2-AD79-3D61F73F33E7}"/>
              </a:ext>
            </a:extLst>
          </p:cNvPr>
          <p:cNvCxnSpPr>
            <a:endCxn id="4" idx="0"/>
          </p:cNvCxnSpPr>
          <p:nvPr/>
        </p:nvCxnSpPr>
        <p:spPr bwMode="auto">
          <a:xfrm rot="10800000" flipV="1">
            <a:off x="1779588" y="2398713"/>
            <a:ext cx="1733550" cy="254000"/>
          </a:xfrm>
          <a:prstGeom prst="bentConnector2">
            <a:avLst/>
          </a:prstGeom>
          <a:noFill/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4">
            <a:extLst>
              <a:ext uri="{FF2B5EF4-FFF2-40B4-BE49-F238E27FC236}">
                <a16:creationId xmlns:a16="http://schemas.microsoft.com/office/drawing/2014/main" xmlns="" id="{4122DAFD-7797-47F2-85B4-34D0BBFEC397}"/>
              </a:ext>
            </a:extLst>
          </p:cNvPr>
          <p:cNvSpPr txBox="1">
            <a:spLocks noChangeArrowheads="1"/>
          </p:cNvSpPr>
          <p:nvPr/>
        </p:nvSpPr>
        <p:spPr>
          <a:xfrm>
            <a:off x="708171" y="156369"/>
            <a:ext cx="7769225" cy="5667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500" b="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0" kern="0" dirty="0"/>
              <a:t>FLOWCHART</a:t>
            </a:r>
          </a:p>
        </p:txBody>
      </p:sp>
      <p:pic>
        <p:nvPicPr>
          <p:cNvPr id="17" name="Imagem 8" descr="BCRI - by AGIEP_branco.wmf">
            <a:extLst>
              <a:ext uri="{FF2B5EF4-FFF2-40B4-BE49-F238E27FC236}">
                <a16:creationId xmlns:a16="http://schemas.microsoft.com/office/drawing/2014/main" xmlns="" id="{E30FD9B8-B8B5-46D7-BEB3-270F756BBE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90" y="195264"/>
            <a:ext cx="8651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m 1">
            <a:extLst>
              <a:ext uri="{FF2B5EF4-FFF2-40B4-BE49-F238E27FC236}">
                <a16:creationId xmlns:a16="http://schemas.microsoft.com/office/drawing/2014/main" xmlns="" id="{A3B21BAB-0EC7-4911-9321-7BB4C498D8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 descr="Z:\Biblioteca\Logo\IP\RI.png">
            <a:extLst>
              <a:ext uri="{FF2B5EF4-FFF2-40B4-BE49-F238E27FC236}">
                <a16:creationId xmlns:a16="http://schemas.microsoft.com/office/drawing/2014/main" xmlns="" id="{BD861BE1-46A2-4D38-9C6D-2B7781003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90" y="50800"/>
            <a:ext cx="108108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965386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6" y="294813"/>
            <a:ext cx="7769225" cy="566738"/>
          </a:xfrm>
        </p:spPr>
        <p:txBody>
          <a:bodyPr/>
          <a:lstStyle/>
          <a:p>
            <a:pPr eaLnBrk="1" hangingPunct="1"/>
            <a:r>
              <a:rPr lang="en-US" dirty="0"/>
              <a:t>OBJECTIVES</a:t>
            </a:r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7034" y="1727699"/>
            <a:ext cx="8383587" cy="1718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10000"/>
              <a:buChar char="•"/>
              <a:defRPr sz="2100" b="1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 2" pitchFamily="18" charset="2"/>
              <a:buChar char="¡"/>
              <a:defRPr sz="1800" b="1" baseline="0">
                <a:solidFill>
                  <a:schemeClr val="tx1"/>
                </a:solidFill>
                <a:latin typeface="+mn-lt"/>
              </a:defRPr>
            </a:lvl2pPr>
            <a:lvl3pPr marL="857250" indent="-17145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600" b="1" baseline="0">
                <a:solidFill>
                  <a:schemeClr val="tx1"/>
                </a:solidFill>
                <a:latin typeface="+mn-lt"/>
              </a:defRPr>
            </a:lvl3pPr>
            <a:lvl4pPr marL="1200150" indent="-17145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400" b="1" baseline="0">
                <a:solidFill>
                  <a:schemeClr val="tx1"/>
                </a:solidFill>
                <a:latin typeface="+mj-lt"/>
              </a:defRPr>
            </a:lvl4pPr>
            <a:lvl5pPr marL="1543050" indent="-171450" algn="l" rtl="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1200" b="1" baseline="0">
                <a:solidFill>
                  <a:schemeClr val="tx1"/>
                </a:solidFill>
                <a:latin typeface="+mn-lt"/>
              </a:defRPr>
            </a:lvl5pPr>
            <a:lvl6pPr marL="1885950" indent="-171450" algn="l" rtl="0" fontAlgn="base">
              <a:spcBef>
                <a:spcPct val="30000"/>
              </a:spcBef>
              <a:spcAft>
                <a:spcPct val="0"/>
              </a:spcAft>
              <a:buChar char="»"/>
              <a:defRPr sz="1500" b="1">
                <a:solidFill>
                  <a:schemeClr val="tx1"/>
                </a:solidFill>
                <a:latin typeface="+mn-lt"/>
              </a:defRPr>
            </a:lvl6pPr>
            <a:lvl7pPr marL="2228850" indent="-171450" algn="l" rtl="0" fontAlgn="base">
              <a:spcBef>
                <a:spcPct val="30000"/>
              </a:spcBef>
              <a:spcAft>
                <a:spcPct val="0"/>
              </a:spcAft>
              <a:buChar char="»"/>
              <a:defRPr sz="1500" b="1">
                <a:solidFill>
                  <a:schemeClr val="tx1"/>
                </a:solidFill>
                <a:latin typeface="+mn-lt"/>
              </a:defRPr>
            </a:lvl7pPr>
            <a:lvl8pPr marL="2571750" indent="-171450" algn="l" rtl="0" fontAlgn="base">
              <a:spcBef>
                <a:spcPct val="30000"/>
              </a:spcBef>
              <a:spcAft>
                <a:spcPct val="0"/>
              </a:spcAft>
              <a:buChar char="»"/>
              <a:defRPr sz="1500" b="1">
                <a:solidFill>
                  <a:schemeClr val="tx1"/>
                </a:solidFill>
                <a:latin typeface="+mn-lt"/>
              </a:defRPr>
            </a:lvl8pPr>
            <a:lvl9pPr marL="2914650" indent="-171450" algn="l" rtl="0" fontAlgn="base">
              <a:spcBef>
                <a:spcPct val="30000"/>
              </a:spcBef>
              <a:spcAft>
                <a:spcPct val="0"/>
              </a:spcAft>
              <a:buChar char="»"/>
              <a:defRPr sz="1500" b="1"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hangingPunct="1"/>
            <a:r>
              <a:rPr lang="en-US" dirty="0"/>
              <a:t>To assess the association between loading dose atorvastatin and clinical outcomes at 30 days in patients undergoing PCI</a:t>
            </a:r>
          </a:p>
          <a:p>
            <a:pPr lvl="2" eaLnBrk="1" hangingPunct="1"/>
            <a:r>
              <a:rPr lang="en-US" dirty="0"/>
              <a:t>STEMI</a:t>
            </a:r>
          </a:p>
          <a:p>
            <a:pPr lvl="2" eaLnBrk="1" hangingPunct="1"/>
            <a:r>
              <a:rPr lang="en-US" dirty="0"/>
              <a:t>NSTE-ACS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To evaluate the relationship between the timing of atorvastatin administration before PCI and 30-day clinical outcomes </a:t>
            </a:r>
          </a:p>
          <a:p>
            <a:pPr lvl="2" eaLnBrk="1" hangingPunct="1"/>
            <a:r>
              <a:rPr lang="en-US" dirty="0"/>
              <a:t>STEMI</a:t>
            </a:r>
          </a:p>
          <a:p>
            <a:pPr lvl="2" eaLnBrk="1" hangingPunct="1"/>
            <a:r>
              <a:rPr lang="en-US" dirty="0"/>
              <a:t>NSTE-ACS</a:t>
            </a:r>
          </a:p>
          <a:p>
            <a:pPr lvl="1" eaLnBrk="1" hangingPunct="1"/>
            <a:endParaRPr lang="en-US" dirty="0"/>
          </a:p>
        </p:txBody>
      </p:sp>
      <p:pic>
        <p:nvPicPr>
          <p:cNvPr id="10" name="Imagem 8" descr="BCRI - by AGIEP_branco.wm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90" y="195264"/>
            <a:ext cx="8651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Z:\Biblioteca\Logo\IP\R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90" y="50800"/>
            <a:ext cx="108108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52D67C26-8E0A-4437-BF5A-2A85332104EE}"/>
              </a:ext>
            </a:extLst>
          </p:cNvPr>
          <p:cNvSpPr txBox="1"/>
          <p:nvPr/>
        </p:nvSpPr>
        <p:spPr>
          <a:xfrm>
            <a:off x="115096" y="852330"/>
            <a:ext cx="902890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0850" indent="-45085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FontTx/>
              <a:buBlip>
                <a:blip r:embed="rId3"/>
              </a:buBlip>
              <a:defRPr/>
            </a:pPr>
            <a:r>
              <a:rPr lang="en-US" sz="1900" dirty="0">
                <a:solidFill>
                  <a:schemeClr val="tx1"/>
                </a:solidFill>
              </a:rPr>
              <a:t>A total of 4,191 patients were enrolled </a:t>
            </a:r>
            <a:r>
              <a:rPr lang="en-US" sz="1900" dirty="0" smtClean="0">
                <a:solidFill>
                  <a:schemeClr val="tx1"/>
                </a:solidFill>
              </a:rPr>
              <a:t>from </a:t>
            </a:r>
            <a:r>
              <a:rPr lang="en-US" sz="1900" dirty="0">
                <a:solidFill>
                  <a:schemeClr val="tx1"/>
                </a:solidFill>
              </a:rPr>
              <a:t>53 hospitals in Brazil. </a:t>
            </a:r>
          </a:p>
          <a:p>
            <a:pPr marL="450850" indent="-45085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FontTx/>
              <a:buBlip>
                <a:blip r:embed="rId3"/>
              </a:buBlip>
              <a:defRPr/>
            </a:pPr>
            <a:r>
              <a:rPr lang="en-US" sz="1900" dirty="0">
                <a:solidFill>
                  <a:schemeClr val="tx1"/>
                </a:solidFill>
              </a:rPr>
              <a:t>The timing of the study medication before PCI according to protocol: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FontTx/>
              <a:buChar char="-"/>
              <a:defRPr/>
            </a:pPr>
            <a:r>
              <a:rPr lang="en-US" sz="1900" dirty="0">
                <a:solidFill>
                  <a:schemeClr val="tx1"/>
                </a:solidFill>
              </a:rPr>
              <a:t>ACS without ST elevation: Between 2 and 12 hours before the procedure.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FontTx/>
              <a:buChar char="-"/>
              <a:defRPr/>
            </a:pPr>
            <a:r>
              <a:rPr lang="en-US" sz="1900" dirty="0">
                <a:solidFill>
                  <a:schemeClr val="tx1"/>
                </a:solidFill>
              </a:rPr>
              <a:t>ST elevation myocardial infarction (STEMI): As soon as possible before PCI</a:t>
            </a:r>
          </a:p>
          <a:p>
            <a:pPr marL="450850" indent="-450850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FontTx/>
              <a:buBlip>
                <a:blip r:embed="rId3"/>
              </a:buBlip>
              <a:defRPr/>
            </a:pPr>
            <a:r>
              <a:rPr lang="en-US" sz="1900" dirty="0">
                <a:solidFill>
                  <a:schemeClr val="tx1"/>
                </a:solidFill>
              </a:rPr>
              <a:t>Cox regression models adjusted for key baseline characteristics* were used to assess the relationship between atorvastatin and outcomes in patients undergoing and not undergoing PCI. </a:t>
            </a:r>
            <a:endParaRPr lang="en-US" sz="100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defRPr/>
            </a:pPr>
            <a:r>
              <a:rPr lang="en-US" sz="1000" dirty="0">
                <a:solidFill>
                  <a:schemeClr val="tx1"/>
                </a:solidFill>
              </a:rPr>
              <a:t>* Age, sex, ACS type, previous use of chronic statin therapy, hypertension, hypercholesterolemia, diabetes mellitus, tobacco use, previous MI, previous PCI, previous CABG, previous stroke, previous heart failure, renal impairment, obesity, aspirin, and </a:t>
            </a:r>
            <a:r>
              <a:rPr lang="en-US" sz="1000" dirty="0" err="1">
                <a:solidFill>
                  <a:schemeClr val="tx1"/>
                </a:solidFill>
              </a:rPr>
              <a:t>clopidogrel</a:t>
            </a:r>
            <a:r>
              <a:rPr lang="en-US" sz="1000" dirty="0">
                <a:solidFill>
                  <a:schemeClr val="tx1"/>
                </a:solidFill>
              </a:rPr>
              <a:t>/</a:t>
            </a:r>
            <a:r>
              <a:rPr lang="en-US" sz="1000" dirty="0" err="1">
                <a:solidFill>
                  <a:schemeClr val="tx1"/>
                </a:solidFill>
              </a:rPr>
              <a:t>ticagrelor</a:t>
            </a:r>
            <a:r>
              <a:rPr lang="en-US" sz="1000" dirty="0">
                <a:solidFill>
                  <a:schemeClr val="tx1"/>
                </a:solidFill>
              </a:rPr>
              <a:t>/</a:t>
            </a:r>
            <a:r>
              <a:rPr lang="en-US" sz="1000" dirty="0" err="1">
                <a:solidFill>
                  <a:schemeClr val="tx1"/>
                </a:solidFill>
              </a:rPr>
              <a:t>prasugrel</a:t>
            </a:r>
            <a:endParaRPr lang="en-US" sz="190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defRPr/>
            </a:pPr>
            <a:endParaRPr lang="pt-BR" sz="2000" b="1" dirty="0">
              <a:solidFill>
                <a:schemeClr val="tx1"/>
              </a:solidFill>
              <a:cs typeface="+mn-cs"/>
            </a:endParaRPr>
          </a:p>
        </p:txBody>
      </p:sp>
      <p:pic>
        <p:nvPicPr>
          <p:cNvPr id="5" name="Imagem 7">
            <a:extLst>
              <a:ext uri="{FF2B5EF4-FFF2-40B4-BE49-F238E27FC236}">
                <a16:creationId xmlns:a16="http://schemas.microsoft.com/office/drawing/2014/main" xmlns="" id="{4FFD063C-2A70-4A4A-B746-B6716813B5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741CD97F-E9F6-4F76-857E-D5006944E5CB}"/>
              </a:ext>
            </a:extLst>
          </p:cNvPr>
          <p:cNvSpPr txBox="1">
            <a:spLocks noChangeArrowheads="1"/>
          </p:cNvSpPr>
          <p:nvPr/>
        </p:nvSpPr>
        <p:spPr>
          <a:xfrm>
            <a:off x="684214" y="150510"/>
            <a:ext cx="7769225" cy="5667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500" b="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0" kern="0" dirty="0"/>
              <a:t>METHODS</a:t>
            </a:r>
          </a:p>
        </p:txBody>
      </p:sp>
      <p:pic>
        <p:nvPicPr>
          <p:cNvPr id="7" name="Imagem 8" descr="BCRI - by AGIEP_branco.wmf">
            <a:extLst>
              <a:ext uri="{FF2B5EF4-FFF2-40B4-BE49-F238E27FC236}">
                <a16:creationId xmlns:a16="http://schemas.microsoft.com/office/drawing/2014/main" xmlns="" id="{C04C6C3C-7B9C-40EB-9E91-B3819A823A4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90" y="237935"/>
            <a:ext cx="8651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1">
            <a:extLst>
              <a:ext uri="{FF2B5EF4-FFF2-40B4-BE49-F238E27FC236}">
                <a16:creationId xmlns:a16="http://schemas.microsoft.com/office/drawing/2014/main" xmlns="" id="{FD7C5A42-6F64-4449-A1D3-491B6B8D74C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Z:\Biblioteca\Logo\IP\RI.png">
            <a:extLst>
              <a:ext uri="{FF2B5EF4-FFF2-40B4-BE49-F238E27FC236}">
                <a16:creationId xmlns:a16="http://schemas.microsoft.com/office/drawing/2014/main" xmlns="" id="{D88495C0-BD3C-4540-908A-A7543094D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90" y="50800"/>
            <a:ext cx="108108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43599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71F18211-E94A-4A5F-B347-7E104933B0FE}"/>
              </a:ext>
            </a:extLst>
          </p:cNvPr>
          <p:cNvSpPr/>
          <p:nvPr/>
        </p:nvSpPr>
        <p:spPr>
          <a:xfrm>
            <a:off x="107950" y="923925"/>
            <a:ext cx="8928100" cy="3231654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00"/>
                </a:solidFill>
              </a:rPr>
              <a:t>Primary Outcome</a:t>
            </a:r>
            <a:endParaRPr lang="en-US" b="1" dirty="0">
              <a:solidFill>
                <a:schemeClr val="bg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Major adverse cardiac events (MACE) at 30 days defined as a composite of all-cause mortality, </a:t>
            </a:r>
            <a:r>
              <a:rPr lang="en-US" dirty="0" smtClean="0">
                <a:solidFill>
                  <a:schemeClr val="tx1"/>
                </a:solidFill>
              </a:rPr>
              <a:t>myocardial </a:t>
            </a:r>
            <a:r>
              <a:rPr lang="en-US" dirty="0">
                <a:solidFill>
                  <a:schemeClr val="tx1"/>
                </a:solidFill>
              </a:rPr>
              <a:t>infarction, </a:t>
            </a:r>
            <a:r>
              <a:rPr lang="en-US" dirty="0" smtClean="0">
                <a:solidFill>
                  <a:schemeClr val="tx1"/>
                </a:solidFill>
              </a:rPr>
              <a:t>stroke</a:t>
            </a:r>
            <a:r>
              <a:rPr lang="en-US" dirty="0">
                <a:solidFill>
                  <a:schemeClr val="tx1"/>
                </a:solidFill>
              </a:rPr>
              <a:t>, and unplanned coronary revascularization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bg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bg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00"/>
                </a:solidFill>
              </a:rPr>
              <a:t>Secondary Outcomes </a:t>
            </a:r>
            <a:r>
              <a:rPr lang="en-US" dirty="0">
                <a:solidFill>
                  <a:schemeClr val="bg1"/>
                </a:solidFill>
              </a:rPr>
              <a:t>	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Individual components of primary outcome over 30 days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Cardiovascular mortality at 30 days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Stent thrombosis at 30 days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Target vessel revascularization at 30 days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 err="1">
                <a:solidFill>
                  <a:schemeClr val="tx1"/>
                </a:solidFill>
              </a:rPr>
              <a:t>Coronary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revascularization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/>
              <a:t>	</a:t>
            </a:r>
          </a:p>
        </p:txBody>
      </p:sp>
      <p:sp>
        <p:nvSpPr>
          <p:cNvPr id="11" name="Retângulo 3">
            <a:extLst>
              <a:ext uri="{FF2B5EF4-FFF2-40B4-BE49-F238E27FC236}">
                <a16:creationId xmlns:a16="http://schemas.microsoft.com/office/drawing/2014/main" xmlns="" id="{6112B1A4-B0F5-4FD1-A064-1C8D65DC0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40" y="4241006"/>
            <a:ext cx="88579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i="1" dirty="0">
                <a:latin typeface="Arial" panose="020B0604020202020204" pitchFamily="34" charset="0"/>
              </a:rPr>
              <a:t>* All outcomes were adjudicated by standardized </a:t>
            </a:r>
            <a:r>
              <a:rPr lang="pt-BR" altLang="pt-BR" sz="1800" b="1" i="1" dirty="0" smtClean="0">
                <a:latin typeface="Arial" panose="020B0604020202020204" pitchFamily="34" charset="0"/>
              </a:rPr>
              <a:t>criteria and a centralized CEC </a:t>
            </a:r>
            <a:endParaRPr lang="pt-BR" altLang="pt-BR" sz="1800" b="1" i="1" dirty="0">
              <a:latin typeface="Arial" panose="020B0604020202020204" pitchFamily="34" charset="0"/>
            </a:endParaRPr>
          </a:p>
        </p:txBody>
      </p:sp>
      <p:pic>
        <p:nvPicPr>
          <p:cNvPr id="12" name="Imagem 6">
            <a:extLst>
              <a:ext uri="{FF2B5EF4-FFF2-40B4-BE49-F238E27FC236}">
                <a16:creationId xmlns:a16="http://schemas.microsoft.com/office/drawing/2014/main" xmlns="" id="{AC31E309-11B4-48A1-8426-0A7663743E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xmlns="" id="{C929D001-965D-43C1-AFF0-7126F1341340}"/>
              </a:ext>
            </a:extLst>
          </p:cNvPr>
          <p:cNvSpPr txBox="1">
            <a:spLocks noChangeArrowheads="1"/>
          </p:cNvSpPr>
          <p:nvPr/>
        </p:nvSpPr>
        <p:spPr>
          <a:xfrm>
            <a:off x="684215" y="229957"/>
            <a:ext cx="7769225" cy="5667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500" b="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0" kern="0" dirty="0"/>
              <a:t>OUTCOMES</a:t>
            </a:r>
          </a:p>
        </p:txBody>
      </p:sp>
      <p:pic>
        <p:nvPicPr>
          <p:cNvPr id="14" name="Imagem 8" descr="BCRI - by AGIEP_branco.wmf">
            <a:extLst>
              <a:ext uri="{FF2B5EF4-FFF2-40B4-BE49-F238E27FC236}">
                <a16:creationId xmlns:a16="http://schemas.microsoft.com/office/drawing/2014/main" xmlns="" id="{858D37DA-2FAB-4C9A-A886-758BC04A32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90" y="195264"/>
            <a:ext cx="8651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m 1">
            <a:extLst>
              <a:ext uri="{FF2B5EF4-FFF2-40B4-BE49-F238E27FC236}">
                <a16:creationId xmlns:a16="http://schemas.microsoft.com/office/drawing/2014/main" xmlns="" id="{76661998-14E4-4B38-9578-A820CF72AE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 descr="Z:\Biblioteca\Logo\IP\RI.png">
            <a:extLst>
              <a:ext uri="{FF2B5EF4-FFF2-40B4-BE49-F238E27FC236}">
                <a16:creationId xmlns:a16="http://schemas.microsoft.com/office/drawing/2014/main" xmlns="" id="{26667A18-D165-4B1E-AF76-BD1EBC2B0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90" y="50800"/>
            <a:ext cx="108108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64409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4288"/>
            <a:ext cx="1060451" cy="74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6" y="79738"/>
            <a:ext cx="7769225" cy="566738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defRPr/>
            </a:pPr>
            <a:r>
              <a:rPr lang="en-US" sz="2800" i="1" kern="1200" dirty="0">
                <a:solidFill>
                  <a:srgbClr val="FDE25E"/>
                </a:solidFill>
                <a:latin typeface="Arial" charset="0"/>
                <a:cs typeface="ヒラギノ角ゴ Pro W3"/>
              </a:rPr>
              <a:t>Baseline Characteristics (PCI and non-PCI)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037862"/>
              </p:ext>
            </p:extLst>
          </p:nvPr>
        </p:nvGraphicFramePr>
        <p:xfrm>
          <a:off x="145848" y="565582"/>
          <a:ext cx="8858452" cy="4056888"/>
        </p:xfrm>
        <a:graphic>
          <a:graphicData uri="http://schemas.openxmlformats.org/drawingml/2006/table">
            <a:tbl>
              <a:tblPr firstRow="1" firstCol="1" bandRow="1"/>
              <a:tblGrid>
                <a:gridCol w="27913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68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08252">
                <a:tc>
                  <a:txBody>
                    <a:bodyPr/>
                    <a:lstStyle/>
                    <a:p>
                      <a:pPr>
                        <a:lnSpc>
                          <a:spcPts val="184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1421" marR="214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40"/>
                        </a:lnSpc>
                        <a:spcAft>
                          <a:spcPts val="0"/>
                        </a:spcAft>
                      </a:pPr>
                      <a:r>
                        <a:rPr lang="pt-BR" sz="12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PCI</a:t>
                      </a:r>
                      <a:endParaRPr lang="pt-BR" sz="1200" b="1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1421" marR="214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40"/>
                        </a:lnSpc>
                        <a:spcAft>
                          <a:spcPts val="0"/>
                        </a:spcAft>
                      </a:pPr>
                      <a:endParaRPr lang="pt-BR" sz="1050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1421" marR="214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4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non PCI</a:t>
                      </a:r>
                    </a:p>
                  </a:txBody>
                  <a:tcPr marL="21421" marR="214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40"/>
                        </a:lnSpc>
                        <a:spcAft>
                          <a:spcPts val="0"/>
                        </a:spcAft>
                      </a:pPr>
                      <a:endParaRPr lang="pt-BR" sz="1050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1421" marR="214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1307">
                <a:tc>
                  <a:txBody>
                    <a:bodyPr/>
                    <a:lstStyle/>
                    <a:p>
                      <a:pPr>
                        <a:lnSpc>
                          <a:spcPts val="184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Characteristic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1421" marR="214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4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Atorvastatin</a:t>
                      </a:r>
                      <a:r>
                        <a:rPr lang="pt-BR" sz="14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 (n=1351)</a:t>
                      </a:r>
                      <a:endParaRPr lang="pt-BR" sz="1400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1421" marR="214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4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Placebo (n=1359)</a:t>
                      </a:r>
                      <a:endParaRPr lang="pt-BR" sz="1400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1421" marR="214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4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Atorvastatin</a:t>
                      </a:r>
                      <a:r>
                        <a:rPr lang="pt-BR" sz="14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 (n=734)</a:t>
                      </a:r>
                      <a:endParaRPr lang="pt-BR" sz="1400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1421" marR="214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4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Placebo </a:t>
                      </a:r>
                    </a:p>
                    <a:p>
                      <a:pPr algn="ctr">
                        <a:lnSpc>
                          <a:spcPts val="184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(n=743)</a:t>
                      </a:r>
                      <a:endParaRPr lang="pt-BR" sz="1400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1421" marR="2142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Age (</a:t>
                      </a:r>
                      <a:r>
                        <a:rPr lang="pt-BR" sz="14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years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) – </a:t>
                      </a:r>
                      <a:r>
                        <a:rPr lang="pt-BR" sz="14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mean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± </a:t>
                      </a:r>
                      <a:r>
                        <a:rPr lang="pt-BR" sz="14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sd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61.7 ± 11.1 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62.3 ± 11.5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61.7 ± 11.7 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61.1 ± 12.1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Female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sex n (%)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300 (22.2)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350 (25.8)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206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(28.1)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228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(30.7)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Previous use of chronic statin therapy n (%)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365 (27)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364 (26.8)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243 (33.1)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236 (31.8)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Medical </a:t>
                      </a:r>
                      <a:r>
                        <a:rPr lang="pt-BR" sz="14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history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(%)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BR" sz="1400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rgbClr val="FFFF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                 </a:t>
                      </a: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Hypertension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925 (68.5)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951 (70)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550 (74.9)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548 (73.8)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                 </a:t>
                      </a: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Hypercholesterolemia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479 (35.5)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483 (35.5)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276 (37.6)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281 (37.8)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                 Diabetes mellitus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415 (30.7)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426 (31.3)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238 (32.4)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247 (33.2)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                 </a:t>
                      </a: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Tobacco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use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408 (30.2)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427 (31.4)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156 (21.3)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191 (25.7)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                 </a:t>
                      </a: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Previous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MI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190  (14.1)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185 (13.6)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152 (20.7)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135 (18.2)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Diagnosis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(n=1332)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(n=1339)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1400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(n=699)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(n=710)</a:t>
                      </a:r>
                      <a:endParaRPr lang="pt-BR" sz="1400" dirty="0">
                        <a:solidFill>
                          <a:srgbClr val="FFFF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                 STEMI (%)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417 (31.3)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448 (33.5)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78 (11.2)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69 (9.7)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                 NSTEMI (%)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809 (60.7)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788 (58.8)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432 (61.8)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448 (63.1)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20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                 </a:t>
                      </a: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Unstable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angina (%)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106 (8)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103 (7.7)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189 (27)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193 (27.2)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5979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RF 2007 Template&amp;#x0D;&amp;#x0A;Title 44 pt Bold Arial&amp;quot;&quot;/&gt;&lt;property id=&quot;20307&quot; value=&quot;404&quot;/&gt;&lt;/object&gt;&lt;object type=&quot;3&quot; unique_id=&quot;10005&quot;&gt;&lt;property id=&quot;20148&quot; value=&quot;5&quot;/&gt;&lt;property id=&quot;20300&quot; value=&quot;Slide 2 - &amp;quot;Text Slide – Titles Need to be Titlecase&amp;quot;&quot;/&gt;&lt;property id=&quot;20307&quot; value=&quot;405&quot;/&gt;&lt;/object&gt;&lt;object type=&quot;3&quot; unique_id=&quot;10006&quot;&gt;&lt;property id=&quot;20148&quot; value=&quot;5&quot;/&gt;&lt;property id=&quot;20300&quot; value=&quot;Slide 3 - &amp;quot;Color Palette&amp;quot;&quot;/&gt;&lt;property id=&quot;20307&quot; value=&quot;409&quot;/&gt;&lt;/object&gt;&lt;object type=&quot;3&quot; unique_id=&quot;10007&quot;&gt;&lt;property id=&quot;20148&quot; value=&quot;5&quot;/&gt;&lt;property id=&quot;20300&quot; value=&quot;Slide 4 - &amp;quot;Charts Slide&amp;quot;&quot;/&gt;&lt;property id=&quot;20307&quot; value=&quot;406&quot;/&gt;&lt;/object&gt;&lt;object type=&quot;3&quot; unique_id=&quot;10008&quot;&gt;&lt;property id=&quot;20148&quot; value=&quot;5&quot;/&gt;&lt;property id=&quot;20300&quot; value=&quot;Slide 6 - &amp;quot;Table Slide&amp;quot;&quot;/&gt;&lt;property id=&quot;20307&quot; value=&quot;398&quot;/&gt;&lt;/object&gt;&lt;object type=&quot;3&quot; unique_id=&quot;10009&quot;&gt;&lt;property id=&quot;20148&quot; value=&quot;5&quot;/&gt;&lt;property id=&quot;20300&quot; value=&quot;Slide 7 - &amp;quot;Sample Org Chart&amp;quot;&quot;/&gt;&lt;property id=&quot;20307&quot; value=&quot;403&quot;/&gt;&lt;/object&gt;&lt;object type=&quot;3&quot; unique_id=&quot;10010&quot;&gt;&lt;property id=&quot;20148&quot; value=&quot;5&quot;/&gt;&lt;property id=&quot;20300&quot; value=&quot;Slide 8 - &amp;quot;Sample Line Chart&amp;quot;&quot;/&gt;&lt;property id=&quot;20307&quot; value=&quot;407&quot;/&gt;&lt;/object&gt;&lt;object type=&quot;3&quot; unique_id=&quot;10011&quot;&gt;&lt;property id=&quot;20148&quot; value=&quot;5&quot;/&gt;&lt;property id=&quot;20300&quot; value=&quot;Slide 10 - &amp;quot;Photos &amp;amp; Bulleted Text&amp;quot;&quot;/&gt;&lt;property id=&quot;20307&quot; value=&quot;410&quot;/&gt;&lt;/object&gt;&lt;object type=&quot;3&quot; unique_id=&quot;10012&quot;&gt;&lt;property id=&quot;20148&quot; value=&quot;5&quot;/&gt;&lt;property id=&quot;20300&quot; value=&quot;Slide 11 - &amp;quot;Photo&amp;quot;&quot;/&gt;&lt;property id=&quot;20307&quot; value=&quot;411&quot;/&gt;&lt;/object&gt;&lt;object type=&quot;3&quot; unique_id=&quot;17581&quot;&gt;&lt;property id=&quot;20148&quot; value=&quot;5&quot;/&gt;&lt;property id=&quot;20300&quot; value=&quot;Slide 5&quot;/&gt;&lt;property id=&quot;20307&quot; value=&quot;414&quot;/&gt;&lt;/object&gt;&lt;object type=&quot;3&quot; unique_id=&quot;17582&quot;&gt;&lt;property id=&quot;20148&quot; value=&quot;5&quot;/&gt;&lt;property id=&quot;20300&quot; value=&quot;Slide 9 - &amp;quot;Sample Line Chart&amp;quot;&quot;/&gt;&lt;property id=&quot;20307&quot; value=&quot;413&quot;/&gt;&lt;/object&gt;&lt;/object&gt;&lt;/object&gt;&lt;/database&gt;"/>
</p:tagLst>
</file>

<file path=ppt/theme/theme1.xml><?xml version="1.0" encoding="utf-8"?>
<a:theme xmlns:a="http://schemas.openxmlformats.org/drawingml/2006/main" name="CRF_2006_background">
  <a:themeElements>
    <a:clrScheme name="">
      <a:dk1>
        <a:srgbClr val="000000"/>
      </a:dk1>
      <a:lt1>
        <a:srgbClr val="FFFFFF"/>
      </a:lt1>
      <a:dk2>
        <a:srgbClr val="002E4B"/>
      </a:dk2>
      <a:lt2>
        <a:srgbClr val="FDE25E"/>
      </a:lt2>
      <a:accent1>
        <a:srgbClr val="FF3300"/>
      </a:accent1>
      <a:accent2>
        <a:srgbClr val="6699FF"/>
      </a:accent2>
      <a:accent3>
        <a:srgbClr val="AAADB1"/>
      </a:accent3>
      <a:accent4>
        <a:srgbClr val="DADADA"/>
      </a:accent4>
      <a:accent5>
        <a:srgbClr val="FFADAA"/>
      </a:accent5>
      <a:accent6>
        <a:srgbClr val="5C8AE7"/>
      </a:accent6>
      <a:hlink>
        <a:srgbClr val="FFCC00"/>
      </a:hlink>
      <a:folHlink>
        <a:srgbClr val="969696"/>
      </a:folHlink>
    </a:clrScheme>
    <a:fontScheme name="CRF_2006_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i="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JAMA">
      <a:dk1>
        <a:srgbClr val="000000"/>
      </a:dk1>
      <a:lt1>
        <a:srgbClr val="FFFFFF"/>
      </a:lt1>
      <a:dk2>
        <a:srgbClr val="D71635"/>
      </a:dk2>
      <a:lt2>
        <a:srgbClr val="666666"/>
      </a:lt2>
      <a:accent1>
        <a:srgbClr val="D71635"/>
      </a:accent1>
      <a:accent2>
        <a:srgbClr val="F47920"/>
      </a:accent2>
      <a:accent3>
        <a:srgbClr val="981B1E"/>
      </a:accent3>
      <a:accent4>
        <a:srgbClr val="FAA755"/>
      </a:accent4>
      <a:accent5>
        <a:srgbClr val="999999"/>
      </a:accent5>
      <a:accent6>
        <a:srgbClr val="CCCCCC"/>
      </a:accent6>
      <a:hlink>
        <a:srgbClr val="0082C0"/>
      </a:hlink>
      <a:folHlink>
        <a:srgbClr val="5BCBF5"/>
      </a:folHlink>
    </a:clrScheme>
    <a:fontScheme name="1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D71635"/>
        </a:dk2>
        <a:lt2>
          <a:srgbClr val="666666"/>
        </a:lt2>
        <a:accent1>
          <a:srgbClr val="D71635"/>
        </a:accent1>
        <a:accent2>
          <a:srgbClr val="981B1E"/>
        </a:accent2>
        <a:accent3>
          <a:srgbClr val="FFFFFF"/>
        </a:accent3>
        <a:accent4>
          <a:srgbClr val="000000"/>
        </a:accent4>
        <a:accent5>
          <a:srgbClr val="E8ABAE"/>
        </a:accent5>
        <a:accent6>
          <a:srgbClr val="89171A"/>
        </a:accent6>
        <a:hlink>
          <a:srgbClr val="999999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4816</TotalTime>
  <Words>4100</Words>
  <Application>Microsoft Office PowerPoint</Application>
  <PresentationFormat>On-screen Show (16:9)</PresentationFormat>
  <Paragraphs>685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MS PGothic</vt:lpstr>
      <vt:lpstr>Arial</vt:lpstr>
      <vt:lpstr>Arial Narrow</vt:lpstr>
      <vt:lpstr>Calibri</vt:lpstr>
      <vt:lpstr>Constantia</vt:lpstr>
      <vt:lpstr>Helvetica</vt:lpstr>
      <vt:lpstr>Helvetica Light</vt:lpstr>
      <vt:lpstr>Palatino Linotype</vt:lpstr>
      <vt:lpstr>Times New Roman</vt:lpstr>
      <vt:lpstr>Wingdings 2</vt:lpstr>
      <vt:lpstr>ヒラギノ角ゴ Pro W3</vt:lpstr>
      <vt:lpstr>CRF_2006_background</vt:lpstr>
      <vt:lpstr>1_Default Design</vt:lpstr>
      <vt:lpstr>Timing of Loading Dose of Atorvastatin in Patients Undergoing Percutaneous Coronary Intervention for Acute Coronary Syndromes: Insights From the SECURE-PCI Randomized Trial </vt:lpstr>
      <vt:lpstr>PowerPoint Presentation</vt:lpstr>
      <vt:lpstr>BACKGROUND</vt:lpstr>
      <vt:lpstr>PowerPoint Presentation</vt:lpstr>
      <vt:lpstr>PowerPoint Presentation</vt:lpstr>
      <vt:lpstr>OBJECTIVES</vt:lpstr>
      <vt:lpstr>PowerPoint Presentation</vt:lpstr>
      <vt:lpstr>PowerPoint Presentation</vt:lpstr>
      <vt:lpstr>Baseline Characteristics (PCI and non-PCI)</vt:lpstr>
      <vt:lpstr>Timing of study drug administration </vt:lpstr>
      <vt:lpstr>MACE According to PCI</vt:lpstr>
      <vt:lpstr>MACE According to Type of ACS</vt:lpstr>
      <vt:lpstr>Effect on MACE According to Timing to Atorvastatin in all PCI Patients</vt:lpstr>
      <vt:lpstr>Effect on MACE According to Timing to Atorvastatin – STEMI</vt:lpstr>
      <vt:lpstr>Effect on MACE According to Timing to Atorvastatin – NSTE-ACS</vt:lpstr>
      <vt:lpstr>CONCLUSIONS</vt:lpstr>
      <vt:lpstr>ACKNOWLEDGEMENT</vt:lpstr>
      <vt:lpstr>PowerPoint Presentation</vt:lpstr>
      <vt:lpstr>Thank you! </vt:lpstr>
      <vt:lpstr>BACK UP SLIDES</vt:lpstr>
      <vt:lpstr>ATORVASTATIN VERSUS PLACEBO ACCORDING TO STATIN STATUS</vt:lpstr>
    </vt:vector>
  </TitlesOfParts>
  <Company>CRF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Detrimental Impact of Chronic Renal Insufficiency</dc:title>
  <dc:creator>jzuccardy</dc:creator>
  <cp:lastModifiedBy>Renato Lopes, M.D.</cp:lastModifiedBy>
  <cp:revision>329</cp:revision>
  <dcterms:created xsi:type="dcterms:W3CDTF">2015-03-17T14:58:49Z</dcterms:created>
  <dcterms:modified xsi:type="dcterms:W3CDTF">2018-09-23T20:25:20Z</dcterms:modified>
</cp:coreProperties>
</file>