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9" r:id="rId2"/>
    <p:sldId id="425" r:id="rId3"/>
    <p:sldId id="430" r:id="rId4"/>
    <p:sldId id="432" r:id="rId5"/>
    <p:sldId id="434" r:id="rId6"/>
    <p:sldId id="435" r:id="rId7"/>
    <p:sldId id="493" r:id="rId8"/>
    <p:sldId id="461" r:id="rId9"/>
    <p:sldId id="463" r:id="rId10"/>
    <p:sldId id="482" r:id="rId11"/>
    <p:sldId id="465" r:id="rId12"/>
    <p:sldId id="466" r:id="rId13"/>
    <p:sldId id="481" r:id="rId14"/>
    <p:sldId id="471" r:id="rId15"/>
    <p:sldId id="472" r:id="rId16"/>
    <p:sldId id="467" r:id="rId17"/>
    <p:sldId id="483" r:id="rId18"/>
    <p:sldId id="478" r:id="rId19"/>
    <p:sldId id="477" r:id="rId20"/>
    <p:sldId id="476" r:id="rId21"/>
    <p:sldId id="469" r:id="rId22"/>
    <p:sldId id="479" r:id="rId23"/>
    <p:sldId id="490" r:id="rId24"/>
    <p:sldId id="470" r:id="rId25"/>
    <p:sldId id="492" r:id="rId26"/>
  </p:sldIdLst>
  <p:sldSz cx="9144000" cy="5143500" type="screen16x9"/>
  <p:notesSz cx="7086600" cy="93726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2967">
          <p15:clr>
            <a:srgbClr val="A4A3A4"/>
          </p15:clr>
        </p15:guide>
        <p15:guide id="6" orient="horz" pos="459">
          <p15:clr>
            <a:srgbClr val="A4A3A4"/>
          </p15:clr>
        </p15:guide>
        <p15:guide id="7" pos="306">
          <p15:clr>
            <a:srgbClr val="A4A3A4"/>
          </p15:clr>
        </p15:guide>
        <p15:guide id="8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03864"/>
    <a:srgbClr val="002060"/>
    <a:srgbClr val="009999"/>
    <a:srgbClr val="315575"/>
    <a:srgbClr val="0A2D74"/>
    <a:srgbClr val="1C1C1C"/>
    <a:srgbClr val="17366C"/>
    <a:srgbClr val="39536E"/>
    <a:srgbClr val="14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77251"/>
  </p:normalViewPr>
  <p:slideViewPr>
    <p:cSldViewPr snapToGrid="0">
      <p:cViewPr varScale="1">
        <p:scale>
          <a:sx n="68" d="100"/>
          <a:sy n="68" d="100"/>
        </p:scale>
        <p:origin x="920" y="184"/>
      </p:cViewPr>
      <p:guideLst>
        <p:guide orient="horz" pos="252"/>
        <p:guide orient="horz" pos="492"/>
        <p:guide pos="336"/>
        <p:guide pos="5617"/>
        <p:guide orient="horz" pos="2967"/>
        <p:guide orient="horz" pos="459"/>
        <p:guide pos="306"/>
        <p:guide pos="5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1200" dirty="0"/>
              <a:t>Nanjing Heart Center</a:t>
            </a:r>
          </a:p>
          <a:p>
            <a:pPr eaLnBrk="1" hangingPunct="1"/>
            <a:r>
              <a:rPr lang="en-US" altLang="zh-CN" sz="1200" dirty="0"/>
              <a:t>Nanjing First Hospital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74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patients with ACS or multivessel disease might benefit from IVUS guidance (Online Figure 2). Patients who met the optimal criteria had a lower rate of TVF at 12 months (1.6%), compared to that in patients who had a suboptimal PCI procedure (4.4%; HR 0.349; 95% CI 0.135-0.898; p=0.029,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Central Illustration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97125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9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Inclusion criteria included patients who had silent ischemia, stable or unstable angina,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 myocardial infarction (MI, including both ST-elevation and non-ST-elevation MI) &gt; 24 h from the onset of chest pain to admission,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de novo coronary lesion eligible for DES implantation.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IVUS-defined optimal PCI was accepted only if those three criteria were simultaneously achieved.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Otherwise, the PCI procedure defined as suboptimal if any of those three criteria was not met. </a:t>
            </a: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Protocol-defined periprocedural MI (within 72 h) was defined as creatine kinase-myocardial band (CK-MB) &gt;10 times the upper reference limit (URL) of the assay, or &gt;5 times URL plus either: </a:t>
            </a:r>
          </a:p>
          <a:p>
            <a:pPr marL="228600" indent="-228600">
              <a:buAutoNum type="arabicParenR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new pathological Q waves in &gt;2 contiguous leads or new left bundle branch block; </a:t>
            </a:r>
          </a:p>
          <a:p>
            <a:pPr marL="228600" indent="-228600">
              <a:buAutoNum type="arabicParenR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 2) angiographically documented graft or coronary artery occlusion or new severe stenosis with thrombosis; </a:t>
            </a:r>
          </a:p>
          <a:p>
            <a:pPr marL="228600" indent="-228600">
              <a:buAutoNum type="arabicParenR"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 3) imaging evidence of new loss of viable myocardium or new regional wall motion abnormality.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hypothesized that the rate of a 1-year TVF would be 2.9% in the IVUS guidance group and 6.1% in the Angiography guidance group based on previous studies (9, 12-14). Accordingly, a total of 1316 patients were needed to detect a power of 0.8 (Type II error = 0.2, 𝛼 = 0.05, 2-tailed). Because of the considerable uncertainty of patients lost to follow-up, the enrollment was extended to 1448 patients (10% increment).</a:t>
            </a: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most common reasons for not enrolling were inconvenience (including PCI in bad time, insufficient technicians to perform on-site measurements, no sufficient time because of too many cases daily), unreimbursed by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medicare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a 40-MHz mechanical transducer (Boston Scientific Corporation, Natick, MA, USA) unavailable.</a:t>
            </a:r>
            <a:r>
              <a:rPr lang="zh-CN" altLang="zh-CN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3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 dirty="0"/>
          </a:p>
        </p:txBody>
      </p:sp>
      <p:pic>
        <p:nvPicPr>
          <p:cNvPr id="5" name="Picture 4" descr="TCT18_CRF_pres_slide_16-9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pic>
        <p:nvPicPr>
          <p:cNvPr id="4" name="Picture 3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3" name="Picture 2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1" baseline="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30000"/>
        </a:spcBef>
        <a:spcAft>
          <a:spcPct val="0"/>
        </a:spcAft>
        <a:buChar char="•"/>
        <a:defRPr sz="1600" b="1" baseline="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30000"/>
        </a:spcBef>
        <a:spcAft>
          <a:spcPct val="0"/>
        </a:spcAft>
        <a:buChar char="–"/>
        <a:defRPr sz="1400" b="1" baseline="0">
          <a:solidFill>
            <a:schemeClr val="tx1"/>
          </a:solidFill>
          <a:latin typeface="+mj-lt"/>
        </a:defRPr>
      </a:lvl4pPr>
      <a:lvl5pPr marL="1543050" indent="-171450" algn="l" rtl="0" eaLnBrk="1" fontAlgn="base" hangingPunct="1">
        <a:spcBef>
          <a:spcPct val="30000"/>
        </a:spcBef>
        <a:spcAft>
          <a:spcPct val="0"/>
        </a:spcAft>
        <a:buChar char="»"/>
        <a:defRPr sz="1200" b="1" baseline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887" y="184194"/>
            <a:ext cx="8158163" cy="2551468"/>
          </a:xfrm>
        </p:spPr>
        <p:txBody>
          <a:bodyPr/>
          <a:lstStyle/>
          <a:p>
            <a:pPr eaLnBrk="1" hangingPunct="1"/>
            <a:r>
              <a:rPr lang="en-US" altLang="zh-CN" sz="4800" dirty="0"/>
              <a:t>ULTIMATE</a:t>
            </a:r>
            <a:br>
              <a:rPr lang="en-US" altLang="zh-CN" sz="4800" dirty="0"/>
            </a:br>
            <a:br>
              <a:rPr lang="en-US" altLang="zh-CN" sz="2800" dirty="0">
                <a:solidFill>
                  <a:srgbClr val="053763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A Multicenter, Prospective, Randomized Trial</a:t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Compar</a:t>
            </a:r>
            <a:r>
              <a:rPr lang="en-US" altLang="zh-CN" sz="2800" dirty="0">
                <a:solidFill>
                  <a:schemeClr val="tx1"/>
                </a:solidFill>
              </a:rPr>
              <a:t>ing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ntravascular </a:t>
            </a:r>
            <a:r>
              <a:rPr lang="en-US" altLang="zh-CN" sz="2800" dirty="0">
                <a:solidFill>
                  <a:schemeClr val="tx1"/>
                </a:solidFill>
              </a:rPr>
              <a:t>U</a:t>
            </a:r>
            <a:r>
              <a:rPr lang="en-US" sz="2800" dirty="0">
                <a:solidFill>
                  <a:schemeClr val="tx1"/>
                </a:solidFill>
              </a:rPr>
              <a:t>ltrasound-guided versus </a:t>
            </a:r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ngiography-guided </a:t>
            </a:r>
            <a:r>
              <a:rPr lang="en-US" altLang="zh-CN" sz="2800" dirty="0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mplantation 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D</a:t>
            </a:r>
            <a:r>
              <a:rPr lang="en-US" sz="2800" dirty="0">
                <a:solidFill>
                  <a:schemeClr val="tx1"/>
                </a:solidFill>
              </a:rPr>
              <a:t>rug-</a:t>
            </a:r>
            <a:r>
              <a:rPr lang="en-US" altLang="zh-CN" sz="2800" dirty="0">
                <a:solidFill>
                  <a:schemeClr val="tx1"/>
                </a:solidFill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>luting </a:t>
            </a:r>
            <a:r>
              <a:rPr lang="en-US" altLang="zh-CN" sz="2800" dirty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tent in </a:t>
            </a:r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ll-comers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88206"/>
            <a:ext cx="8121650" cy="1156446"/>
          </a:xfrm>
        </p:spPr>
        <p:txBody>
          <a:bodyPr/>
          <a:lstStyle/>
          <a:p>
            <a:r>
              <a:rPr lang="en-US" altLang="zh-CN" sz="1400" dirty="0"/>
              <a:t>Xiaofei Gao, Jing </a:t>
            </a:r>
            <a:r>
              <a:rPr lang="en-US" altLang="zh-CN" sz="1400" dirty="0" err="1"/>
              <a:t>Kan</a:t>
            </a:r>
            <a:r>
              <a:rPr lang="en-US" altLang="zh-CN" sz="1400" dirty="0"/>
              <a:t>, Zhen Ge, Leng Han, Shu Lu, Nailiang Tian, Song Lin, Qinghua Lu Xueming Wu, Qihua Li, Zhizhong Liu, Yan Chen, </a:t>
            </a:r>
            <a:r>
              <a:rPr lang="en-US" altLang="zh-CN" sz="1400" dirty="0" err="1"/>
              <a:t>Xuesong</a:t>
            </a:r>
            <a:r>
              <a:rPr lang="en-US" altLang="zh-CN" sz="1400" dirty="0"/>
              <a:t> Qian, Juan Wang, </a:t>
            </a:r>
            <a:r>
              <a:rPr lang="en-US" altLang="zh-CN" sz="1400" dirty="0" err="1"/>
              <a:t>Dayang</a:t>
            </a:r>
            <a:r>
              <a:rPr lang="en-US" altLang="zh-CN" sz="1400" dirty="0"/>
              <a:t> Chai, </a:t>
            </a:r>
            <a:r>
              <a:rPr lang="en-US" altLang="zh-CN" sz="1400" dirty="0" err="1"/>
              <a:t>Chonghao</a:t>
            </a:r>
            <a:r>
              <a:rPr lang="en-US" altLang="zh-CN" sz="1400" dirty="0"/>
              <a:t> Chen, </a:t>
            </a:r>
            <a:r>
              <a:rPr lang="en-US" altLang="zh-CN" sz="1400" dirty="0" err="1"/>
              <a:t>Xiaolong</a:t>
            </a:r>
            <a:r>
              <a:rPr lang="en-US" altLang="zh-CN" sz="1400" dirty="0"/>
              <a:t> Li, Bill D. </a:t>
            </a:r>
            <a:r>
              <a:rPr lang="en-US" altLang="zh-CN" sz="1400" dirty="0" err="1"/>
              <a:t>Gogas</a:t>
            </a:r>
            <a:r>
              <a:rPr lang="en-US" altLang="zh-CN" sz="1400" dirty="0"/>
              <a:t>, Tao Pan, </a:t>
            </a:r>
            <a:r>
              <a:rPr lang="en-US" altLang="zh-CN" sz="1400" dirty="0" err="1"/>
              <a:t>Shoujie</a:t>
            </a:r>
            <a:r>
              <a:rPr lang="en-US" altLang="zh-CN" sz="1400" dirty="0"/>
              <a:t> Shan, Fei Ye,</a:t>
            </a:r>
            <a:r>
              <a:rPr lang="zh-CN" altLang="en-US" sz="1400" dirty="0"/>
              <a:t> </a:t>
            </a:r>
            <a:r>
              <a:rPr lang="en-US" altLang="zh-CN" sz="1400" dirty="0"/>
              <a:t>Shao-Liang</a:t>
            </a:r>
            <a:r>
              <a:rPr lang="zh-CN" altLang="en-US" sz="1400" dirty="0"/>
              <a:t> </a:t>
            </a:r>
            <a:r>
              <a:rPr lang="en-US" altLang="zh-CN" sz="1400" dirty="0"/>
              <a:t>Chen</a:t>
            </a:r>
            <a:endParaRPr lang="zh-CN" altLang="zh-CN" sz="1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99D874E-2EEC-D04A-9D29-EE58E026E1AA}"/>
              </a:ext>
            </a:extLst>
          </p:cNvPr>
          <p:cNvSpPr/>
          <p:nvPr/>
        </p:nvSpPr>
        <p:spPr>
          <a:xfrm>
            <a:off x="496889" y="2831101"/>
            <a:ext cx="8163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dirty="0">
                <a:solidFill>
                  <a:srgbClr val="FFCC00"/>
                </a:solidFill>
              </a:rPr>
              <a:t>Jun-Jie Zhang, MD,</a:t>
            </a:r>
            <a:r>
              <a:rPr lang="zh-CN" altLang="en-US" sz="2400" dirty="0">
                <a:solidFill>
                  <a:srgbClr val="FFCC00"/>
                </a:solidFill>
              </a:rPr>
              <a:t> </a:t>
            </a:r>
            <a:r>
              <a:rPr lang="en-US" altLang="zh-CN" sz="2400" dirty="0">
                <a:solidFill>
                  <a:srgbClr val="FFCC00"/>
                </a:solidFill>
              </a:rPr>
              <a:t>PhD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1CE28D-6B16-F64D-8C79-BFCB7D4DB21E}"/>
              </a:ext>
            </a:extLst>
          </p:cNvPr>
          <p:cNvSpPr/>
          <p:nvPr/>
        </p:nvSpPr>
        <p:spPr>
          <a:xfrm>
            <a:off x="3774014" y="4781196"/>
            <a:ext cx="1515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NCT02215915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32BEB2-DD37-E643-BC6A-31A21947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-11875"/>
            <a:ext cx="1503134" cy="5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4076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059314" y="41919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pt-BR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7312" y="26434"/>
            <a:ext cx="8169275" cy="728663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rgbClr val="FDE25E"/>
                </a:solidFill>
              </a:rPr>
              <a:t>Enrollment</a:t>
            </a:r>
            <a:endParaRPr lang="pt-BR" sz="4000" dirty="0">
              <a:solidFill>
                <a:srgbClr val="FDE25E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5196069" y="3523414"/>
            <a:ext cx="8618" cy="684376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241253" y="2552297"/>
            <a:ext cx="2926081" cy="12450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847484" y="4227605"/>
            <a:ext cx="2726858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Clinical FU at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12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-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mo</a:t>
            </a:r>
          </a:p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(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n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=72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2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) 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71598" y="1732492"/>
            <a:ext cx="566538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1448 all-comers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from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 8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Chinese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centers</a:t>
            </a:r>
            <a:endParaRPr lang="en-US" i="0" dirty="0">
              <a:solidFill>
                <a:srgbClr val="FFC000"/>
              </a:solidFill>
              <a:cs typeface="ヒラギノ角ゴ Pro W3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71950" y="2138873"/>
            <a:ext cx="23650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b="1" i="0" dirty="0">
                <a:solidFill>
                  <a:schemeClr val="tx1">
                    <a:lumMod val="85000"/>
                  </a:schemeClr>
                </a:solidFill>
              </a:rPr>
              <a:t>1:1 Randomization</a:t>
            </a:r>
            <a:endParaRPr kumimoji="1" lang="zh-CN" altLang="en-US" b="1" i="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842786" y="2881050"/>
            <a:ext cx="269420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Angiography guidance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endParaRPr lang="en-US" altLang="zh-CN" i="0" dirty="0">
              <a:solidFill>
                <a:srgbClr val="FFC000"/>
              </a:solidFill>
              <a:cs typeface="ヒラギノ角ゴ Pro W3"/>
            </a:endParaRPr>
          </a:p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(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n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=724)</a:t>
            </a: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H="1">
            <a:off x="2236325" y="2535157"/>
            <a:ext cx="15490" cy="332632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  <a:cs typeface="+mn-cs"/>
              </a:rPr>
              <a:t>  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872017" y="2876002"/>
            <a:ext cx="2803773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IVUS guidance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endParaRPr lang="en-US" altLang="zh-CN" i="0" dirty="0">
              <a:solidFill>
                <a:srgbClr val="FFC000"/>
              </a:solidFill>
              <a:cs typeface="ヒラギノ角ゴ Pro W3"/>
            </a:endParaRPr>
          </a:p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(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n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=724)   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661501" y="3302305"/>
            <a:ext cx="2365767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FFCC00"/>
                </a:solidFill>
                <a:cs typeface="ヒラギノ角ゴ Pro W3"/>
              </a:rPr>
              <a:t>8</a:t>
            </a:r>
            <a:r>
              <a:rPr lang="en-US" sz="1600" i="0" dirty="0">
                <a:solidFill>
                  <a:schemeClr val="tx1"/>
                </a:solidFill>
                <a:cs typeface="ヒラギノ角ゴ Pro W3"/>
              </a:rPr>
              <a:t> patients crossover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endParaRPr lang="en-US" altLang="zh-CN" sz="1600" i="0" dirty="0">
              <a:solidFill>
                <a:schemeClr val="tx1"/>
              </a:solidFill>
              <a:cs typeface="ヒラギノ角ゴ Pro W3"/>
            </a:endParaRPr>
          </a:p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3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CTO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lesions</a:t>
            </a:r>
          </a:p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2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LM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lesions</a:t>
            </a:r>
          </a:p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1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rupture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plaque</a:t>
            </a:r>
          </a:p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1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diffused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lesion</a:t>
            </a:r>
          </a:p>
          <a:p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1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calcified</a:t>
            </a:r>
            <a:r>
              <a:rPr lang="zh-CN" altLang="en-US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600" i="0" dirty="0">
                <a:solidFill>
                  <a:schemeClr val="tx1"/>
                </a:solidFill>
                <a:cs typeface="ヒラギノ角ゴ Pro W3"/>
              </a:rPr>
              <a:t>lesion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BA4B856-94D7-C74E-B448-2FE6F7D00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CAA3C477-E238-424B-A75E-CDBBD5CA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98" y="782638"/>
            <a:ext cx="566538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1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795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 all-comers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from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Aug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2014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to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May</a:t>
            </a:r>
            <a:r>
              <a:rPr lang="zh-CN" altLang="en-US" i="0" dirty="0">
                <a:solidFill>
                  <a:srgbClr val="FFC000"/>
                </a:solidFill>
                <a:cs typeface="ヒラギノ角ゴ Pro W3"/>
              </a:rPr>
              <a:t> 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2017</a:t>
            </a:r>
            <a:endParaRPr lang="en-US" i="0" dirty="0">
              <a:solidFill>
                <a:srgbClr val="FFC000"/>
              </a:solidFill>
              <a:cs typeface="ヒラギノ角ゴ Pro W3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0D6C5AE3-A92F-F444-8CCD-420B22A62FAC}"/>
              </a:ext>
            </a:extLst>
          </p:cNvPr>
          <p:cNvCxnSpPr>
            <a:stCxn id="35" idx="2"/>
          </p:cNvCxnSpPr>
          <p:nvPr/>
        </p:nvCxnSpPr>
        <p:spPr bwMode="auto">
          <a:xfrm>
            <a:off x="3704293" y="2101824"/>
            <a:ext cx="6225" cy="4255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F0117068-C8FA-5F48-9D10-DF9F52E21EF4}"/>
              </a:ext>
            </a:extLst>
          </p:cNvPr>
          <p:cNvCxnSpPr>
            <a:endCxn id="35" idx="0"/>
          </p:cNvCxnSpPr>
          <p:nvPr/>
        </p:nvCxnSpPr>
        <p:spPr bwMode="auto">
          <a:xfrm flipH="1">
            <a:off x="3704293" y="1145421"/>
            <a:ext cx="6225" cy="587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16">
            <a:extLst>
              <a:ext uri="{FF2B5EF4-FFF2-40B4-BE49-F238E27FC236}">
                <a16:creationId xmlns:a16="http://schemas.microsoft.com/office/drawing/2014/main" id="{16C8F82B-97BA-8A43-83EA-A5812497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951" y="1114944"/>
            <a:ext cx="2362832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i="0" dirty="0">
                <a:solidFill>
                  <a:srgbClr val="FFCC00"/>
                </a:solidFill>
                <a:cs typeface="ヒラギノ角ゴ Pro W3"/>
              </a:rPr>
              <a:t>347</a:t>
            </a:r>
            <a:r>
              <a:rPr lang="en-US" sz="1400" i="0" dirty="0">
                <a:solidFill>
                  <a:schemeClr val="tx1"/>
                </a:solidFill>
                <a:cs typeface="ヒラギノ角ゴ Pro W3"/>
              </a:rPr>
              <a:t> patients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excluded</a:t>
            </a:r>
          </a:p>
          <a:p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261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refused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to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participate</a:t>
            </a:r>
          </a:p>
          <a:p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86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met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exclusion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criteria</a:t>
            </a:r>
          </a:p>
        </p:txBody>
      </p:sp>
      <p:cxnSp>
        <p:nvCxnSpPr>
          <p:cNvPr id="26" name="直线箭头连接符 25"/>
          <p:cNvCxnSpPr/>
          <p:nvPr/>
        </p:nvCxnSpPr>
        <p:spPr bwMode="auto">
          <a:xfrm flipV="1">
            <a:off x="3722970" y="1369525"/>
            <a:ext cx="2938531" cy="124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线箭头连接符 64"/>
          <p:cNvCxnSpPr/>
          <p:nvPr/>
        </p:nvCxnSpPr>
        <p:spPr bwMode="auto">
          <a:xfrm flipV="1">
            <a:off x="5204687" y="3883912"/>
            <a:ext cx="1456814" cy="124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Line 14"/>
          <p:cNvSpPr>
            <a:spLocks noChangeShapeType="1"/>
          </p:cNvSpPr>
          <p:nvPr/>
        </p:nvSpPr>
        <p:spPr bwMode="auto">
          <a:xfrm flipH="1">
            <a:off x="5151336" y="2549001"/>
            <a:ext cx="15490" cy="332632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  <a:cs typeface="+mn-cs"/>
              </a:rPr>
              <a:t>  </a:t>
            </a: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874582" y="4205702"/>
            <a:ext cx="279858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Clinical FU at 12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-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mo</a:t>
            </a:r>
          </a:p>
          <a:p>
            <a:pPr algn="ctr"/>
            <a:r>
              <a:rPr lang="en-US" i="0" dirty="0">
                <a:solidFill>
                  <a:srgbClr val="FFC000"/>
                </a:solidFill>
                <a:cs typeface="ヒラギノ角ゴ Pro W3"/>
              </a:rPr>
              <a:t>(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n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=72</a:t>
            </a:r>
            <a:r>
              <a:rPr lang="en-US" altLang="zh-CN" i="0" dirty="0">
                <a:solidFill>
                  <a:srgbClr val="FFC000"/>
                </a:solidFill>
                <a:cs typeface="ヒラギノ角ゴ Pro W3"/>
              </a:rPr>
              <a:t>2</a:t>
            </a:r>
            <a:r>
              <a:rPr lang="en-US" i="0" dirty="0">
                <a:solidFill>
                  <a:srgbClr val="FFC000"/>
                </a:solidFill>
                <a:cs typeface="ヒラギノ角ゴ Pro W3"/>
              </a:rPr>
              <a:t>) </a:t>
            </a: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 flipH="1">
            <a:off x="2235618" y="3538862"/>
            <a:ext cx="8618" cy="684376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07D2DB91-1CAC-CA49-B4A5-D48FD8F8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429" y="3630496"/>
            <a:ext cx="203665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i="0" dirty="0">
                <a:solidFill>
                  <a:srgbClr val="FFCC00"/>
                </a:solidFill>
                <a:cs typeface="ヒラギノ角ゴ Pro W3"/>
              </a:rPr>
              <a:t>4</a:t>
            </a:r>
            <a:r>
              <a:rPr lang="en-US" sz="1400" i="0" dirty="0">
                <a:solidFill>
                  <a:schemeClr val="tx1"/>
                </a:solidFill>
                <a:cs typeface="ヒラギノ角ゴ Pro W3"/>
              </a:rPr>
              <a:t> patients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lost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to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FU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with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2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in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each</a:t>
            </a:r>
            <a:r>
              <a:rPr lang="zh-CN" altLang="en-US" sz="14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en-US" altLang="zh-CN" sz="1400" i="0" dirty="0">
                <a:solidFill>
                  <a:schemeClr val="tx1"/>
                </a:solidFill>
                <a:cs typeface="ヒラギノ角ゴ Pro W3"/>
              </a:rPr>
              <a:t>group</a:t>
            </a:r>
          </a:p>
        </p:txBody>
      </p: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7B70C45E-BC36-9144-A0C5-D707643CC16C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2247369" y="3892106"/>
            <a:ext cx="4590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8D7E9027-6866-DB42-AA79-FA38E819B1AD}"/>
              </a:ext>
            </a:extLst>
          </p:cNvPr>
          <p:cNvCxnSpPr>
            <a:cxnSpLocks/>
          </p:cNvCxnSpPr>
          <p:nvPr/>
        </p:nvCxnSpPr>
        <p:spPr bwMode="auto">
          <a:xfrm>
            <a:off x="4743088" y="3892106"/>
            <a:ext cx="4692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715863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E2C8B9B-E91E-E04C-9FB7-DFA7F479C033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8475" y="904191"/>
            <a:ext cx="8169275" cy="3653415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920FA24-4633-CC4F-A52C-11237F1E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24" y="145694"/>
            <a:ext cx="8169275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2"/>
                </a:solidFill>
              </a:rPr>
              <a:t>Baseline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Clinical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Data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61F0CAD7-9D19-2743-91F5-D06FFA196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93682"/>
              </p:ext>
            </p:extLst>
          </p:nvPr>
        </p:nvGraphicFramePr>
        <p:xfrm>
          <a:off x="498475" y="950931"/>
          <a:ext cx="8169275" cy="3418474"/>
        </p:xfrm>
        <a:graphic>
          <a:graphicData uri="http://schemas.openxmlformats.org/drawingml/2006/table">
            <a:tbl>
              <a:tblPr/>
              <a:tblGrid>
                <a:gridCol w="188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guidance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n=724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n=724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Age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65.2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10.9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65.9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9.8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0.19</a:t>
                      </a:r>
                      <a:endParaRPr lang="zh-CN" altLang="en-US" sz="200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Male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73.9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73.2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0.77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Hypertension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70.7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72.0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0.60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Diabetes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30.0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31.2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0.61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Current smoker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34.9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31.5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0.16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UAP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67.4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64.4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0.22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AMI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11.2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14.0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0.11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LVEF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alt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60.9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7.9</a:t>
                      </a:r>
                      <a:endParaRPr lang="zh-CN" altLang="en-US" sz="2000" i="0" kern="10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60.3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9.3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0.19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FB912B5D-CE8F-C545-BA8C-A05B0AD4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40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2A6425-594A-B945-884B-9CB68459871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1175" y="1001138"/>
            <a:ext cx="8156575" cy="3589135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222F011C-6E1D-5448-8E78-5794ED88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02473"/>
              </p:ext>
            </p:extLst>
          </p:nvPr>
        </p:nvGraphicFramePr>
        <p:xfrm>
          <a:off x="511175" y="1001138"/>
          <a:ext cx="8155003" cy="3667226"/>
        </p:xfrm>
        <a:graphic>
          <a:graphicData uri="http://schemas.openxmlformats.org/drawingml/2006/table">
            <a:tbl>
              <a:tblPr/>
              <a:tblGrid>
                <a:gridCol w="222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(n=962)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(n=1016)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Lesion lo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cation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0.51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LM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9.9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8.6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LAD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47.5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46.7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LCX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17.3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16.8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84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RCA</a:t>
                      </a:r>
                      <a:endParaRPr lang="zh-CN" altLang="en-U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25.4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28.0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89E90B4-8EEF-AC4D-81AA-C50F0178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7" y="194384"/>
            <a:ext cx="7028955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2"/>
                </a:solidFill>
              </a:rPr>
              <a:t>Core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Lab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Lesions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Data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(I)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729A26-B6F6-6B43-A042-83C17A8E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580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2A6425-594A-B945-884B-9CB68459871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654908" y="961902"/>
            <a:ext cx="7797114" cy="3584732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222F011C-6E1D-5448-8E78-5794ED88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30311"/>
              </p:ext>
            </p:extLst>
          </p:nvPr>
        </p:nvGraphicFramePr>
        <p:xfrm>
          <a:off x="742435" y="932381"/>
          <a:ext cx="7598376" cy="3610801"/>
        </p:xfrm>
        <a:graphic>
          <a:graphicData uri="http://schemas.openxmlformats.org/drawingml/2006/table">
            <a:tbl>
              <a:tblPr/>
              <a:tblGrid>
                <a:gridCol w="245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7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(n=962)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(n=1016)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2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Multi-vessel disease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52.6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r>
                        <a:rPr lang="en-US" sz="200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57.2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0.08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72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B2/C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66.1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67.7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0.4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5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2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Bifurcation</a:t>
                      </a:r>
                      <a:endParaRPr lang="zh-CN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23.5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26.5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</a:t>
                      </a:r>
                      <a:endParaRPr lang="zh-CN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72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CTO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8.8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9.0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3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47879"/>
                  </a:ext>
                </a:extLst>
              </a:tr>
              <a:tr h="74254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Moderate to sever</a:t>
                      </a:r>
                      <a:r>
                        <a:rPr lang="en-US" altLang="zh-CN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calcification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25.3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24.2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0.5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</a:t>
                      </a:r>
                      <a:endParaRPr lang="zh-CN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313438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89E90B4-8EEF-AC4D-81AA-C50F0178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13" y="157571"/>
            <a:ext cx="7920037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Core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Lab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Lesions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Data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(II)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0EEEA9-04D7-1A4F-B9F1-802290A1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33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2A6425-594A-B945-884B-9CB68459871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11175" y="777491"/>
            <a:ext cx="7920038" cy="3784869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222F011C-6E1D-5448-8E78-5794ED88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98575"/>
              </p:ext>
            </p:extLst>
          </p:nvPr>
        </p:nvGraphicFramePr>
        <p:xfrm>
          <a:off x="511174" y="784968"/>
          <a:ext cx="7920039" cy="3607199"/>
        </p:xfrm>
        <a:graphic>
          <a:graphicData uri="http://schemas.openxmlformats.org/drawingml/2006/table">
            <a:tbl>
              <a:tblPr/>
              <a:tblGrid>
                <a:gridCol w="361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4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(n=724)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(n=724)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Per</a:t>
                      </a:r>
                      <a:r>
                        <a:rPr lang="zh-CN" altLang="en-US" sz="20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patient</a:t>
                      </a:r>
                      <a:r>
                        <a:rPr lang="en-US" sz="2000" b="1" i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, n (%)</a:t>
                      </a:r>
                      <a:endParaRPr lang="zh-CN" altLang="en-US" sz="2000" b="1" i="0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Stent number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2.40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1.55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2.47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1.56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0.39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Mean stent length,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66.42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46.17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66.49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44.36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Mean stent diameter,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3.15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0.42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2.99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0.38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Max balloon diameter,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3.84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3.62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Max Post-dilation</a:t>
                      </a:r>
                      <a:r>
                        <a:rPr lang="zh-CN" alt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pressure, atm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19.8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19.2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0.003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89E90B4-8EEF-AC4D-81AA-C50F0178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8" y="170371"/>
            <a:ext cx="7920037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Procedural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Data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(I)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38134A-39DA-2843-A482-B9229D277908}"/>
              </a:ext>
            </a:extLst>
          </p:cNvPr>
          <p:cNvSpPr/>
          <p:nvPr/>
        </p:nvSpPr>
        <p:spPr bwMode="auto">
          <a:xfrm>
            <a:off x="511175" y="3182587"/>
            <a:ext cx="7920038" cy="120546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A96B87-0D08-5746-80E9-9AE7A8C1C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138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2A6425-594A-B945-884B-9CB68459871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8475" y="871871"/>
            <a:ext cx="7932738" cy="3656586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222F011C-6E1D-5448-8E78-5794ED88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39448"/>
              </p:ext>
            </p:extLst>
          </p:nvPr>
        </p:nvGraphicFramePr>
        <p:xfrm>
          <a:off x="498475" y="871871"/>
          <a:ext cx="7932739" cy="3614402"/>
        </p:xfrm>
        <a:graphic>
          <a:graphicData uri="http://schemas.openxmlformats.org/drawingml/2006/table">
            <a:tbl>
              <a:tblPr/>
              <a:tblGrid>
                <a:gridCol w="352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(n=962)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(n=1016)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Per</a:t>
                      </a:r>
                      <a:r>
                        <a:rPr lang="zh-CN" altLang="en-US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lesion,</a:t>
                      </a:r>
                      <a:r>
                        <a:rPr lang="zh-CN" altLang="en-US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zh-CN" altLang="en-US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1" i="0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(%)</a:t>
                      </a:r>
                      <a:endParaRPr lang="zh-CN" altLang="en-US" sz="2000" b="1" i="0" kern="1200" dirty="0">
                        <a:solidFill>
                          <a:srgbClr val="FFC0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Stent number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1.81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0.80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1.76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0.77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0.16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Mean stent length,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49.99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25.10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47.38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22.42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Mean stent diameter,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3.14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2.97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113346"/>
                  </a:ext>
                </a:extLst>
              </a:tr>
              <a:tr h="41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Max balloon diameter, mm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3.73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0.56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3.51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0.53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47879"/>
                  </a:ext>
                </a:extLst>
              </a:tr>
              <a:tr h="41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ost-dilation pressure, atm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19.7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19.0</a:t>
                      </a: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313438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89E90B4-8EEF-AC4D-81AA-C50F0178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35" y="141832"/>
            <a:ext cx="7932737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Procedural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Data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(II)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F5BCB1-B4CE-D246-8F50-52F167EAFF90}"/>
              </a:ext>
            </a:extLst>
          </p:cNvPr>
          <p:cNvSpPr/>
          <p:nvPr/>
        </p:nvSpPr>
        <p:spPr bwMode="auto">
          <a:xfrm>
            <a:off x="498475" y="2820224"/>
            <a:ext cx="7932738" cy="170960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0DC2FC-CA88-5443-8B86-1259EC83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785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844675-9C73-E847-874E-400A79324BE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21957" y="1120034"/>
            <a:ext cx="8194262" cy="3966408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001874C5-FF51-EE4B-97DF-3D10F3FF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00806"/>
              </p:ext>
            </p:extLst>
          </p:nvPr>
        </p:nvGraphicFramePr>
        <p:xfrm>
          <a:off x="652605" y="935046"/>
          <a:ext cx="7920571" cy="3953134"/>
        </p:xfrm>
        <a:graphic>
          <a:graphicData uri="http://schemas.openxmlformats.org/drawingml/2006/table">
            <a:tbl>
              <a:tblPr/>
              <a:tblGrid>
                <a:gridCol w="293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(n=724)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(n=724)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Radial access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94.8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96.8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0.07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250689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altLang="zh-CN" sz="20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nd</a:t>
                      </a:r>
                      <a:r>
                        <a:rPr lang="zh-CN" altLang="en-US" sz="20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b="0" i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generation</a:t>
                      </a:r>
                      <a:r>
                        <a:rPr lang="en-US" altLang="zh-CN" sz="2000" b="0" i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DES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99.2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98.8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0.4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4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0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Post-dilation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96.6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94.9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8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Procedural time, min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60.88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45.49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&lt;0.001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Contrast volume, ml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178.29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161.96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&lt;0.001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15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CIN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 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7.9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5.8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09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Complete </a:t>
                      </a:r>
                      <a:r>
                        <a:rPr lang="en-US" sz="2000" b="0" i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reva</a:t>
                      </a:r>
                      <a:r>
                        <a:rPr lang="en-US" altLang="zh-CN" sz="2000" b="0" i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.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73.3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75.0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0.47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889404"/>
                  </a:ext>
                </a:extLst>
              </a:tr>
              <a:tr h="46605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Angiographic success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98.0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97.8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0.77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15280"/>
                  </a:ext>
                </a:extLst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285C21FF-EE31-A645-87D3-FF5E96A7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82" y="106876"/>
            <a:ext cx="7932737" cy="728662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Procedural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Data</a:t>
            </a:r>
            <a:r>
              <a:rPr lang="zh-CN" altLang="en-US" sz="4000" dirty="0">
                <a:solidFill>
                  <a:srgbClr val="FDE25E"/>
                </a:solidFill>
              </a:rPr>
              <a:t> </a:t>
            </a:r>
            <a:r>
              <a:rPr lang="en-US" altLang="zh-CN" sz="4000" dirty="0">
                <a:solidFill>
                  <a:srgbClr val="FDE25E"/>
                </a:solidFill>
              </a:rPr>
              <a:t>(III)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2ADAD6-5D00-A24C-A5B0-D6A0F2E4DF08}"/>
              </a:ext>
            </a:extLst>
          </p:cNvPr>
          <p:cNvSpPr/>
          <p:nvPr/>
        </p:nvSpPr>
        <p:spPr bwMode="auto">
          <a:xfrm>
            <a:off x="652605" y="2956957"/>
            <a:ext cx="7932312" cy="80752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6751E1-099E-B245-A0A6-A97B4D045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389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F49B7E0A-E25A-3C4D-A0D5-11131A130B12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11195" y="704128"/>
            <a:ext cx="8415131" cy="3979718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D384367-2369-D54B-AA55-78D75565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35" y="27905"/>
            <a:ext cx="7932738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Clinical Outcomes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2C7292A7-397E-834A-A895-5F7E6864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56484"/>
              </p:ext>
            </p:extLst>
          </p:nvPr>
        </p:nvGraphicFramePr>
        <p:xfrm>
          <a:off x="652179" y="809009"/>
          <a:ext cx="7932738" cy="3769955"/>
        </p:xfrm>
        <a:graphic>
          <a:graphicData uri="http://schemas.openxmlformats.org/drawingml/2006/table">
            <a:tbl>
              <a:tblPr/>
              <a:tblGrid>
                <a:gridCol w="370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87000757"/>
                    </a:ext>
                  </a:extLst>
                </a:gridCol>
                <a:gridCol w="1734516">
                  <a:extLst>
                    <a:ext uri="{9D8B030D-6E8A-4147-A177-3AD203B41FA5}">
                      <a16:colId xmlns:a16="http://schemas.microsoft.com/office/drawing/2014/main" val="1914512328"/>
                    </a:ext>
                  </a:extLst>
                </a:gridCol>
                <a:gridCol w="92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IVUS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n = 724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Angiography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guidance 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n = 724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CD308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CD30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27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 at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30-day</a:t>
                      </a:r>
                      <a:endParaRPr lang="zh-CN" altLang="en-US" sz="2000" i="0" kern="100" dirty="0">
                        <a:solidFill>
                          <a:srgbClr val="FFC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i="0" kern="1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875335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TVF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0.8%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1.9%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0.08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4667"/>
                  </a:ext>
                </a:extLst>
              </a:tr>
              <a:tr h="265627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12-month</a:t>
                      </a:r>
                      <a:endParaRPr lang="zh-CN" altLang="en-US" sz="2000" i="0" kern="100" dirty="0">
                        <a:solidFill>
                          <a:srgbClr val="FFC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696456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TVF</a:t>
                      </a:r>
                      <a:endParaRPr lang="zh-CN" altLang="en-US" sz="2000" b="1" i="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2.9</a:t>
                      </a:r>
                      <a:r>
                        <a:rPr lang="en-US" altLang="zh-CN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5.4</a:t>
                      </a:r>
                      <a:r>
                        <a:rPr lang="en-US" altLang="zh-CN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b="1" i="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b="1" i="0" kern="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0.019</a:t>
                      </a:r>
                      <a:endParaRPr lang="zh-CN" altLang="en-US" sz="2000" b="1" i="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Cardiac death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0.7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1.4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0.19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TV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MI     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1.0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1.5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0.34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Clinically-driven</a:t>
                      </a:r>
                      <a:r>
                        <a:rPr lang="zh-CN" alt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TVR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1.5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2.9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pl-PL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0.0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7</a:t>
                      </a:r>
                      <a:endParaRPr lang="pl-PL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2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zh-CN" altLang="en-US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12-month</a:t>
                      </a:r>
                      <a:endParaRPr lang="zh-CN" altLang="en-US" sz="2000" i="0" kern="100" dirty="0">
                        <a:solidFill>
                          <a:srgbClr val="FFC0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pl-PL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56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Definite/probable 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ST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0.7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%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0.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10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A2B6B49-B6FD-C24C-85FE-6E9B2E30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45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>
            <a:extLst>
              <a:ext uri="{FF2B5EF4-FFF2-40B4-BE49-F238E27FC236}">
                <a16:creationId xmlns:a16="http://schemas.microsoft.com/office/drawing/2014/main" id="{3AF28A3D-7149-594C-9E85-AF770E8E49CA}"/>
              </a:ext>
            </a:extLst>
          </p:cNvPr>
          <p:cNvSpPr txBox="1">
            <a:spLocks/>
          </p:cNvSpPr>
          <p:nvPr/>
        </p:nvSpPr>
        <p:spPr bwMode="auto">
          <a:xfrm>
            <a:off x="385831" y="-1"/>
            <a:ext cx="8758169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kern="0" dirty="0">
                <a:solidFill>
                  <a:srgbClr val="FDE25E"/>
                </a:solidFill>
              </a:rPr>
              <a:t>Primary</a:t>
            </a:r>
            <a:r>
              <a:rPr lang="zh-CN" altLang="en-US" sz="4000" i="0" kern="0" dirty="0">
                <a:solidFill>
                  <a:srgbClr val="FDE25E"/>
                </a:solidFill>
              </a:rPr>
              <a:t> </a:t>
            </a:r>
            <a:r>
              <a:rPr lang="en-US" altLang="zh-CN" sz="4000" i="0" kern="0" dirty="0">
                <a:solidFill>
                  <a:srgbClr val="FDE25E"/>
                </a:solidFill>
              </a:rPr>
              <a:t>Endpoint</a:t>
            </a:r>
            <a:endParaRPr lang="zh-CN" altLang="en-US" sz="4000" i="0" kern="0" dirty="0">
              <a:solidFill>
                <a:srgbClr val="FDE25E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7CDCE7E-8B7D-284D-9D62-0A0EF889A46D}"/>
              </a:ext>
            </a:extLst>
          </p:cNvPr>
          <p:cNvSpPr txBox="1">
            <a:spLocks/>
          </p:cNvSpPr>
          <p:nvPr/>
        </p:nvSpPr>
        <p:spPr bwMode="auto">
          <a:xfrm>
            <a:off x="742435" y="617934"/>
            <a:ext cx="8107361" cy="4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zh-CN" sz="2400" i="0" kern="0" dirty="0">
                <a:solidFill>
                  <a:srgbClr val="FFC000"/>
                </a:solidFill>
              </a:rPr>
              <a:t>TVF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at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12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months</a:t>
            </a:r>
            <a:endParaRPr kumimoji="1" lang="zh-CN" altLang="en-US" sz="2400" i="0" kern="0" dirty="0">
              <a:solidFill>
                <a:srgbClr val="FFC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796DB-C6D3-D945-AB73-4640C1454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6745F043-8835-EC42-B742-CEC954DE1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48" y="1140209"/>
            <a:ext cx="5728929" cy="4003291"/>
          </a:xfrm>
        </p:spPr>
      </p:pic>
    </p:spTree>
    <p:extLst>
      <p:ext uri="{BB962C8B-B14F-4D97-AF65-F5344CB8AC3E}">
        <p14:creationId xmlns:p14="http://schemas.microsoft.com/office/powerpoint/2010/main" val="235220410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6D63AC79-BC4D-A045-A9AC-36E651F25342}"/>
              </a:ext>
            </a:extLst>
          </p:cNvPr>
          <p:cNvSpPr txBox="1">
            <a:spLocks/>
          </p:cNvSpPr>
          <p:nvPr/>
        </p:nvSpPr>
        <p:spPr bwMode="auto">
          <a:xfrm>
            <a:off x="1036640" y="553022"/>
            <a:ext cx="7577274" cy="5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zh-CN" sz="2400" i="0" kern="0" dirty="0">
                <a:solidFill>
                  <a:srgbClr val="FFC000"/>
                </a:solidFill>
              </a:rPr>
              <a:t>CD-TLR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or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Definite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ST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at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12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months</a:t>
            </a:r>
            <a:endParaRPr kumimoji="1" lang="zh-CN" altLang="en-US" sz="2400" i="0" kern="0" dirty="0">
              <a:solidFill>
                <a:srgbClr val="FFC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707D82-328F-AD49-A83C-89F6CA8D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8EDBDAC6-EEB3-3B4B-BEF4-A8824B93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927" y="1146993"/>
            <a:ext cx="5499837" cy="39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05879702-7E41-F84C-A84C-2E3B09A24852}"/>
              </a:ext>
            </a:extLst>
          </p:cNvPr>
          <p:cNvSpPr txBox="1">
            <a:spLocks/>
          </p:cNvSpPr>
          <p:nvPr/>
        </p:nvSpPr>
        <p:spPr bwMode="auto">
          <a:xfrm>
            <a:off x="3414290" y="1243451"/>
            <a:ext cx="3794032" cy="4491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zh-CN" sz="2000" i="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</a:t>
            </a:r>
            <a:r>
              <a:rPr kumimoji="1" lang="zh-CN" altLang="en-US" sz="2000" i="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2000" i="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Lesion-level</a:t>
            </a:r>
            <a:endParaRPr kumimoji="1" lang="zh-CN" altLang="en-US" sz="2000" i="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id="{1B97BE18-AAE2-3E40-9966-E27AF97F1773}"/>
              </a:ext>
            </a:extLst>
          </p:cNvPr>
          <p:cNvSpPr txBox="1">
            <a:spLocks/>
          </p:cNvSpPr>
          <p:nvPr/>
        </p:nvSpPr>
        <p:spPr bwMode="auto">
          <a:xfrm>
            <a:off x="385831" y="-39756"/>
            <a:ext cx="8758169" cy="60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kern="0" dirty="0">
                <a:solidFill>
                  <a:srgbClr val="FDE25E"/>
                </a:solidFill>
              </a:rPr>
              <a:t>Secondary</a:t>
            </a:r>
            <a:r>
              <a:rPr lang="zh-CN" altLang="en-US" sz="4000" i="0" kern="0" dirty="0">
                <a:solidFill>
                  <a:srgbClr val="FDE25E"/>
                </a:solidFill>
              </a:rPr>
              <a:t> </a:t>
            </a:r>
            <a:r>
              <a:rPr lang="en-US" altLang="zh-CN" sz="4000" i="0" kern="0" dirty="0">
                <a:solidFill>
                  <a:srgbClr val="FDE25E"/>
                </a:solidFill>
              </a:rPr>
              <a:t>Endpoint</a:t>
            </a:r>
            <a:endParaRPr lang="zh-CN" altLang="en-US" sz="4000" i="0" kern="0" dirty="0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376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96888" y="1037712"/>
            <a:ext cx="8158162" cy="30861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I, (</a:t>
            </a:r>
            <a:r>
              <a:rPr lang="en-US" altLang="zh-CN" sz="2400" dirty="0">
                <a:solidFill>
                  <a:srgbClr val="FFCC00"/>
                </a:solidFill>
              </a:rPr>
              <a:t>Jun-</a:t>
            </a:r>
            <a:r>
              <a:rPr lang="en-US" altLang="zh-CN" sz="2400" dirty="0" err="1">
                <a:solidFill>
                  <a:srgbClr val="FFCC00"/>
                </a:solidFill>
              </a:rPr>
              <a:t>Jie</a:t>
            </a:r>
            <a:r>
              <a:rPr lang="en-US" altLang="zh-CN" sz="2400" dirty="0">
                <a:solidFill>
                  <a:srgbClr val="FFCC00"/>
                </a:solidFill>
              </a:rPr>
              <a:t> Zhang</a:t>
            </a:r>
            <a:r>
              <a:rPr lang="en-US" sz="2400" dirty="0"/>
              <a:t>) DO NOT have a financial interest</a:t>
            </a:r>
            <a:r>
              <a:rPr lang="en-US" altLang="zh-CN" sz="2400" dirty="0"/>
              <a:t>/</a:t>
            </a:r>
            <a:r>
              <a:rPr lang="en-US" sz="2400" dirty="0"/>
              <a:t>arrangement or affiliation with one or more organizations that could be perceived as a real or apparent conflict of interest in the context of the subject of this presentation.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98475" y="4415"/>
            <a:ext cx="8158162" cy="7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i="0" kern="0" dirty="0">
                <a:solidFill>
                  <a:srgbClr val="FDE25E"/>
                </a:solidFill>
              </a:rPr>
              <a:t>Disclosure Statement of Financial Interest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C2A6425-594A-B945-884B-9CB68459871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36706" y="1237630"/>
            <a:ext cx="8897950" cy="2821253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222F011C-6E1D-5448-8E78-5794ED88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14097"/>
              </p:ext>
            </p:extLst>
          </p:nvPr>
        </p:nvGraphicFramePr>
        <p:xfrm>
          <a:off x="112541" y="1254477"/>
          <a:ext cx="8918291" cy="2804406"/>
        </p:xfrm>
        <a:graphic>
          <a:graphicData uri="http://schemas.openxmlformats.org/drawingml/2006/table">
            <a:tbl>
              <a:tblPr/>
              <a:tblGrid>
                <a:gridCol w="356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7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Optimal group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Suboptimal group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i="1" kern="1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sz="2000" b="1" kern="100" dirty="0">
                        <a:solidFill>
                          <a:srgbClr val="FFC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patients, n (%)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384 (53.0)</a:t>
                      </a:r>
                      <a:endParaRPr lang="zh-CN" altLang="en-US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340 (47.0)</a:t>
                      </a:r>
                      <a:endParaRPr lang="zh-CN" altLang="en-US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lesions</a:t>
                      </a: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n (%)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578</a:t>
                      </a: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(60.1)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384</a:t>
                      </a: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(39.9)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007296"/>
                  </a:ext>
                </a:extLst>
              </a:tr>
              <a:tr h="403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MSA</a:t>
                      </a: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mm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6.09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5.45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261053"/>
                  </a:ext>
                </a:extLst>
              </a:tr>
              <a:tr h="403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ox.</a:t>
                      </a:r>
                      <a:r>
                        <a:rPr lang="zh-CN" alt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edge</a:t>
                      </a:r>
                      <a:r>
                        <a:rPr lang="zh-CN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laque burden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37.2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51.2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647879"/>
                  </a:ext>
                </a:extLst>
              </a:tr>
              <a:tr h="465874">
                <a:tc>
                  <a:txBody>
                    <a:bodyPr/>
                    <a:lstStyle/>
                    <a:p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Dist.</a:t>
                      </a: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edge</a:t>
                      </a:r>
                      <a:r>
                        <a:rPr lang="zh-CN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plaque burden</a:t>
                      </a:r>
                      <a:endParaRPr lang="zh-CN" altLang="en-US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24.2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35.1</a:t>
                      </a:r>
                      <a:r>
                        <a:rPr lang="en-US" altLang="zh-CN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313438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89E90B4-8EEF-AC4D-81AA-C50F0178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01" y="355126"/>
            <a:ext cx="8156575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2"/>
                </a:solidFill>
              </a:rPr>
              <a:t>On-line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IVUS</a:t>
            </a:r>
            <a:r>
              <a:rPr lang="zh-CN" altLang="en-US" sz="4000" dirty="0">
                <a:solidFill>
                  <a:schemeClr val="tx2"/>
                </a:solidFill>
              </a:rPr>
              <a:t> </a:t>
            </a:r>
            <a:r>
              <a:rPr lang="en-US" altLang="zh-CN" sz="4000" dirty="0">
                <a:solidFill>
                  <a:schemeClr val="tx2"/>
                </a:solidFill>
              </a:rPr>
              <a:t>assessment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EFD1B4-4DB5-1045-A311-0B79A79079CA}"/>
              </a:ext>
            </a:extLst>
          </p:cNvPr>
          <p:cNvSpPr/>
          <p:nvPr/>
        </p:nvSpPr>
        <p:spPr bwMode="auto">
          <a:xfrm>
            <a:off x="136706" y="2800203"/>
            <a:ext cx="8890303" cy="124680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880617-EE7B-034C-8EB1-AE46461F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2646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FB3F62-CA63-204F-B5FD-9D3288BC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  <p:pic>
        <p:nvPicPr>
          <p:cNvPr id="13" name="内容占位符 3" descr="TVF optimal vs suboptimal.tif">
            <a:extLst>
              <a:ext uri="{FF2B5EF4-FFF2-40B4-BE49-F238E27FC236}">
                <a16:creationId xmlns:a16="http://schemas.microsoft.com/office/drawing/2014/main" id="{9D0039E1-CF5F-3741-B82D-D94A8A8BF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86"/>
          <a:stretch/>
        </p:blipFill>
        <p:spPr>
          <a:xfrm>
            <a:off x="2054431" y="1414057"/>
            <a:ext cx="5146029" cy="3750470"/>
          </a:xfr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897B423A-AA69-B143-A354-6EB79ACB1E4C}"/>
              </a:ext>
            </a:extLst>
          </p:cNvPr>
          <p:cNvSpPr txBox="1">
            <a:spLocks/>
          </p:cNvSpPr>
          <p:nvPr/>
        </p:nvSpPr>
        <p:spPr bwMode="auto">
          <a:xfrm>
            <a:off x="742435" y="911850"/>
            <a:ext cx="8107361" cy="4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zh-CN" sz="2400" i="0" kern="0" dirty="0">
                <a:solidFill>
                  <a:srgbClr val="FFC000"/>
                </a:solidFill>
              </a:rPr>
              <a:t>TVF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at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12</a:t>
            </a:r>
            <a:r>
              <a:rPr kumimoji="1" lang="zh-CN" altLang="en-US" sz="2400" i="0" kern="0" dirty="0">
                <a:solidFill>
                  <a:srgbClr val="FFC000"/>
                </a:solidFill>
              </a:rPr>
              <a:t> </a:t>
            </a:r>
            <a:r>
              <a:rPr kumimoji="1" lang="en-US" altLang="zh-CN" sz="2400" i="0" kern="0" dirty="0">
                <a:solidFill>
                  <a:srgbClr val="FFC000"/>
                </a:solidFill>
              </a:rPr>
              <a:t>months</a:t>
            </a:r>
            <a:endParaRPr kumimoji="1" lang="zh-CN" altLang="en-US" sz="2400" i="0" kern="0" dirty="0">
              <a:solidFill>
                <a:srgbClr val="FFC000"/>
              </a:solidFill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AD105B5-95C5-274F-9245-CBB9B1730539}"/>
              </a:ext>
            </a:extLst>
          </p:cNvPr>
          <p:cNvSpPr txBox="1">
            <a:spLocks/>
          </p:cNvSpPr>
          <p:nvPr/>
        </p:nvSpPr>
        <p:spPr bwMode="auto">
          <a:xfrm>
            <a:off x="-1389413" y="381449"/>
            <a:ext cx="12017829" cy="64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zh-CN" altLang="en-US" sz="3200" i="0" kern="0" dirty="0">
                <a:solidFill>
                  <a:srgbClr val="FDE25E"/>
                </a:solidFill>
              </a:rPr>
              <a:t> </a:t>
            </a:r>
            <a:r>
              <a:rPr kumimoji="1" lang="en-US" altLang="zh-CN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Optimal</a:t>
            </a:r>
            <a:r>
              <a:rPr kumimoji="1" lang="zh-CN" altLang="en-US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vs.</a:t>
            </a:r>
            <a:r>
              <a:rPr kumimoji="1" lang="zh-CN" altLang="en-US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Suboptimal</a:t>
            </a:r>
            <a:r>
              <a:rPr kumimoji="1" lang="zh-CN" altLang="en-US" sz="32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30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IVUS-guided</a:t>
            </a:r>
            <a:r>
              <a:rPr kumimoji="1" lang="zh-CN" altLang="en-US" sz="30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en-US" altLang="zh-CN" sz="3000" i="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PCI</a:t>
            </a:r>
            <a:endParaRPr kumimoji="1" lang="zh-CN" altLang="en-US" sz="3000" i="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67748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6B1A40EA-2AA9-A242-8BDD-8E557FFAA94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8476" y="800800"/>
            <a:ext cx="8133460" cy="3858513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3C09ADD-0702-D34A-813C-7799171F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6" y="0"/>
            <a:ext cx="7954964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Limitations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B107EEC-02AB-7744-ADB6-BCDEC61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2" y="887449"/>
            <a:ext cx="7932738" cy="38440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zh-CN" sz="2200" b="0" dirty="0"/>
              <a:t>Three IVUS criteria were simultaneously used to define optimal PCI, which could underestimate the advantages of IVUS usage.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zh-CN" sz="2200" b="0" dirty="0"/>
              <a:t>We did not directly compare the rate of TVF stratified by different IVUS-defined criteria.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zh-CN" sz="2200" b="0" dirty="0"/>
              <a:t>lesion-level analysis was underpowered because only TLR and definite ST (secondary endpoints) were able to be calculated from sample size.</a:t>
            </a:r>
            <a:r>
              <a:rPr lang="zh-CN" altLang="zh-CN" sz="2200" b="0" dirty="0"/>
              <a:t> </a:t>
            </a:r>
            <a:endParaRPr lang="en-US" altLang="zh-CN" sz="2200" b="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zh-CN" sz="2200" b="0" dirty="0"/>
              <a:t>Longer-term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follow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up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(through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5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years)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is</a:t>
            </a:r>
            <a:r>
              <a:rPr lang="zh-CN" altLang="en-US" sz="2200" b="0" dirty="0"/>
              <a:t> </a:t>
            </a:r>
            <a:r>
              <a:rPr lang="en-US" altLang="zh-CN" sz="2200" b="0" dirty="0"/>
              <a:t>required</a:t>
            </a:r>
            <a:endParaRPr lang="zh-CN" altLang="zh-CN" sz="2200" b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8D7D3-9E37-6748-9776-60116986E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481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4D4660E5-B51B-D342-9349-F07F32D8EA2C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91240" y="901148"/>
            <a:ext cx="7932738" cy="3260036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E38984D-4292-C54F-8A7F-BB7A5119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14" y="115174"/>
            <a:ext cx="7954963" cy="728663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DE25E"/>
                </a:solidFill>
              </a:rPr>
              <a:t>Conclusion</a:t>
            </a:r>
            <a:endParaRPr lang="zh-CN" altLang="en-US" sz="4000" dirty="0">
              <a:solidFill>
                <a:srgbClr val="FDE25E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8953841-C6F4-5748-A16C-203890D9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39" y="1015769"/>
            <a:ext cx="7932738" cy="2893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0" dirty="0"/>
              <a:t>In the present multicenter randomized trial, IVUS-guided DES implantation in all-comers resulted in lower incidence of TVF at 12 months, compared with angiography guidance,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particularly for patients who had an IVUS-defined optimal procedure. </a:t>
            </a:r>
            <a:endParaRPr lang="zh-CN" altLang="zh-CN" sz="2400" b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453088-42F3-CF48-BBDD-7AA0FC6E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01496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A97062F-CBC8-444F-941B-71D762D3F59B}"/>
              </a:ext>
            </a:extLst>
          </p:cNvPr>
          <p:cNvSpPr/>
          <p:nvPr/>
        </p:nvSpPr>
        <p:spPr>
          <a:xfrm>
            <a:off x="1692875" y="1161534"/>
            <a:ext cx="5837731" cy="1408671"/>
          </a:xfrm>
          <a:prstGeom prst="rect">
            <a:avLst/>
          </a:prstGeom>
          <a:blipFill>
            <a:blip r:embed="rId2"/>
            <a:stretch>
              <a:fillRect b="-170378"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7B837D2-E35A-4F49-88DA-11E765A1D041}"/>
              </a:ext>
            </a:extLst>
          </p:cNvPr>
          <p:cNvSpPr txBox="1"/>
          <p:nvPr/>
        </p:nvSpPr>
        <p:spPr>
          <a:xfrm>
            <a:off x="1890817" y="2952919"/>
            <a:ext cx="544184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defRPr sz="28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sz="3600" dirty="0">
                <a:solidFill>
                  <a:srgbClr val="FFC000"/>
                </a:solidFill>
              </a:rPr>
              <a:t>Accepted</a:t>
            </a:r>
            <a:r>
              <a:rPr lang="zh-CN" altLang="en-US" sz="3600" dirty="0">
                <a:solidFill>
                  <a:srgbClr val="FFC000"/>
                </a:solidFill>
              </a:rPr>
              <a:t> </a:t>
            </a:r>
            <a:r>
              <a:rPr lang="en-US" altLang="zh-CN" sz="3600" dirty="0">
                <a:solidFill>
                  <a:srgbClr val="FFC000"/>
                </a:solidFill>
              </a:rPr>
              <a:t>for</a:t>
            </a:r>
            <a:r>
              <a:rPr lang="zh-CN" altLang="en-US" sz="3600" dirty="0">
                <a:solidFill>
                  <a:srgbClr val="FFC000"/>
                </a:solidFill>
              </a:rPr>
              <a:t> </a:t>
            </a:r>
            <a:r>
              <a:rPr lang="en-US" altLang="zh-CN" sz="3600">
                <a:solidFill>
                  <a:srgbClr val="FFC000"/>
                </a:solidFill>
              </a:rPr>
              <a:t>Publication</a:t>
            </a:r>
            <a:endParaRPr sz="3600" dirty="0">
              <a:solidFill>
                <a:srgbClr val="FFC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62E8EB-3D5C-6D4D-941A-BEEB6011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52127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E62E8EB-3D5C-6D4D-941A-BEEB6011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8498"/>
            <a:ext cx="1502803" cy="530401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2BF23C8-3BF9-A840-B87A-786833C6A6DA}"/>
              </a:ext>
            </a:extLst>
          </p:cNvPr>
          <p:cNvSpPr txBox="1">
            <a:spLocks/>
          </p:cNvSpPr>
          <p:nvPr/>
        </p:nvSpPr>
        <p:spPr>
          <a:xfrm>
            <a:off x="1493837" y="1552344"/>
            <a:ext cx="6172200" cy="129318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57175" indent="-257175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4800" spc="38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黑体" pitchFamily="2" charset="-122"/>
              </a:rPr>
              <a:t>Thanks for Your Attention</a:t>
            </a:r>
            <a:endParaRPr lang="zh-CN" altLang="en-US" sz="4800" spc="38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794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56C9031A-0661-EA4D-9855-A1E1B0ECF9EB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6887" y="1120588"/>
            <a:ext cx="8243352" cy="2925736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5192" y="1283925"/>
            <a:ext cx="8061552" cy="1824618"/>
          </a:xfrm>
          <a:noFill/>
        </p:spPr>
        <p:txBody>
          <a:bodyPr/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zh-CN" sz="2400" dirty="0">
                <a:solidFill>
                  <a:schemeClr val="tx1"/>
                </a:solidFill>
              </a:rPr>
              <a:t>Both randomized and observational studies have reported the clinical advantages of IVUS guidance for patients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who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have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complex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lesions.</a:t>
            </a:r>
            <a:r>
              <a:rPr lang="zh-CN" altLang="zh-CN" sz="2400" dirty="0">
                <a:solidFill>
                  <a:schemeClr val="tx1"/>
                </a:solidFill>
              </a:rPr>
              <a:t>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altLang="zh-CN" sz="2400" dirty="0"/>
              <a:t>The benefits</a:t>
            </a:r>
            <a:r>
              <a:rPr lang="zh-CN" altLang="en-US" sz="2400" dirty="0"/>
              <a:t> </a:t>
            </a:r>
            <a:r>
              <a:rPr lang="en-US" altLang="zh-CN" sz="2400" dirty="0"/>
              <a:t>of IVUS guidance over angiography guidance in all-comers who receive 2</a:t>
            </a:r>
            <a:r>
              <a:rPr lang="en-US" altLang="zh-CN" sz="2400" baseline="30000" dirty="0"/>
              <a:t>nd</a:t>
            </a:r>
            <a:r>
              <a:rPr lang="zh-CN" altLang="en-US" sz="2400" baseline="30000" dirty="0"/>
              <a:t> </a:t>
            </a:r>
            <a:r>
              <a:rPr lang="en-US" altLang="zh-CN" sz="2400" dirty="0"/>
              <a:t>generation</a:t>
            </a:r>
            <a:r>
              <a:rPr lang="zh-CN" altLang="en-US" sz="2400" baseline="30000" dirty="0"/>
              <a:t> </a:t>
            </a:r>
            <a:r>
              <a:rPr lang="en-US" altLang="zh-CN" sz="2400" dirty="0"/>
              <a:t>DES implantation still remain understudied.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96888" y="86644"/>
            <a:ext cx="8158162" cy="728663"/>
          </a:xfrm>
        </p:spPr>
        <p:txBody>
          <a:bodyPr anchor="ctr"/>
          <a:lstStyle/>
          <a:p>
            <a:pPr eaLnBrk="1" hangingPunct="1"/>
            <a:r>
              <a:rPr lang="en-US" altLang="zh-CN" sz="4000" dirty="0">
                <a:solidFill>
                  <a:srgbClr val="FDE25E"/>
                </a:solidFill>
              </a:rPr>
              <a:t>Background</a:t>
            </a:r>
            <a:endParaRPr lang="en-US" sz="4000" dirty="0">
              <a:solidFill>
                <a:srgbClr val="FDE25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7A0C69-2852-D544-B1F0-DC77D10A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7975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58168" y="33483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pt-BR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496888" y="118404"/>
            <a:ext cx="8158161" cy="7286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DE25E"/>
                </a:solidFill>
              </a:rPr>
              <a:t>Study </a:t>
            </a:r>
            <a:r>
              <a:rPr lang="en-US" altLang="zh-CN" sz="4000" dirty="0">
                <a:solidFill>
                  <a:srgbClr val="FDE25E"/>
                </a:solidFill>
              </a:rPr>
              <a:t>Design</a:t>
            </a:r>
            <a:endParaRPr lang="pt-BR" sz="4000" dirty="0">
              <a:solidFill>
                <a:srgbClr val="FDE25E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066933" y="2328193"/>
            <a:ext cx="4831145" cy="12450"/>
          </a:xfrm>
          <a:prstGeom prst="line">
            <a:avLst/>
          </a:prstGeom>
          <a:noFill/>
          <a:ln w="38100">
            <a:solidFill>
              <a:schemeClr val="tx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91835" y="1048777"/>
            <a:ext cx="478133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FFFFFF"/>
                </a:solidFill>
                <a:latin typeface="+mn-lt"/>
                <a:cs typeface="ヒラギノ角ゴ Pro W3"/>
              </a:rPr>
              <a:t>1448 all-comer</a:t>
            </a:r>
            <a:r>
              <a:rPr lang="zh-CN" altLang="en-US" sz="2400" i="0" dirty="0">
                <a:solidFill>
                  <a:srgbClr val="FFFFFF"/>
                </a:solidFill>
                <a:latin typeface="+mn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FFFF"/>
                </a:solidFill>
                <a:latin typeface="+mn-lt"/>
                <a:cs typeface="ヒラギノ角ゴ Pro W3"/>
              </a:rPr>
              <a:t>patients</a:t>
            </a:r>
            <a:r>
              <a:rPr lang="en-US" sz="2400" i="0" dirty="0">
                <a:solidFill>
                  <a:srgbClr val="FFFFFF"/>
                </a:solidFill>
                <a:latin typeface="+mn-lt"/>
                <a:cs typeface="ヒラギノ角ゴ Pro W3"/>
              </a:rPr>
              <a:t>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31150" y="1729001"/>
            <a:ext cx="22366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i="0" dirty="0">
                <a:solidFill>
                  <a:srgbClr val="FFFFFF"/>
                </a:solidFill>
              </a:rPr>
              <a:t>1:1 Randomization</a:t>
            </a:r>
            <a:endParaRPr kumimoji="1" lang="zh-CN" altLang="en-US" b="1" i="0" dirty="0">
              <a:solidFill>
                <a:srgbClr val="FFFF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05076" y="2831289"/>
            <a:ext cx="3549973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FFFFFF"/>
                </a:solidFill>
                <a:cs typeface="ヒラギノ角ゴ Pro W3"/>
              </a:rPr>
              <a:t>Angiography guidance</a:t>
            </a:r>
          </a:p>
          <a:p>
            <a:pPr algn="ctr"/>
            <a:r>
              <a:rPr lang="en-US" sz="2400" i="0" dirty="0">
                <a:solidFill>
                  <a:srgbClr val="FFFFFF"/>
                </a:solidFill>
                <a:cs typeface="ヒラギノ角ゴ Pro W3"/>
              </a:rPr>
              <a:t>(</a:t>
            </a:r>
            <a:r>
              <a:rPr lang="en-US" altLang="zh-CN" sz="2400" i="0" dirty="0">
                <a:solidFill>
                  <a:srgbClr val="FFFFFF"/>
                </a:solidFill>
                <a:cs typeface="ヒラギノ角ゴ Pro W3"/>
              </a:rPr>
              <a:t>n</a:t>
            </a:r>
            <a:r>
              <a:rPr lang="en-US" sz="2400" i="0" dirty="0">
                <a:solidFill>
                  <a:srgbClr val="FFFFFF"/>
                </a:solidFill>
                <a:cs typeface="ヒラギノ角ゴ Pro W3"/>
              </a:rPr>
              <a:t>=724)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BA4B856-94D7-C74E-B448-2FE6F7D00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4027" cy="530833"/>
          </a:xfrm>
          <a:prstGeom prst="rect">
            <a:avLst/>
          </a:prstGeom>
        </p:spPr>
      </p:pic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DB9CDEEE-DA61-454A-85CB-A97C4B574A80}"/>
              </a:ext>
            </a:extLst>
          </p:cNvPr>
          <p:cNvCxnSpPr>
            <a:cxnSpLocks/>
          </p:cNvCxnSpPr>
          <p:nvPr/>
        </p:nvCxnSpPr>
        <p:spPr bwMode="auto">
          <a:xfrm>
            <a:off x="4481399" y="1524311"/>
            <a:ext cx="9544" cy="7972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16">
            <a:extLst>
              <a:ext uri="{FF2B5EF4-FFF2-40B4-BE49-F238E27FC236}">
                <a16:creationId xmlns:a16="http://schemas.microsoft.com/office/drawing/2014/main" id="{96C057A1-5C07-2947-9261-4B0EEB610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685" y="4016497"/>
            <a:ext cx="550984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Primary</a:t>
            </a:r>
            <a:r>
              <a:rPr lang="zh-CN" altLang="en-US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endpoint:</a:t>
            </a:r>
            <a:r>
              <a:rPr lang="zh-CN" altLang="en-US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TVF</a:t>
            </a:r>
            <a:r>
              <a:rPr lang="zh-CN" altLang="en-US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at</a:t>
            </a:r>
            <a:r>
              <a:rPr lang="zh-CN" altLang="en-US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12</a:t>
            </a:r>
            <a:r>
              <a:rPr lang="zh-CN" altLang="en-US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 </a:t>
            </a:r>
            <a:r>
              <a:rPr lang="en-US" altLang="zh-CN" sz="2400" i="0" dirty="0">
                <a:solidFill>
                  <a:srgbClr val="FFCC00"/>
                </a:solidFill>
                <a:latin typeface="+mj-lt"/>
                <a:cs typeface="ヒラギノ角ゴ Pro W3"/>
              </a:rPr>
              <a:t>months</a:t>
            </a:r>
            <a:endParaRPr lang="en-US" sz="2400" i="0" dirty="0">
              <a:solidFill>
                <a:srgbClr val="FFCC00"/>
              </a:solidFill>
              <a:latin typeface="+mj-lt"/>
              <a:cs typeface="ヒラギノ角ゴ Pro W3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6888" y="2821836"/>
            <a:ext cx="3549973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i="0" dirty="0">
                <a:solidFill>
                  <a:srgbClr val="FFFFFF"/>
                </a:solidFill>
                <a:cs typeface="ヒラギノ角ゴ Pro W3"/>
              </a:rPr>
              <a:t>IVUS</a:t>
            </a:r>
            <a:r>
              <a:rPr lang="en-US" sz="2400" i="0" dirty="0">
                <a:solidFill>
                  <a:srgbClr val="FFFFFF"/>
                </a:solidFill>
                <a:cs typeface="ヒラギノ角ゴ Pro W3"/>
              </a:rPr>
              <a:t> guidance</a:t>
            </a:r>
          </a:p>
          <a:p>
            <a:pPr algn="ctr"/>
            <a:r>
              <a:rPr lang="en-US" sz="2400" i="0" dirty="0">
                <a:solidFill>
                  <a:srgbClr val="FFFFFF"/>
                </a:solidFill>
                <a:cs typeface="ヒラギノ角ゴ Pro W3"/>
              </a:rPr>
              <a:t>(n=724)</a:t>
            </a:r>
          </a:p>
        </p:txBody>
      </p:sp>
      <p:cxnSp>
        <p:nvCxnSpPr>
          <p:cNvPr id="4" name="直线箭头连接符 3"/>
          <p:cNvCxnSpPr/>
          <p:nvPr/>
        </p:nvCxnSpPr>
        <p:spPr bwMode="auto">
          <a:xfrm>
            <a:off x="2091836" y="2340643"/>
            <a:ext cx="0" cy="460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线箭头连接符 21"/>
          <p:cNvCxnSpPr/>
          <p:nvPr/>
        </p:nvCxnSpPr>
        <p:spPr bwMode="auto">
          <a:xfrm>
            <a:off x="6876158" y="2343640"/>
            <a:ext cx="0" cy="460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117010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24C1CE7-1B3C-184B-98A4-3BB2F92FF6DE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6888" y="1631575"/>
            <a:ext cx="8158162" cy="155089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871598" y="1643431"/>
            <a:ext cx="7783453" cy="1543828"/>
          </a:xfrm>
          <a:prstGeom prst="rect">
            <a:avLst/>
          </a:prstGeom>
          <a:noFill/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2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100" b="1">
                <a:solidFill>
                  <a:srgbClr val="053763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800" b="1">
                <a:solidFill>
                  <a:srgbClr val="053763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500" b="1">
                <a:solidFill>
                  <a:srgbClr val="053763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rgbClr val="053763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en-US" altLang="zh-CN" sz="2400" i="0" dirty="0">
                <a:solidFill>
                  <a:schemeClr val="tx1"/>
                </a:solidFill>
              </a:rPr>
              <a:t>Silent ischemia, </a:t>
            </a:r>
            <a:r>
              <a:rPr lang="en-US" altLang="zh-CN" sz="2400" i="0" dirty="0">
                <a:solidFill>
                  <a:schemeClr val="tx1"/>
                </a:solidFill>
              </a:rPr>
              <a:t>Stable angina</a:t>
            </a:r>
            <a:r>
              <a:rPr kumimoji="1" lang="en-US" altLang="zh-CN" sz="2400" i="0" dirty="0">
                <a:solidFill>
                  <a:schemeClr val="tx1"/>
                </a:solidFill>
              </a:rPr>
              <a:t> </a:t>
            </a:r>
            <a:r>
              <a:rPr kumimoji="1" lang="en-US" altLang="zh-CN" sz="2400" i="0" dirty="0">
                <a:solidFill>
                  <a:srgbClr val="FFFFFF"/>
                </a:solidFill>
              </a:rPr>
              <a:t>or </a:t>
            </a:r>
            <a:r>
              <a:rPr lang="en-US" altLang="zh-CN" sz="2400" i="0" dirty="0">
                <a:solidFill>
                  <a:srgbClr val="FFFFFF"/>
                </a:solidFill>
              </a:rPr>
              <a:t>unstable angina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rgbClr val="FFFFFF"/>
                </a:solidFill>
              </a:rPr>
              <a:t>Acute myocardial infarction</a:t>
            </a:r>
            <a:r>
              <a:rPr kumimoji="1" lang="en-US" altLang="zh-CN" sz="2400" i="0" dirty="0">
                <a:solidFill>
                  <a:srgbClr val="FFFFFF"/>
                </a:solidFill>
              </a:rPr>
              <a:t> &gt;24 h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chemeClr val="tx1"/>
                </a:solidFill>
              </a:rPr>
              <a:t>De novo </a:t>
            </a:r>
            <a:r>
              <a:rPr kumimoji="1" lang="en-US" altLang="zh-CN" sz="2400" i="0" dirty="0">
                <a:solidFill>
                  <a:schemeClr val="tx1"/>
                </a:solidFill>
              </a:rPr>
              <a:t>lesion</a:t>
            </a:r>
            <a:endParaRPr kumimoji="1" lang="zh-CN" altLang="en-US" sz="2400" i="0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889" y="510458"/>
            <a:ext cx="8158161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dirty="0">
                <a:solidFill>
                  <a:srgbClr val="FDE25E"/>
                </a:solidFill>
              </a:rPr>
              <a:t>Major</a:t>
            </a:r>
            <a:r>
              <a:rPr lang="zh-CN" altLang="en-US" sz="4000" i="0" dirty="0">
                <a:solidFill>
                  <a:srgbClr val="FDE25E"/>
                </a:solidFill>
              </a:rPr>
              <a:t> </a:t>
            </a:r>
            <a:r>
              <a:rPr lang="en-US" altLang="zh-CN" sz="4000" i="0" dirty="0">
                <a:solidFill>
                  <a:srgbClr val="FDE25E"/>
                </a:solidFill>
              </a:rPr>
              <a:t>Inclusion Criteria</a:t>
            </a:r>
            <a:endParaRPr lang="pt-BR" sz="4000" i="0" dirty="0">
              <a:solidFill>
                <a:srgbClr val="FDE25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DCCD40-0478-7945-83BE-A3DBDAB1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4027" cy="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918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24C1CE7-1B3C-184B-98A4-3BB2F92FF6DE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95300" y="1367963"/>
            <a:ext cx="8280565" cy="2294399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697278" y="1499485"/>
            <a:ext cx="7957771" cy="2199422"/>
          </a:xfrm>
          <a:prstGeom prst="rect">
            <a:avLst/>
          </a:prstGeom>
          <a:noFill/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2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100" b="1">
                <a:solidFill>
                  <a:srgbClr val="053763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800" b="1">
                <a:solidFill>
                  <a:srgbClr val="053763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500" b="1">
                <a:solidFill>
                  <a:srgbClr val="053763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rgbClr val="053763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chemeClr val="tx1"/>
                </a:solidFill>
              </a:rPr>
              <a:t>Life expectancy &lt;12 months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chemeClr val="tx1"/>
                </a:solidFill>
              </a:rPr>
              <a:t>Intolerant of DAPT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chemeClr val="tx1"/>
                </a:solidFill>
              </a:rPr>
              <a:t>CTO not re-canalized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chemeClr val="tx1"/>
                </a:solidFill>
              </a:rPr>
              <a:t>Severe calcification </a:t>
            </a:r>
            <a:r>
              <a:rPr lang="en-US" altLang="zh-CN" sz="2400" i="0" dirty="0">
                <a:solidFill>
                  <a:srgbClr val="FFFFFF"/>
                </a:solidFill>
              </a:rPr>
              <a:t>needing</a:t>
            </a:r>
            <a:r>
              <a:rPr lang="zh-CN" altLang="en-US" sz="2400" i="0" dirty="0">
                <a:solidFill>
                  <a:srgbClr val="FFFFFF"/>
                </a:solidFill>
              </a:rPr>
              <a:t> </a:t>
            </a:r>
            <a:r>
              <a:rPr lang="en-US" altLang="zh-CN" sz="2400" i="0" dirty="0">
                <a:solidFill>
                  <a:srgbClr val="FFFFFF"/>
                </a:solidFill>
              </a:rPr>
              <a:t>rotational atherectomy</a:t>
            </a:r>
            <a:endParaRPr kumimoji="1" lang="zh-CN" altLang="en-US" sz="2400" i="0" dirty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888" y="415637"/>
            <a:ext cx="8158161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dirty="0">
                <a:solidFill>
                  <a:srgbClr val="FDE25E"/>
                </a:solidFill>
              </a:rPr>
              <a:t>Major</a:t>
            </a:r>
            <a:r>
              <a:rPr lang="zh-CN" altLang="en-US" sz="4000" i="0" dirty="0">
                <a:solidFill>
                  <a:srgbClr val="FDE25E"/>
                </a:solidFill>
              </a:rPr>
              <a:t> </a:t>
            </a:r>
            <a:r>
              <a:rPr lang="en-US" altLang="zh-CN" sz="4000" i="0" dirty="0">
                <a:solidFill>
                  <a:srgbClr val="FDE25E"/>
                </a:solidFill>
              </a:rPr>
              <a:t>Exclusion Criteria</a:t>
            </a:r>
            <a:endParaRPr lang="pt-BR" sz="4000" i="0" dirty="0">
              <a:solidFill>
                <a:srgbClr val="FDE25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7514FE-D507-954A-9E8B-ADF6D946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" y="-20375"/>
            <a:ext cx="1504027" cy="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364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881809" y="0"/>
            <a:ext cx="6609832" cy="1182593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FDE25E"/>
                </a:solidFill>
              </a:rPr>
              <a:t>IVUS-defined Criteria for The </a:t>
            </a:r>
            <a:br>
              <a:rPr lang="en-US" altLang="zh-CN" sz="3200" dirty="0">
                <a:solidFill>
                  <a:srgbClr val="FDE25E"/>
                </a:solidFill>
              </a:rPr>
            </a:br>
            <a:r>
              <a:rPr lang="en-US" altLang="zh-CN" sz="3200" dirty="0">
                <a:solidFill>
                  <a:srgbClr val="FDE25E"/>
                </a:solidFill>
              </a:rPr>
              <a:t>Optimal Stent Deployment</a:t>
            </a:r>
            <a:r>
              <a:rPr lang="zh-CN" altLang="zh-CN" sz="3200" dirty="0">
                <a:solidFill>
                  <a:srgbClr val="FDE25E"/>
                </a:solidFill>
              </a:rPr>
              <a:t> </a:t>
            </a:r>
            <a:endParaRPr lang="zh-CN" altLang="en-US" sz="3200" dirty="0">
              <a:solidFill>
                <a:srgbClr val="FDE25E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E19B930-1E79-E741-A3F8-C23825A7011E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266684" y="1280160"/>
            <a:ext cx="4784035" cy="2923877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D4A4575-5F69-734C-8CDC-667C523ECA2A}"/>
              </a:ext>
            </a:extLst>
          </p:cNvPr>
          <p:cNvSpPr/>
          <p:nvPr/>
        </p:nvSpPr>
        <p:spPr>
          <a:xfrm>
            <a:off x="4359961" y="1346168"/>
            <a:ext cx="469075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altLang="zh-CN" b="0" i="0" dirty="0">
                <a:solidFill>
                  <a:srgbClr val="FFFFFF"/>
                </a:solidFill>
              </a:rPr>
              <a:t>Minimal lumen CSA</a:t>
            </a:r>
            <a:r>
              <a:rPr lang="zh-CN" altLang="en-US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>
                <a:solidFill>
                  <a:srgbClr val="FFFFFF"/>
                </a:solidFill>
              </a:rPr>
              <a:t>in stented segment </a:t>
            </a:r>
            <a:r>
              <a:rPr lang="en-US" altLang="zh-CN" b="0" i="0" dirty="0">
                <a:solidFill>
                  <a:srgbClr val="FFC000"/>
                </a:solidFill>
              </a:rPr>
              <a:t>&gt;5.0 mm</a:t>
            </a:r>
            <a:r>
              <a:rPr lang="en-US" altLang="zh-CN" b="0" i="0" baseline="30000" dirty="0">
                <a:solidFill>
                  <a:srgbClr val="FFC000"/>
                </a:solidFill>
              </a:rPr>
              <a:t>2</a:t>
            </a:r>
            <a:r>
              <a:rPr lang="en-US" altLang="zh-CN" b="0" i="0" dirty="0">
                <a:solidFill>
                  <a:srgbClr val="FFFFFF"/>
                </a:solidFill>
              </a:rPr>
              <a:t>, or 90% of distal</a:t>
            </a:r>
            <a:r>
              <a:rPr lang="zh-CN" altLang="en-US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>
                <a:solidFill>
                  <a:srgbClr val="FFFFFF"/>
                </a:solidFill>
              </a:rPr>
              <a:t>reference</a:t>
            </a:r>
            <a:r>
              <a:rPr lang="zh-CN" altLang="en-US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>
                <a:solidFill>
                  <a:srgbClr val="FFFFFF"/>
                </a:solidFill>
              </a:rPr>
              <a:t>lumen</a:t>
            </a:r>
            <a:r>
              <a:rPr lang="zh-CN" altLang="en-US" b="0" i="0" dirty="0">
                <a:solidFill>
                  <a:srgbClr val="FFFFFF"/>
                </a:solidFill>
              </a:rPr>
              <a:t> </a:t>
            </a:r>
            <a:r>
              <a:rPr lang="en-US" altLang="zh-CN" b="0" i="0" dirty="0">
                <a:solidFill>
                  <a:srgbClr val="FFFFFF"/>
                </a:solidFill>
              </a:rPr>
              <a:t>CSA;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altLang="zh-CN" b="0" i="0" dirty="0">
                <a:solidFill>
                  <a:srgbClr val="FFFFFF"/>
                </a:solidFill>
              </a:rPr>
              <a:t>Plaque burden at the 5-mm proximal or distal to the stent edge </a:t>
            </a:r>
            <a:r>
              <a:rPr lang="en-US" altLang="zh-CN" b="0" i="0" dirty="0">
                <a:solidFill>
                  <a:srgbClr val="FFC000"/>
                </a:solidFill>
              </a:rPr>
              <a:t>&lt;50%</a:t>
            </a:r>
            <a:r>
              <a:rPr lang="en-US" altLang="zh-CN" b="0" i="0" dirty="0">
                <a:solidFill>
                  <a:srgbClr val="FFFFFF"/>
                </a:solidFill>
              </a:rPr>
              <a:t>;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</a:pPr>
            <a:r>
              <a:rPr lang="en-US" altLang="zh-CN" b="0" i="0" dirty="0">
                <a:solidFill>
                  <a:srgbClr val="FFFFFF"/>
                </a:solidFill>
              </a:rPr>
              <a:t>no edge dissection involving media with length &gt;3mm.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49577B-4F99-6A42-BCA0-E62D0259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A0A7CB7-2FFD-1749-93BF-C010702A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0159"/>
            <a:ext cx="4291336" cy="29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119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9DEDBBE3-401C-2145-A898-9298BD76A817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484188" y="1172275"/>
            <a:ext cx="8183561" cy="3307402"/>
          </a:xfrm>
          <a:prstGeom prst="rect">
            <a:avLst/>
          </a:prstGeom>
          <a:solidFill>
            <a:srgbClr val="14202E"/>
          </a:solidFill>
          <a:ln w="190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marL="285750" indent="-285750" algn="ctr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1500" i="0" dirty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17B3B-E6E3-1D4A-BF88-66F2B21A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B225E933-EAF3-074D-B751-0FC60E787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20885"/>
              </p:ext>
            </p:extLst>
          </p:nvPr>
        </p:nvGraphicFramePr>
        <p:xfrm>
          <a:off x="498475" y="966785"/>
          <a:ext cx="8169275" cy="3387613"/>
        </p:xfrm>
        <a:graphic>
          <a:graphicData uri="http://schemas.openxmlformats.org/drawingml/2006/table">
            <a:tbl>
              <a:tblPr/>
              <a:tblGrid>
                <a:gridCol w="420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3837646844"/>
                    </a:ext>
                  </a:extLst>
                </a:gridCol>
                <a:gridCol w="18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Endpoints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Timing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follow-up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Powered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27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zh-CN" altLang="en-US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composite</a:t>
                      </a:r>
                      <a:r>
                        <a:rPr lang="zh-CN" altLang="en-US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endpoint</a:t>
                      </a:r>
                      <a:endParaRPr lang="zh-CN" altLang="en-US" sz="2000" i="0" kern="100" dirty="0">
                        <a:solidFill>
                          <a:srgbClr val="FFCC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rgbClr val="FFCC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875335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zh-CN" altLang="en-US" sz="2000" i="0" kern="1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2000" b="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/>
                          <a:cs typeface="Times New Roman"/>
                        </a:rPr>
                        <a:t>TVF</a:t>
                      </a:r>
                      <a:endParaRPr lang="zh-CN" altLang="en-US" sz="2000" b="0" i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alt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months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Superiority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4667"/>
                  </a:ext>
                </a:extLst>
              </a:tr>
              <a:tr h="18024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1000" b="1" i="0" kern="100" dirty="0">
                        <a:solidFill>
                          <a:srgbClr val="FFC0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1000" b="1" i="0" kern="100" dirty="0">
                        <a:solidFill>
                          <a:srgbClr val="FFC0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489"/>
                  </a:ext>
                </a:extLst>
              </a:tr>
              <a:tr h="265627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Secondary</a:t>
                      </a:r>
                      <a:r>
                        <a:rPr lang="zh-CN" altLang="en-US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endpoints</a:t>
                      </a:r>
                      <a:endParaRPr lang="zh-CN" altLang="en-US" sz="2000" b="1" i="0" kern="100" dirty="0">
                        <a:solidFill>
                          <a:srgbClr val="FFCC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b="1" i="0" kern="100" dirty="0">
                        <a:solidFill>
                          <a:srgbClr val="FFCC00"/>
                        </a:solidFill>
                        <a:effectLst/>
                        <a:latin typeface="+mj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696456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CD,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TVMI,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TVR,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TLR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separately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altLang="en-US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i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months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-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6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zh-CN" altLang="en-US" sz="2000" b="1" kern="1200" dirty="0">
                          <a:solidFill>
                            <a:srgbClr val="FFCC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000" b="1" kern="1200" dirty="0">
                          <a:solidFill>
                            <a:srgbClr val="FFCC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  <a:endParaRPr lang="zh-CN" altLang="en-US" sz="2000" b="1" i="0" kern="100" dirty="0">
                        <a:solidFill>
                          <a:srgbClr val="FFCC00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56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Definite/probable ST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altLang="en-US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months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zh-CN" sz="20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/>
                          <a:cs typeface="Times New Roman"/>
                        </a:rPr>
                        <a:t>-</a:t>
                      </a:r>
                      <a:endParaRPr lang="zh-CN" altLang="en-US" sz="2000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32365"/>
            <a:ext cx="8158161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dirty="0">
                <a:solidFill>
                  <a:srgbClr val="FDE25E"/>
                </a:solidFill>
              </a:rPr>
              <a:t>Endpoints</a:t>
            </a:r>
            <a:endParaRPr lang="pt-BR" sz="4000" i="0" dirty="0">
              <a:solidFill>
                <a:srgbClr val="FD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2229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FC9DA02-7C3B-E84C-8EA6-00A93AA72B38}"/>
              </a:ext>
            </a:extLst>
          </p:cNvPr>
          <p:cNvSpPr/>
          <p:nvPr/>
        </p:nvSpPr>
        <p:spPr>
          <a:xfrm>
            <a:off x="1477535" y="824240"/>
            <a:ext cx="6355755" cy="383601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4289" rIns="34289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99F80B5-9613-AC40-B69E-1FE98B2FD4F6}"/>
              </a:ext>
            </a:extLst>
          </p:cNvPr>
          <p:cNvSpPr/>
          <p:nvPr/>
        </p:nvSpPr>
        <p:spPr>
          <a:xfrm>
            <a:off x="1495525" y="824241"/>
            <a:ext cx="6337765" cy="3837758"/>
          </a:xfrm>
          <a:prstGeom prst="rect">
            <a:avLst/>
          </a:prstGeom>
          <a:ln w="25908">
            <a:solidFill>
              <a:srgbClr val="FFFFFF"/>
            </a:solidFill>
          </a:ln>
        </p:spPr>
        <p:txBody>
          <a:bodyPr lIns="34289" rIns="34289"/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D6985FE-322B-5941-A220-57F47E79FFEE}"/>
              </a:ext>
            </a:extLst>
          </p:cNvPr>
          <p:cNvSpPr txBox="1"/>
          <p:nvPr/>
        </p:nvSpPr>
        <p:spPr>
          <a:xfrm>
            <a:off x="1715164" y="900711"/>
            <a:ext cx="219125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525">
              <a:defRPr sz="3600" spc="-5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sz="2000" dirty="0">
                <a:solidFill>
                  <a:srgbClr val="FFC000"/>
                </a:solidFill>
              </a:rPr>
              <a:t>IVUS</a:t>
            </a:r>
            <a:r>
              <a:rPr lang="zh-CN" altLang="en-US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>
                <a:solidFill>
                  <a:srgbClr val="FFC000"/>
                </a:solidFill>
              </a:rPr>
              <a:t>guidance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9E884EC-57C8-4549-AFE7-C7F168DA5A72}"/>
              </a:ext>
            </a:extLst>
          </p:cNvPr>
          <p:cNvSpPr txBox="1"/>
          <p:nvPr/>
        </p:nvSpPr>
        <p:spPr>
          <a:xfrm>
            <a:off x="4649361" y="900711"/>
            <a:ext cx="299132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525" algn="ctr">
              <a:defRPr sz="36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sz="2000" dirty="0">
                <a:solidFill>
                  <a:srgbClr val="FFC000"/>
                </a:solidFill>
              </a:rPr>
              <a:t>Angiography</a:t>
            </a:r>
            <a:r>
              <a:rPr lang="zh-CN" altLang="en-US" sz="2000" dirty="0">
                <a:solidFill>
                  <a:srgbClr val="FFC000"/>
                </a:solidFill>
              </a:rPr>
              <a:t> </a:t>
            </a:r>
            <a:r>
              <a:rPr lang="en-US" altLang="zh-CN" sz="2000" dirty="0">
                <a:solidFill>
                  <a:srgbClr val="FFC000"/>
                </a:solidFill>
              </a:rPr>
              <a:t>guidance</a:t>
            </a:r>
            <a:endParaRPr sz="2000" spc="-4" dirty="0">
              <a:solidFill>
                <a:srgbClr val="FFC000"/>
              </a:solidFill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6F79E76-AD09-3146-9BB4-BCB186BA414E}"/>
              </a:ext>
            </a:extLst>
          </p:cNvPr>
          <p:cNvSpPr txBox="1"/>
          <p:nvPr/>
        </p:nvSpPr>
        <p:spPr>
          <a:xfrm>
            <a:off x="2300543" y="2135437"/>
            <a:ext cx="120119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36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zh-CN" sz="2000" dirty="0"/>
              <a:t>2.8-3.1%</a:t>
            </a:r>
            <a:endParaRPr sz="2000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3707A64-CEC5-994A-B27A-67D27C227CE9}"/>
              </a:ext>
            </a:extLst>
          </p:cNvPr>
          <p:cNvSpPr txBox="1"/>
          <p:nvPr/>
        </p:nvSpPr>
        <p:spPr>
          <a:xfrm>
            <a:off x="6116230" y="2135437"/>
            <a:ext cx="118193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36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zh-CN" sz="2000" dirty="0"/>
              <a:t>6.0-6.5%</a:t>
            </a:r>
            <a:endParaRPr sz="2000" dirty="0"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18FCEE2C-8BCC-D64A-910C-01897801FB42}"/>
              </a:ext>
            </a:extLst>
          </p:cNvPr>
          <p:cNvGrpSpPr/>
          <p:nvPr/>
        </p:nvGrpSpPr>
        <p:grpSpPr>
          <a:xfrm>
            <a:off x="2821113" y="1312953"/>
            <a:ext cx="130304" cy="823151"/>
            <a:chOff x="0" y="0"/>
            <a:chExt cx="173736" cy="1097534"/>
          </a:xfrm>
        </p:grpSpPr>
        <p:sp>
          <p:nvSpPr>
            <p:cNvPr id="11" name="形状">
              <a:extLst>
                <a:ext uri="{FF2B5EF4-FFF2-40B4-BE49-F238E27FC236}">
                  <a16:creationId xmlns:a16="http://schemas.microsoft.com/office/drawing/2014/main" id="{740E5157-471F-1F4C-AA58-8A17332E0299}"/>
                </a:ext>
              </a:extLst>
            </p:cNvPr>
            <p:cNvSpPr/>
            <p:nvPr/>
          </p:nvSpPr>
          <p:spPr>
            <a:xfrm>
              <a:off x="0" y="924009"/>
              <a:ext cx="159107" cy="17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5" y="0"/>
                  </a:moveTo>
                  <a:lnTo>
                    <a:pt x="0" y="53"/>
                  </a:lnTo>
                  <a:lnTo>
                    <a:pt x="11983" y="21600"/>
                  </a:lnTo>
                  <a:lnTo>
                    <a:pt x="21600" y="3610"/>
                  </a:lnTo>
                  <a:lnTo>
                    <a:pt x="7896" y="3610"/>
                  </a:lnTo>
                  <a:lnTo>
                    <a:pt x="786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形状">
              <a:extLst>
                <a:ext uri="{FF2B5EF4-FFF2-40B4-BE49-F238E27FC236}">
                  <a16:creationId xmlns:a16="http://schemas.microsoft.com/office/drawing/2014/main" id="{3F02217C-97CF-E744-BD54-02F08E7A80CF}"/>
                </a:ext>
              </a:extLst>
            </p:cNvPr>
            <p:cNvSpPr/>
            <p:nvPr/>
          </p:nvSpPr>
          <p:spPr>
            <a:xfrm>
              <a:off x="57934" y="923586"/>
              <a:ext cx="58144" cy="2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4" y="0"/>
                  </a:moveTo>
                  <a:lnTo>
                    <a:pt x="0" y="311"/>
                  </a:lnTo>
                  <a:lnTo>
                    <a:pt x="86" y="21600"/>
                  </a:lnTo>
                  <a:lnTo>
                    <a:pt x="21600" y="21227"/>
                  </a:lnTo>
                  <a:lnTo>
                    <a:pt x="215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形状">
              <a:extLst>
                <a:ext uri="{FF2B5EF4-FFF2-40B4-BE49-F238E27FC236}">
                  <a16:creationId xmlns:a16="http://schemas.microsoft.com/office/drawing/2014/main" id="{831BB31C-8D5C-9B46-8845-39FF52BD3838}"/>
                </a:ext>
              </a:extLst>
            </p:cNvPr>
            <p:cNvSpPr/>
            <p:nvPr/>
          </p:nvSpPr>
          <p:spPr>
            <a:xfrm>
              <a:off x="58165" y="923163"/>
              <a:ext cx="115572" cy="2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0" y="306"/>
                  </a:lnTo>
                  <a:lnTo>
                    <a:pt x="10824" y="21232"/>
                  </a:lnTo>
                  <a:lnTo>
                    <a:pt x="0" y="21600"/>
                  </a:lnTo>
                  <a:lnTo>
                    <a:pt x="188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形状">
              <a:extLst>
                <a:ext uri="{FF2B5EF4-FFF2-40B4-BE49-F238E27FC236}">
                  <a16:creationId xmlns:a16="http://schemas.microsoft.com/office/drawing/2014/main" id="{F4C543EA-D452-0647-9FC0-71538281EB93}"/>
                </a:ext>
              </a:extLst>
            </p:cNvPr>
            <p:cNvSpPr/>
            <p:nvPr/>
          </p:nvSpPr>
          <p:spPr>
            <a:xfrm>
              <a:off x="50545" y="0"/>
              <a:ext cx="65302" cy="92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6" y="0"/>
                  </a:moveTo>
                  <a:lnTo>
                    <a:pt x="0" y="12"/>
                  </a:lnTo>
                  <a:lnTo>
                    <a:pt x="2444" y="21600"/>
                  </a:lnTo>
                  <a:lnTo>
                    <a:pt x="21600" y="21590"/>
                  </a:lnTo>
                  <a:lnTo>
                    <a:pt x="191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5" name="object 10">
            <a:extLst>
              <a:ext uri="{FF2B5EF4-FFF2-40B4-BE49-F238E27FC236}">
                <a16:creationId xmlns:a16="http://schemas.microsoft.com/office/drawing/2014/main" id="{A7D7889C-8D8A-E948-A12A-96747274A5B0}"/>
              </a:ext>
            </a:extLst>
          </p:cNvPr>
          <p:cNvGrpSpPr/>
          <p:nvPr/>
        </p:nvGrpSpPr>
        <p:grpSpPr>
          <a:xfrm>
            <a:off x="6482143" y="1334670"/>
            <a:ext cx="130303" cy="823151"/>
            <a:chOff x="0" y="0"/>
            <a:chExt cx="173735" cy="1097533"/>
          </a:xfrm>
        </p:grpSpPr>
        <p:sp>
          <p:nvSpPr>
            <p:cNvPr id="16" name="形状">
              <a:extLst>
                <a:ext uri="{FF2B5EF4-FFF2-40B4-BE49-F238E27FC236}">
                  <a16:creationId xmlns:a16="http://schemas.microsoft.com/office/drawing/2014/main" id="{97D90E97-AC67-1D4C-9B94-4E2C6FB409DA}"/>
                </a:ext>
              </a:extLst>
            </p:cNvPr>
            <p:cNvSpPr/>
            <p:nvPr/>
          </p:nvSpPr>
          <p:spPr>
            <a:xfrm>
              <a:off x="0" y="924009"/>
              <a:ext cx="159107" cy="17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5" y="0"/>
                  </a:moveTo>
                  <a:lnTo>
                    <a:pt x="0" y="53"/>
                  </a:lnTo>
                  <a:lnTo>
                    <a:pt x="11983" y="21600"/>
                  </a:lnTo>
                  <a:lnTo>
                    <a:pt x="21600" y="3610"/>
                  </a:lnTo>
                  <a:lnTo>
                    <a:pt x="7897" y="3610"/>
                  </a:lnTo>
                  <a:lnTo>
                    <a:pt x="786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形状">
              <a:extLst>
                <a:ext uri="{FF2B5EF4-FFF2-40B4-BE49-F238E27FC236}">
                  <a16:creationId xmlns:a16="http://schemas.microsoft.com/office/drawing/2014/main" id="{D290B938-D7E9-024E-BF53-EEA2F61F1855}"/>
                </a:ext>
              </a:extLst>
            </p:cNvPr>
            <p:cNvSpPr/>
            <p:nvPr/>
          </p:nvSpPr>
          <p:spPr>
            <a:xfrm>
              <a:off x="57933" y="923587"/>
              <a:ext cx="58017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0"/>
                  </a:moveTo>
                  <a:lnTo>
                    <a:pt x="0" y="310"/>
                  </a:lnTo>
                  <a:lnTo>
                    <a:pt x="86" y="21600"/>
                  </a:lnTo>
                  <a:lnTo>
                    <a:pt x="21600" y="2122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形状">
              <a:extLst>
                <a:ext uri="{FF2B5EF4-FFF2-40B4-BE49-F238E27FC236}">
                  <a16:creationId xmlns:a16="http://schemas.microsoft.com/office/drawing/2014/main" id="{5B6F8A0F-F558-4040-826C-DB1D7ECA6F58}"/>
                </a:ext>
              </a:extLst>
            </p:cNvPr>
            <p:cNvSpPr/>
            <p:nvPr/>
          </p:nvSpPr>
          <p:spPr>
            <a:xfrm>
              <a:off x="58165" y="923163"/>
              <a:ext cx="115571" cy="2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57" y="307"/>
                  </a:lnTo>
                  <a:lnTo>
                    <a:pt x="10800" y="21233"/>
                  </a:lnTo>
                  <a:lnTo>
                    <a:pt x="0" y="21600"/>
                  </a:lnTo>
                  <a:lnTo>
                    <a:pt x="188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形状">
              <a:extLst>
                <a:ext uri="{FF2B5EF4-FFF2-40B4-BE49-F238E27FC236}">
                  <a16:creationId xmlns:a16="http://schemas.microsoft.com/office/drawing/2014/main" id="{47DD5AE3-A309-7144-8E29-16B1C8315A3A}"/>
                </a:ext>
              </a:extLst>
            </p:cNvPr>
            <p:cNvSpPr/>
            <p:nvPr/>
          </p:nvSpPr>
          <p:spPr>
            <a:xfrm>
              <a:off x="50545" y="0"/>
              <a:ext cx="65179" cy="92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2" y="0"/>
                  </a:moveTo>
                  <a:lnTo>
                    <a:pt x="0" y="12"/>
                  </a:lnTo>
                  <a:lnTo>
                    <a:pt x="2448" y="21600"/>
                  </a:lnTo>
                  <a:lnTo>
                    <a:pt x="21600" y="21590"/>
                  </a:lnTo>
                  <a:lnTo>
                    <a:pt x="191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" name="object 11">
            <a:extLst>
              <a:ext uri="{FF2B5EF4-FFF2-40B4-BE49-F238E27FC236}">
                <a16:creationId xmlns:a16="http://schemas.microsoft.com/office/drawing/2014/main" id="{24127FC5-F697-A44C-ADE2-76E54EBAF25A}"/>
              </a:ext>
            </a:extLst>
          </p:cNvPr>
          <p:cNvGrpSpPr/>
          <p:nvPr/>
        </p:nvGrpSpPr>
        <p:grpSpPr>
          <a:xfrm>
            <a:off x="2814255" y="2540535"/>
            <a:ext cx="130304" cy="823151"/>
            <a:chOff x="0" y="0"/>
            <a:chExt cx="173736" cy="1097533"/>
          </a:xfrm>
        </p:grpSpPr>
        <p:sp>
          <p:nvSpPr>
            <p:cNvPr id="21" name="形状">
              <a:extLst>
                <a:ext uri="{FF2B5EF4-FFF2-40B4-BE49-F238E27FC236}">
                  <a16:creationId xmlns:a16="http://schemas.microsoft.com/office/drawing/2014/main" id="{9415B2C0-3804-4546-8B9C-E376337805AB}"/>
                </a:ext>
              </a:extLst>
            </p:cNvPr>
            <p:cNvSpPr/>
            <p:nvPr/>
          </p:nvSpPr>
          <p:spPr>
            <a:xfrm>
              <a:off x="0" y="924009"/>
              <a:ext cx="159107" cy="17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5" y="0"/>
                  </a:moveTo>
                  <a:lnTo>
                    <a:pt x="0" y="53"/>
                  </a:lnTo>
                  <a:lnTo>
                    <a:pt x="11983" y="21600"/>
                  </a:lnTo>
                  <a:lnTo>
                    <a:pt x="21600" y="3610"/>
                  </a:lnTo>
                  <a:lnTo>
                    <a:pt x="7896" y="3610"/>
                  </a:lnTo>
                  <a:lnTo>
                    <a:pt x="786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形状">
              <a:extLst>
                <a:ext uri="{FF2B5EF4-FFF2-40B4-BE49-F238E27FC236}">
                  <a16:creationId xmlns:a16="http://schemas.microsoft.com/office/drawing/2014/main" id="{861274C0-B0B1-F143-975A-D7EBF6B8B09C}"/>
                </a:ext>
              </a:extLst>
            </p:cNvPr>
            <p:cNvSpPr/>
            <p:nvPr/>
          </p:nvSpPr>
          <p:spPr>
            <a:xfrm>
              <a:off x="57934" y="923586"/>
              <a:ext cx="58144" cy="29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4" y="0"/>
                  </a:moveTo>
                  <a:lnTo>
                    <a:pt x="0" y="311"/>
                  </a:lnTo>
                  <a:lnTo>
                    <a:pt x="86" y="21600"/>
                  </a:lnTo>
                  <a:lnTo>
                    <a:pt x="21600" y="21227"/>
                  </a:lnTo>
                  <a:lnTo>
                    <a:pt x="215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形状">
              <a:extLst>
                <a:ext uri="{FF2B5EF4-FFF2-40B4-BE49-F238E27FC236}">
                  <a16:creationId xmlns:a16="http://schemas.microsoft.com/office/drawing/2014/main" id="{19B57D1C-452F-8A41-A08E-C16362BA68DA}"/>
                </a:ext>
              </a:extLst>
            </p:cNvPr>
            <p:cNvSpPr/>
            <p:nvPr/>
          </p:nvSpPr>
          <p:spPr>
            <a:xfrm>
              <a:off x="58165" y="923162"/>
              <a:ext cx="115572" cy="2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0" y="307"/>
                  </a:lnTo>
                  <a:lnTo>
                    <a:pt x="10824" y="21232"/>
                  </a:lnTo>
                  <a:lnTo>
                    <a:pt x="0" y="21600"/>
                  </a:lnTo>
                  <a:lnTo>
                    <a:pt x="188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形状">
              <a:extLst>
                <a:ext uri="{FF2B5EF4-FFF2-40B4-BE49-F238E27FC236}">
                  <a16:creationId xmlns:a16="http://schemas.microsoft.com/office/drawing/2014/main" id="{5347925D-2ACC-0047-9EF5-C143C162A54F}"/>
                </a:ext>
              </a:extLst>
            </p:cNvPr>
            <p:cNvSpPr/>
            <p:nvPr/>
          </p:nvSpPr>
          <p:spPr>
            <a:xfrm>
              <a:off x="50546" y="0"/>
              <a:ext cx="65301" cy="92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6" y="0"/>
                  </a:moveTo>
                  <a:lnTo>
                    <a:pt x="0" y="12"/>
                  </a:lnTo>
                  <a:lnTo>
                    <a:pt x="2444" y="21600"/>
                  </a:lnTo>
                  <a:lnTo>
                    <a:pt x="21600" y="21590"/>
                  </a:lnTo>
                  <a:lnTo>
                    <a:pt x="191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" name="object 12">
            <a:extLst>
              <a:ext uri="{FF2B5EF4-FFF2-40B4-BE49-F238E27FC236}">
                <a16:creationId xmlns:a16="http://schemas.microsoft.com/office/drawing/2014/main" id="{F64063FC-A154-3E4F-AF5A-B45D80D1BD37}"/>
              </a:ext>
            </a:extLst>
          </p:cNvPr>
          <p:cNvGrpSpPr/>
          <p:nvPr/>
        </p:nvGrpSpPr>
        <p:grpSpPr>
          <a:xfrm>
            <a:off x="6487858" y="2530248"/>
            <a:ext cx="130302" cy="823151"/>
            <a:chOff x="0" y="0"/>
            <a:chExt cx="173734" cy="1097533"/>
          </a:xfrm>
        </p:grpSpPr>
        <p:sp>
          <p:nvSpPr>
            <p:cNvPr id="26" name="形状">
              <a:extLst>
                <a:ext uri="{FF2B5EF4-FFF2-40B4-BE49-F238E27FC236}">
                  <a16:creationId xmlns:a16="http://schemas.microsoft.com/office/drawing/2014/main" id="{67663EF2-410C-BB49-9B55-FA0EF81A4737}"/>
                </a:ext>
              </a:extLst>
            </p:cNvPr>
            <p:cNvSpPr/>
            <p:nvPr/>
          </p:nvSpPr>
          <p:spPr>
            <a:xfrm>
              <a:off x="0" y="924009"/>
              <a:ext cx="159107" cy="17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5" y="0"/>
                  </a:moveTo>
                  <a:lnTo>
                    <a:pt x="0" y="53"/>
                  </a:lnTo>
                  <a:lnTo>
                    <a:pt x="11983" y="21600"/>
                  </a:lnTo>
                  <a:lnTo>
                    <a:pt x="21600" y="3610"/>
                  </a:lnTo>
                  <a:lnTo>
                    <a:pt x="7897" y="3610"/>
                  </a:lnTo>
                  <a:lnTo>
                    <a:pt x="786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形状">
              <a:extLst>
                <a:ext uri="{FF2B5EF4-FFF2-40B4-BE49-F238E27FC236}">
                  <a16:creationId xmlns:a16="http://schemas.microsoft.com/office/drawing/2014/main" id="{1AF32448-84B7-8449-A701-5904360BD02C}"/>
                </a:ext>
              </a:extLst>
            </p:cNvPr>
            <p:cNvSpPr/>
            <p:nvPr/>
          </p:nvSpPr>
          <p:spPr>
            <a:xfrm>
              <a:off x="57933" y="923587"/>
              <a:ext cx="58017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0"/>
                  </a:moveTo>
                  <a:lnTo>
                    <a:pt x="0" y="310"/>
                  </a:lnTo>
                  <a:lnTo>
                    <a:pt x="86" y="21600"/>
                  </a:lnTo>
                  <a:lnTo>
                    <a:pt x="21600" y="2122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形状">
              <a:extLst>
                <a:ext uri="{FF2B5EF4-FFF2-40B4-BE49-F238E27FC236}">
                  <a16:creationId xmlns:a16="http://schemas.microsoft.com/office/drawing/2014/main" id="{6419ED78-26C9-9F49-948D-BC3C5CAC8436}"/>
                </a:ext>
              </a:extLst>
            </p:cNvPr>
            <p:cNvSpPr/>
            <p:nvPr/>
          </p:nvSpPr>
          <p:spPr>
            <a:xfrm>
              <a:off x="58165" y="923163"/>
              <a:ext cx="115571" cy="2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57" y="307"/>
                  </a:lnTo>
                  <a:lnTo>
                    <a:pt x="10800" y="21233"/>
                  </a:lnTo>
                  <a:lnTo>
                    <a:pt x="0" y="21600"/>
                  </a:lnTo>
                  <a:lnTo>
                    <a:pt x="188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形状">
              <a:extLst>
                <a:ext uri="{FF2B5EF4-FFF2-40B4-BE49-F238E27FC236}">
                  <a16:creationId xmlns:a16="http://schemas.microsoft.com/office/drawing/2014/main" id="{6BB0CECE-E1C3-5A41-85EB-E4FAE8F86F49}"/>
                </a:ext>
              </a:extLst>
            </p:cNvPr>
            <p:cNvSpPr/>
            <p:nvPr/>
          </p:nvSpPr>
          <p:spPr>
            <a:xfrm>
              <a:off x="50545" y="0"/>
              <a:ext cx="65179" cy="92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2" y="0"/>
                  </a:moveTo>
                  <a:lnTo>
                    <a:pt x="0" y="12"/>
                  </a:lnTo>
                  <a:lnTo>
                    <a:pt x="2448" y="21600"/>
                  </a:lnTo>
                  <a:lnTo>
                    <a:pt x="21600" y="21590"/>
                  </a:lnTo>
                  <a:lnTo>
                    <a:pt x="191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" name="object 13">
            <a:extLst>
              <a:ext uri="{FF2B5EF4-FFF2-40B4-BE49-F238E27FC236}">
                <a16:creationId xmlns:a16="http://schemas.microsoft.com/office/drawing/2014/main" id="{E1671471-2A7A-D347-9A6A-9440297EB9FC}"/>
              </a:ext>
            </a:extLst>
          </p:cNvPr>
          <p:cNvGrpSpPr/>
          <p:nvPr/>
        </p:nvGrpSpPr>
        <p:grpSpPr>
          <a:xfrm>
            <a:off x="5457538" y="2915154"/>
            <a:ext cx="839345" cy="85726"/>
            <a:chOff x="0" y="0"/>
            <a:chExt cx="1119125" cy="114300"/>
          </a:xfrm>
        </p:grpSpPr>
        <p:sp>
          <p:nvSpPr>
            <p:cNvPr id="31" name="形状">
              <a:extLst>
                <a:ext uri="{FF2B5EF4-FFF2-40B4-BE49-F238E27FC236}">
                  <a16:creationId xmlns:a16="http://schemas.microsoft.com/office/drawing/2014/main" id="{EDFF8683-858C-1847-81A9-453B6BEFC998}"/>
                </a:ext>
              </a:extLst>
            </p:cNvPr>
            <p:cNvSpPr/>
            <p:nvPr/>
          </p:nvSpPr>
          <p:spPr>
            <a:xfrm>
              <a:off x="1005035" y="37973"/>
              <a:ext cx="114091" cy="7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2" y="0"/>
                  </a:moveTo>
                  <a:lnTo>
                    <a:pt x="3543" y="0"/>
                  </a:lnTo>
                  <a:lnTo>
                    <a:pt x="3615" y="10782"/>
                  </a:lnTo>
                  <a:lnTo>
                    <a:pt x="0" y="10824"/>
                  </a:lnTo>
                  <a:lnTo>
                    <a:pt x="56" y="21600"/>
                  </a:lnTo>
                  <a:lnTo>
                    <a:pt x="21600" y="5175"/>
                  </a:lnTo>
                  <a:lnTo>
                    <a:pt x="14542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形状">
              <a:extLst>
                <a:ext uri="{FF2B5EF4-FFF2-40B4-BE49-F238E27FC236}">
                  <a16:creationId xmlns:a16="http://schemas.microsoft.com/office/drawing/2014/main" id="{5E739EA4-F831-D847-9427-34618BB58FFE}"/>
                </a:ext>
              </a:extLst>
            </p:cNvPr>
            <p:cNvSpPr/>
            <p:nvPr/>
          </p:nvSpPr>
          <p:spPr>
            <a:xfrm>
              <a:off x="0" y="38121"/>
              <a:ext cx="1005036" cy="4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4" y="0"/>
                  </a:moveTo>
                  <a:lnTo>
                    <a:pt x="0" y="3691"/>
                  </a:lnTo>
                  <a:lnTo>
                    <a:pt x="5" y="21600"/>
                  </a:lnTo>
                  <a:lnTo>
                    <a:pt x="21600" y="17909"/>
                  </a:lnTo>
                  <a:lnTo>
                    <a:pt x="21594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形状">
              <a:extLst>
                <a:ext uri="{FF2B5EF4-FFF2-40B4-BE49-F238E27FC236}">
                  <a16:creationId xmlns:a16="http://schemas.microsoft.com/office/drawing/2014/main" id="{9BA6DB8E-5F12-F04D-A82B-FD8AB3654D7C}"/>
                </a:ext>
              </a:extLst>
            </p:cNvPr>
            <p:cNvSpPr/>
            <p:nvPr/>
          </p:nvSpPr>
          <p:spPr>
            <a:xfrm>
              <a:off x="1004739" y="37973"/>
              <a:ext cx="19389" cy="3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7" y="0"/>
                  </a:moveTo>
                  <a:lnTo>
                    <a:pt x="0" y="84"/>
                  </a:lnTo>
                  <a:lnTo>
                    <a:pt x="330" y="21600"/>
                  </a:lnTo>
                  <a:lnTo>
                    <a:pt x="21600" y="21516"/>
                  </a:lnTo>
                  <a:lnTo>
                    <a:pt x="21177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三角形">
              <a:extLst>
                <a:ext uri="{FF2B5EF4-FFF2-40B4-BE49-F238E27FC236}">
                  <a16:creationId xmlns:a16="http://schemas.microsoft.com/office/drawing/2014/main" id="{A8F3E7D3-E9CD-9341-AFA9-1176840CFF91}"/>
                </a:ext>
              </a:extLst>
            </p:cNvPr>
            <p:cNvSpPr/>
            <p:nvPr/>
          </p:nvSpPr>
          <p:spPr>
            <a:xfrm>
              <a:off x="1004442" y="0"/>
              <a:ext cx="77406" cy="3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" y="21600"/>
                  </a:lnTo>
                  <a:lnTo>
                    <a:pt x="21600" y="21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4B8FE324-6D78-4A4C-A735-FF81FE2E10A2}"/>
              </a:ext>
            </a:extLst>
          </p:cNvPr>
          <p:cNvGrpSpPr/>
          <p:nvPr/>
        </p:nvGrpSpPr>
        <p:grpSpPr>
          <a:xfrm>
            <a:off x="2965893" y="2915154"/>
            <a:ext cx="881825" cy="85726"/>
            <a:chOff x="0" y="0"/>
            <a:chExt cx="1175765" cy="114300"/>
          </a:xfrm>
        </p:grpSpPr>
        <p:sp>
          <p:nvSpPr>
            <p:cNvPr id="36" name="形状">
              <a:extLst>
                <a:ext uri="{FF2B5EF4-FFF2-40B4-BE49-F238E27FC236}">
                  <a16:creationId xmlns:a16="http://schemas.microsoft.com/office/drawing/2014/main" id="{06F3DE10-1575-EF4C-A3D0-4859D30CD887}"/>
                </a:ext>
              </a:extLst>
            </p:cNvPr>
            <p:cNvSpPr/>
            <p:nvPr/>
          </p:nvSpPr>
          <p:spPr>
            <a:xfrm>
              <a:off x="0" y="0"/>
              <a:ext cx="11468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632"/>
                  </a:lnTo>
                  <a:lnTo>
                    <a:pt x="21456" y="21600"/>
                  </a:lnTo>
                  <a:lnTo>
                    <a:pt x="21504" y="14403"/>
                  </a:lnTo>
                  <a:lnTo>
                    <a:pt x="17916" y="14376"/>
                  </a:lnTo>
                  <a:lnTo>
                    <a:pt x="17964" y="7176"/>
                  </a:lnTo>
                  <a:lnTo>
                    <a:pt x="21552" y="71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形状">
              <a:extLst>
                <a:ext uri="{FF2B5EF4-FFF2-40B4-BE49-F238E27FC236}">
                  <a16:creationId xmlns:a16="http://schemas.microsoft.com/office/drawing/2014/main" id="{5BE6A1A2-3C5D-AB48-8483-44DB8F9EE52E}"/>
                </a:ext>
              </a:extLst>
            </p:cNvPr>
            <p:cNvSpPr/>
            <p:nvPr/>
          </p:nvSpPr>
          <p:spPr>
            <a:xfrm>
              <a:off x="114171" y="38113"/>
              <a:ext cx="1061595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" y="0"/>
                  </a:moveTo>
                  <a:lnTo>
                    <a:pt x="0" y="17906"/>
                  </a:lnTo>
                  <a:lnTo>
                    <a:pt x="21595" y="21600"/>
                  </a:lnTo>
                  <a:lnTo>
                    <a:pt x="21600" y="369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形状">
              <a:extLst>
                <a:ext uri="{FF2B5EF4-FFF2-40B4-BE49-F238E27FC236}">
                  <a16:creationId xmlns:a16="http://schemas.microsoft.com/office/drawing/2014/main" id="{B6F49D76-6466-D643-BA81-5C8615B2BD81}"/>
                </a:ext>
              </a:extLst>
            </p:cNvPr>
            <p:cNvSpPr/>
            <p:nvPr/>
          </p:nvSpPr>
          <p:spPr>
            <a:xfrm>
              <a:off x="95123" y="37972"/>
              <a:ext cx="19305" cy="3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" y="0"/>
                  </a:moveTo>
                  <a:lnTo>
                    <a:pt x="0" y="21520"/>
                  </a:lnTo>
                  <a:lnTo>
                    <a:pt x="21315" y="21600"/>
                  </a:lnTo>
                  <a:lnTo>
                    <a:pt x="21599" y="80"/>
                  </a:lnTo>
                  <a:lnTo>
                    <a:pt x="283" y="0"/>
                  </a:lnTo>
                  <a:close/>
                  <a:moveTo>
                    <a:pt x="21600" y="0"/>
                  </a:moveTo>
                  <a:lnTo>
                    <a:pt x="283" y="0"/>
                  </a:lnTo>
                  <a:lnTo>
                    <a:pt x="21599" y="8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" name="object 17">
            <a:extLst>
              <a:ext uri="{FF2B5EF4-FFF2-40B4-BE49-F238E27FC236}">
                <a16:creationId xmlns:a16="http://schemas.microsoft.com/office/drawing/2014/main" id="{F118B31D-EAE2-F748-94CC-748B5C355097}"/>
              </a:ext>
            </a:extLst>
          </p:cNvPr>
          <p:cNvSpPr txBox="1"/>
          <p:nvPr/>
        </p:nvSpPr>
        <p:spPr>
          <a:xfrm>
            <a:off x="1601690" y="3814542"/>
            <a:ext cx="592552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66775">
              <a:spcBef>
                <a:spcPts val="975"/>
              </a:spcBef>
              <a:tabLst>
                <a:tab pos="4438650" algn="l"/>
              </a:tabLst>
              <a:defRPr sz="36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1"/>
                </a:solidFill>
              </a:rPr>
              <a:t>80% power with a 2-sided alpha of</a:t>
            </a:r>
            <a:r>
              <a:rPr sz="2000" spc="-83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0.05</a:t>
            </a:r>
          </a:p>
          <a:p>
            <a:pPr>
              <a:defRPr sz="32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CN" altLang="en-US" sz="2000" dirty="0">
                <a:solidFill>
                  <a:schemeClr val="tx1"/>
                </a:solidFill>
              </a:rPr>
              <a:t>         </a:t>
            </a:r>
            <a:r>
              <a:rPr sz="2000" dirty="0">
                <a:solidFill>
                  <a:schemeClr val="tx1"/>
                </a:solidFill>
              </a:rPr>
              <a:t>N=</a:t>
            </a:r>
            <a:r>
              <a:rPr lang="en-US" altLang="zh-CN" sz="2000" dirty="0">
                <a:solidFill>
                  <a:schemeClr val="tx1"/>
                </a:solidFill>
              </a:rPr>
              <a:t>658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spc="-4" dirty="0">
                <a:solidFill>
                  <a:schemeClr val="tx1"/>
                </a:solidFill>
              </a:rPr>
              <a:t>pts/group, 10% lost </a:t>
            </a:r>
            <a:r>
              <a:rPr sz="2000" dirty="0">
                <a:solidFill>
                  <a:schemeClr val="tx1"/>
                </a:solidFill>
              </a:rPr>
              <a:t>= </a:t>
            </a:r>
            <a:r>
              <a:rPr sz="2000" spc="-4" dirty="0">
                <a:solidFill>
                  <a:schemeClr val="tx1"/>
                </a:solidFill>
              </a:rPr>
              <a:t>total </a:t>
            </a:r>
            <a:r>
              <a:rPr lang="en-US" altLang="zh-CN" sz="2000" spc="-4" dirty="0">
                <a:solidFill>
                  <a:srgbClr val="FFC000"/>
                </a:solidFill>
              </a:rPr>
              <a:t>1</a:t>
            </a:r>
            <a:r>
              <a:rPr sz="2000" spc="-4" dirty="0">
                <a:solidFill>
                  <a:srgbClr val="FFC000"/>
                </a:solidFill>
              </a:rPr>
              <a:t>4</a:t>
            </a:r>
            <a:r>
              <a:rPr lang="en-US" altLang="zh-CN" sz="2000" spc="-4" dirty="0">
                <a:solidFill>
                  <a:srgbClr val="FFC000"/>
                </a:solidFill>
              </a:rPr>
              <a:t>48</a:t>
            </a:r>
            <a:r>
              <a:rPr sz="2000" spc="-30" dirty="0">
                <a:solidFill>
                  <a:srgbClr val="FFC000"/>
                </a:solidFill>
              </a:rPr>
              <a:t> </a:t>
            </a:r>
            <a:r>
              <a:rPr sz="2000" spc="-4" dirty="0">
                <a:solidFill>
                  <a:schemeClr val="tx1"/>
                </a:solidFill>
              </a:rPr>
              <a:t>pts</a:t>
            </a: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37CA674-23FB-8549-ABF8-B5C480F12448}"/>
              </a:ext>
            </a:extLst>
          </p:cNvPr>
          <p:cNvSpPr txBox="1"/>
          <p:nvPr/>
        </p:nvSpPr>
        <p:spPr>
          <a:xfrm>
            <a:off x="3801644" y="1700745"/>
            <a:ext cx="2319052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525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700" dirty="0"/>
              <a:t>1-year</a:t>
            </a:r>
            <a:r>
              <a:rPr sz="2700" spc="-127" dirty="0"/>
              <a:t> </a:t>
            </a:r>
            <a:r>
              <a:rPr sz="2700" dirty="0"/>
              <a:t>T</a:t>
            </a:r>
            <a:r>
              <a:rPr lang="en-US" altLang="zh-CN" sz="2700" dirty="0"/>
              <a:t>V</a:t>
            </a:r>
            <a:r>
              <a:rPr sz="2700" dirty="0"/>
              <a:t>F</a:t>
            </a:r>
          </a:p>
          <a:p>
            <a:pPr indent="173355">
              <a:spcBef>
                <a:spcPts val="675"/>
              </a:spcBef>
              <a:defRPr sz="2200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50" dirty="0"/>
              <a:t>Prior</a:t>
            </a:r>
            <a:r>
              <a:rPr sz="1650" spc="-38" dirty="0"/>
              <a:t> </a:t>
            </a:r>
            <a:r>
              <a:rPr sz="1650" dirty="0"/>
              <a:t>studies</a:t>
            </a: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E6298FD9-2912-7B48-B25D-C470644A340C}"/>
              </a:ext>
            </a:extLst>
          </p:cNvPr>
          <p:cNvSpPr txBox="1"/>
          <p:nvPr/>
        </p:nvSpPr>
        <p:spPr>
          <a:xfrm>
            <a:off x="2432249" y="3363687"/>
            <a:ext cx="70757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36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zh-CN" sz="2000" dirty="0">
                <a:solidFill>
                  <a:srgbClr val="FFC000"/>
                </a:solidFill>
              </a:rPr>
              <a:t>2.9%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6CF7E258-4C0C-184B-B5AE-76247C45893C}"/>
              </a:ext>
            </a:extLst>
          </p:cNvPr>
          <p:cNvSpPr txBox="1"/>
          <p:nvPr/>
        </p:nvSpPr>
        <p:spPr>
          <a:xfrm>
            <a:off x="6301584" y="3342276"/>
            <a:ext cx="70757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36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zh-CN" sz="2000" dirty="0">
                <a:solidFill>
                  <a:srgbClr val="FFC000"/>
                </a:solidFill>
              </a:rPr>
              <a:t>6.1%</a:t>
            </a:r>
            <a:endParaRPr sz="2000" dirty="0">
              <a:solidFill>
                <a:srgbClr val="FFC000"/>
              </a:solidFill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437AA7A2-D0E3-C54C-8508-50EEEA6C6477}"/>
              </a:ext>
            </a:extLst>
          </p:cNvPr>
          <p:cNvSpPr txBox="1"/>
          <p:nvPr/>
        </p:nvSpPr>
        <p:spPr>
          <a:xfrm>
            <a:off x="3979411" y="2765212"/>
            <a:ext cx="136999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525"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sz="1600" i="0" dirty="0">
                <a:solidFill>
                  <a:schemeClr val="tx1"/>
                </a:solidFill>
              </a:rPr>
              <a:t>Conservative</a:t>
            </a:r>
            <a:r>
              <a:rPr lang="zh-CN" altLang="en-US" sz="1600" i="0" dirty="0">
                <a:solidFill>
                  <a:schemeClr val="tx1"/>
                </a:solidFill>
              </a:rPr>
              <a:t> </a:t>
            </a:r>
            <a:endParaRPr lang="en-US" altLang="zh-CN" sz="1600" i="0" dirty="0">
              <a:solidFill>
                <a:schemeClr val="tx1"/>
              </a:solidFill>
            </a:endParaRPr>
          </a:p>
          <a:p>
            <a:pPr indent="9525"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sz="1600" i="0" dirty="0">
                <a:solidFill>
                  <a:schemeClr val="tx1"/>
                </a:solidFill>
              </a:rPr>
              <a:t>assumption</a:t>
            </a:r>
            <a:endParaRPr sz="1600" i="0" dirty="0">
              <a:solidFill>
                <a:schemeClr val="tx1"/>
              </a:solidFill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F95FB169-417C-1842-85ED-5E42FB7DFF80}"/>
              </a:ext>
            </a:extLst>
          </p:cNvPr>
          <p:cNvSpPr txBox="1">
            <a:spLocks/>
          </p:cNvSpPr>
          <p:nvPr/>
        </p:nvSpPr>
        <p:spPr bwMode="auto">
          <a:xfrm>
            <a:off x="479814" y="110382"/>
            <a:ext cx="8169274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4000" i="0" kern="0" dirty="0">
                <a:solidFill>
                  <a:schemeClr val="tx2"/>
                </a:solidFill>
              </a:rPr>
              <a:t>Sample Size Calculation</a:t>
            </a:r>
            <a:endParaRPr lang="zh-CN" altLang="en-US" sz="4000" i="0" kern="0" dirty="0">
              <a:solidFill>
                <a:schemeClr val="tx2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B14CF68D-F812-334C-94A5-E355F201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-20375"/>
            <a:ext cx="1502803" cy="5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711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CT18-CRF-slide_template_master_blue_16-91.pptx" id="{118FB6B1-D48E-5B43-9A83-7414E830DECF}" vid="{4470FCC0-28E4-A440-83C3-4B9E6C55C20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CRF_2006_background</Template>
  <TotalTime>5200</TotalTime>
  <Words>1715</Words>
  <Application>Microsoft Macintosh PowerPoint</Application>
  <PresentationFormat>全屏显示(16:9)</PresentationFormat>
  <Paragraphs>382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DengXian</vt:lpstr>
      <vt:lpstr>黑体</vt:lpstr>
      <vt:lpstr>宋体</vt:lpstr>
      <vt:lpstr>MS PGothic</vt:lpstr>
      <vt:lpstr>ヒラギノ角ゴ Pro W3</vt:lpstr>
      <vt:lpstr>Arial</vt:lpstr>
      <vt:lpstr>Times New Roman</vt:lpstr>
      <vt:lpstr>Wingdings</vt:lpstr>
      <vt:lpstr>Wingdings 2</vt:lpstr>
      <vt:lpstr>CRF_2006_background</vt:lpstr>
      <vt:lpstr>ULTIMATE  A Multicenter, Prospective, Randomized Trial Comparing Intravascular Ultrasound-guided versus Angiography-guided Implantation of  Drug-Eluting Stent in All-comers</vt:lpstr>
      <vt:lpstr>PowerPoint 演示文稿</vt:lpstr>
      <vt:lpstr>Background</vt:lpstr>
      <vt:lpstr>Study Design</vt:lpstr>
      <vt:lpstr>PowerPoint 演示文稿</vt:lpstr>
      <vt:lpstr>PowerPoint 演示文稿</vt:lpstr>
      <vt:lpstr>IVUS-defined Criteria for The  Optimal Stent Deployment </vt:lpstr>
      <vt:lpstr>PowerPoint 演示文稿</vt:lpstr>
      <vt:lpstr>PowerPoint 演示文稿</vt:lpstr>
      <vt:lpstr>Enrollment</vt:lpstr>
      <vt:lpstr>Baseline Clinical Data </vt:lpstr>
      <vt:lpstr>Core Lab Lesions Data (I)</vt:lpstr>
      <vt:lpstr>Core Lab Lesions Data (II)</vt:lpstr>
      <vt:lpstr>Procedural Data (I)</vt:lpstr>
      <vt:lpstr>Procedural Data (II)</vt:lpstr>
      <vt:lpstr>Procedural Data (III)</vt:lpstr>
      <vt:lpstr>Clinical Outcomes</vt:lpstr>
      <vt:lpstr>PowerPoint 演示文稿</vt:lpstr>
      <vt:lpstr>PowerPoint 演示文稿</vt:lpstr>
      <vt:lpstr>On-line IVUS assessment</vt:lpstr>
      <vt:lpstr>PowerPoint 演示文稿</vt:lpstr>
      <vt:lpstr>Limitations</vt:lpstr>
      <vt:lpstr>Conclusion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TCT 2018 Template Title 30 pt Bold Arial</dc:title>
  <dc:creator>Jun-Jie Zhang</dc:creator>
  <cp:lastModifiedBy>Jun-Jie Zhang</cp:lastModifiedBy>
  <cp:revision>306</cp:revision>
  <dcterms:created xsi:type="dcterms:W3CDTF">2018-09-13T04:47:02Z</dcterms:created>
  <dcterms:modified xsi:type="dcterms:W3CDTF">2018-09-23T14:20:56Z</dcterms:modified>
</cp:coreProperties>
</file>